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70610" y="178435"/>
            <a:ext cx="7402779" cy="299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4040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4040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4040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4040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4040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898135"/>
            <a:ext cx="9144000" cy="2423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51352" y="2168144"/>
            <a:ext cx="3810000" cy="513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70966" y="4909803"/>
            <a:ext cx="635000" cy="226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404040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388857" y="4934619"/>
            <a:ext cx="222250" cy="196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jp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Relationship Id="rId19" Type="http://schemas.openxmlformats.org/officeDocument/2006/relationships/image" Target="../media/image101.png"/><Relationship Id="rId20" Type="http://schemas.openxmlformats.org/officeDocument/2006/relationships/image" Target="../media/image102.png"/><Relationship Id="rId21" Type="http://schemas.openxmlformats.org/officeDocument/2006/relationships/image" Target="../media/image103.png"/><Relationship Id="rId22" Type="http://schemas.openxmlformats.org/officeDocument/2006/relationships/image" Target="../media/image104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Relationship Id="rId3" Type="http://schemas.openxmlformats.org/officeDocument/2006/relationships/image" Target="../media/image85.jp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85.jpg"/><Relationship Id="rId4" Type="http://schemas.openxmlformats.org/officeDocument/2006/relationships/image" Target="../media/image110.jp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85.jp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Relationship Id="rId16" Type="http://schemas.openxmlformats.org/officeDocument/2006/relationships/image" Target="../media/image133.png"/><Relationship Id="rId17" Type="http://schemas.openxmlformats.org/officeDocument/2006/relationships/image" Target="../media/image134.png"/><Relationship Id="rId18" Type="http://schemas.openxmlformats.org/officeDocument/2006/relationships/image" Target="../media/image135.png"/><Relationship Id="rId19" Type="http://schemas.openxmlformats.org/officeDocument/2006/relationships/image" Target="../media/image136.png"/><Relationship Id="rId20" Type="http://schemas.openxmlformats.org/officeDocument/2006/relationships/image" Target="../media/image137.png"/><Relationship Id="rId21" Type="http://schemas.openxmlformats.org/officeDocument/2006/relationships/image" Target="../media/image138.png"/><Relationship Id="rId22" Type="http://schemas.openxmlformats.org/officeDocument/2006/relationships/image" Target="../media/image139.png"/><Relationship Id="rId23" Type="http://schemas.openxmlformats.org/officeDocument/2006/relationships/image" Target="../media/image140.png"/><Relationship Id="rId24" Type="http://schemas.openxmlformats.org/officeDocument/2006/relationships/image" Target="../media/image141.png"/><Relationship Id="rId25" Type="http://schemas.openxmlformats.org/officeDocument/2006/relationships/image" Target="../media/image142.jpg"/><Relationship Id="rId26" Type="http://schemas.openxmlformats.org/officeDocument/2006/relationships/image" Target="../media/image143.png"/><Relationship Id="rId27" Type="http://schemas.openxmlformats.org/officeDocument/2006/relationships/image" Target="../media/image144.jpg"/><Relationship Id="rId28" Type="http://schemas.openxmlformats.org/officeDocument/2006/relationships/image" Target="../media/image145.jpg"/><Relationship Id="rId29" Type="http://schemas.openxmlformats.org/officeDocument/2006/relationships/image" Target="../media/image146.jpg"/><Relationship Id="rId30" Type="http://schemas.openxmlformats.org/officeDocument/2006/relationships/image" Target="../media/image147.png"/><Relationship Id="rId31" Type="http://schemas.openxmlformats.org/officeDocument/2006/relationships/image" Target="../media/image148.png"/><Relationship Id="rId32" Type="http://schemas.openxmlformats.org/officeDocument/2006/relationships/image" Target="../media/image149.png"/><Relationship Id="rId33" Type="http://schemas.openxmlformats.org/officeDocument/2006/relationships/image" Target="../media/image150.png"/><Relationship Id="rId34" Type="http://schemas.openxmlformats.org/officeDocument/2006/relationships/image" Target="../media/image151.png"/><Relationship Id="rId35" Type="http://schemas.openxmlformats.org/officeDocument/2006/relationships/image" Target="../media/image152.png"/><Relationship Id="rId36" Type="http://schemas.openxmlformats.org/officeDocument/2006/relationships/image" Target="../media/image153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85.jp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Relationship Id="rId12" Type="http://schemas.openxmlformats.org/officeDocument/2006/relationships/image" Target="../media/image162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0.png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Relationship Id="rId3" Type="http://schemas.openxmlformats.org/officeDocument/2006/relationships/image" Target="../media/image85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Relationship Id="rId3" Type="http://schemas.openxmlformats.org/officeDocument/2006/relationships/image" Target="../media/image85.jpg"/><Relationship Id="rId4" Type="http://schemas.openxmlformats.org/officeDocument/2006/relationships/image" Target="../media/image164.png"/><Relationship Id="rId5" Type="http://schemas.openxmlformats.org/officeDocument/2006/relationships/image" Target="../media/image165.jp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jpg"/><Relationship Id="rId9" Type="http://schemas.openxmlformats.org/officeDocument/2006/relationships/image" Target="../media/image169.jp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Relationship Id="rId3" Type="http://schemas.openxmlformats.org/officeDocument/2006/relationships/image" Target="../media/image85.jpg"/><Relationship Id="rId4" Type="http://schemas.openxmlformats.org/officeDocument/2006/relationships/image" Target="../media/image173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Relationship Id="rId3" Type="http://schemas.openxmlformats.org/officeDocument/2006/relationships/image" Target="../media/image85.jp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jpg"/><Relationship Id="rId4" Type="http://schemas.openxmlformats.org/officeDocument/2006/relationships/image" Target="../media/image178.jpg"/><Relationship Id="rId5" Type="http://schemas.openxmlformats.org/officeDocument/2006/relationships/image" Target="../media/image179.jpg"/><Relationship Id="rId6" Type="http://schemas.openxmlformats.org/officeDocument/2006/relationships/image" Target="../media/image180.png"/><Relationship Id="rId7" Type="http://schemas.openxmlformats.org/officeDocument/2006/relationships/image" Target="../media/image18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85.jpg"/><Relationship Id="rId4" Type="http://schemas.openxmlformats.org/officeDocument/2006/relationships/image" Target="../media/image183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3" Type="http://schemas.openxmlformats.org/officeDocument/2006/relationships/image" Target="../media/image85.jp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85.jp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200.png"/><Relationship Id="rId12" Type="http://schemas.openxmlformats.org/officeDocument/2006/relationships/image" Target="../media/image201.png"/><Relationship Id="rId13" Type="http://schemas.openxmlformats.org/officeDocument/2006/relationships/image" Target="../media/image202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png"/><Relationship Id="rId3" Type="http://schemas.openxmlformats.org/officeDocument/2006/relationships/image" Target="../media/image85.jpg"/><Relationship Id="rId4" Type="http://schemas.openxmlformats.org/officeDocument/2006/relationships/image" Target="../media/image203.png"/><Relationship Id="rId5" Type="http://schemas.openxmlformats.org/officeDocument/2006/relationships/image" Target="../media/image204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jp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jpg"/><Relationship Id="rId4" Type="http://schemas.openxmlformats.org/officeDocument/2006/relationships/image" Target="../media/image212.png"/><Relationship Id="rId5" Type="http://schemas.openxmlformats.org/officeDocument/2006/relationships/image" Target="../media/image213.jpg"/><Relationship Id="rId6" Type="http://schemas.openxmlformats.org/officeDocument/2006/relationships/image" Target="../media/image214.png"/><Relationship Id="rId7" Type="http://schemas.openxmlformats.org/officeDocument/2006/relationships/image" Target="../media/image215.jpg"/><Relationship Id="rId8" Type="http://schemas.openxmlformats.org/officeDocument/2006/relationships/image" Target="../media/image216.png"/><Relationship Id="rId9" Type="http://schemas.openxmlformats.org/officeDocument/2006/relationships/image" Target="../media/image217.jpg"/><Relationship Id="rId10" Type="http://schemas.openxmlformats.org/officeDocument/2006/relationships/image" Target="../media/image218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9.png"/><Relationship Id="rId3" Type="http://schemas.openxmlformats.org/officeDocument/2006/relationships/image" Target="../media/image85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Relationship Id="rId3" Type="http://schemas.openxmlformats.org/officeDocument/2006/relationships/image" Target="../media/image85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jp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6" Type="http://schemas.openxmlformats.org/officeDocument/2006/relationships/image" Target="../media/image9.jpg"/><Relationship Id="rId7" Type="http://schemas.openxmlformats.org/officeDocument/2006/relationships/image" Target="../media/image10.png"/><Relationship Id="rId8" Type="http://schemas.openxmlformats.org/officeDocument/2006/relationships/image" Target="../media/image11.jpg"/><Relationship Id="rId9" Type="http://schemas.openxmlformats.org/officeDocument/2006/relationships/image" Target="../media/image12.png"/><Relationship Id="rId10" Type="http://schemas.openxmlformats.org/officeDocument/2006/relationships/image" Target="../media/image13.jpg"/><Relationship Id="rId11" Type="http://schemas.openxmlformats.org/officeDocument/2006/relationships/image" Target="../media/image14.png"/><Relationship Id="rId12" Type="http://schemas.openxmlformats.org/officeDocument/2006/relationships/image" Target="../media/image15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4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4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4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4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4.jp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20" Type="http://schemas.openxmlformats.org/officeDocument/2006/relationships/image" Target="../media/image47.png"/><Relationship Id="rId21" Type="http://schemas.openxmlformats.org/officeDocument/2006/relationships/image" Target="../media/image48.png"/><Relationship Id="rId22" Type="http://schemas.openxmlformats.org/officeDocument/2006/relationships/image" Target="../media/image49.png"/><Relationship Id="rId23" Type="http://schemas.openxmlformats.org/officeDocument/2006/relationships/image" Target="../media/image50.png"/><Relationship Id="rId24" Type="http://schemas.openxmlformats.org/officeDocument/2006/relationships/image" Target="../media/image51.png"/><Relationship Id="rId25" Type="http://schemas.openxmlformats.org/officeDocument/2006/relationships/image" Target="../media/image52.png"/><Relationship Id="rId26" Type="http://schemas.openxmlformats.org/officeDocument/2006/relationships/image" Target="../media/image53.png"/><Relationship Id="rId27" Type="http://schemas.openxmlformats.org/officeDocument/2006/relationships/image" Target="../media/image54.png"/><Relationship Id="rId28" Type="http://schemas.openxmlformats.org/officeDocument/2006/relationships/image" Target="../media/image55.png"/><Relationship Id="rId29" Type="http://schemas.openxmlformats.org/officeDocument/2006/relationships/image" Target="../media/image56.png"/><Relationship Id="rId30" Type="http://schemas.openxmlformats.org/officeDocument/2006/relationships/image" Target="../media/image57.png"/><Relationship Id="rId31" Type="http://schemas.openxmlformats.org/officeDocument/2006/relationships/image" Target="../media/image58.png"/><Relationship Id="rId32" Type="http://schemas.openxmlformats.org/officeDocument/2006/relationships/image" Target="../media/image59.png"/><Relationship Id="rId33" Type="http://schemas.openxmlformats.org/officeDocument/2006/relationships/image" Target="../media/image60.png"/><Relationship Id="rId34" Type="http://schemas.openxmlformats.org/officeDocument/2006/relationships/image" Target="../media/image61.png"/><Relationship Id="rId35" Type="http://schemas.openxmlformats.org/officeDocument/2006/relationships/image" Target="../media/image62.png"/><Relationship Id="rId36" Type="http://schemas.openxmlformats.org/officeDocument/2006/relationships/image" Target="../media/image63.png"/><Relationship Id="rId37" Type="http://schemas.openxmlformats.org/officeDocument/2006/relationships/image" Target="../media/image64.png"/><Relationship Id="rId38" Type="http://schemas.openxmlformats.org/officeDocument/2006/relationships/image" Target="../media/image65.png"/><Relationship Id="rId39" Type="http://schemas.openxmlformats.org/officeDocument/2006/relationships/image" Target="../media/image66.png"/><Relationship Id="rId40" Type="http://schemas.openxmlformats.org/officeDocument/2006/relationships/image" Target="../media/image67.png"/><Relationship Id="rId41" Type="http://schemas.openxmlformats.org/officeDocument/2006/relationships/image" Target="../media/image68.png"/><Relationship Id="rId42" Type="http://schemas.openxmlformats.org/officeDocument/2006/relationships/image" Target="../media/image69.png"/><Relationship Id="rId43" Type="http://schemas.openxmlformats.org/officeDocument/2006/relationships/image" Target="../media/image70.png"/><Relationship Id="rId44" Type="http://schemas.openxmlformats.org/officeDocument/2006/relationships/image" Target="../media/image71.png"/><Relationship Id="rId45" Type="http://schemas.openxmlformats.org/officeDocument/2006/relationships/image" Target="../media/image72.png"/><Relationship Id="rId46" Type="http://schemas.openxmlformats.org/officeDocument/2006/relationships/image" Target="../media/image73.png"/><Relationship Id="rId47" Type="http://schemas.openxmlformats.org/officeDocument/2006/relationships/image" Target="../media/image74.png"/><Relationship Id="rId48" Type="http://schemas.openxmlformats.org/officeDocument/2006/relationships/image" Target="../media/image75.png"/><Relationship Id="rId49" Type="http://schemas.openxmlformats.org/officeDocument/2006/relationships/image" Target="../media/image76.png"/><Relationship Id="rId50" Type="http://schemas.openxmlformats.org/officeDocument/2006/relationships/image" Target="../media/image77.png"/><Relationship Id="rId51" Type="http://schemas.openxmlformats.org/officeDocument/2006/relationships/image" Target="../media/image78.png"/><Relationship Id="rId52" Type="http://schemas.openxmlformats.org/officeDocument/2006/relationships/image" Target="../media/image79.png"/><Relationship Id="rId53" Type="http://schemas.openxmlformats.org/officeDocument/2006/relationships/image" Target="../media/image80.png"/><Relationship Id="rId54" Type="http://schemas.openxmlformats.org/officeDocument/2006/relationships/image" Target="../media/image81.png"/><Relationship Id="rId55" Type="http://schemas.openxmlformats.org/officeDocument/2006/relationships/image" Target="../media/image82.png"/><Relationship Id="rId56" Type="http://schemas.openxmlformats.org/officeDocument/2006/relationships/image" Target="../media/image8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3666" y="4922503"/>
            <a:ext cx="7858759" cy="20129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  <a:tabLst>
                <a:tab pos="7773034" algn="l"/>
              </a:tabLst>
            </a:pPr>
            <a:r>
              <a:rPr dirty="0" sz="1200" b="1">
                <a:solidFill>
                  <a:srgbClr val="404040"/>
                </a:solidFill>
                <a:latin typeface="微软雅黑"/>
                <a:cs typeface="微软雅黑"/>
              </a:rPr>
              <a:t>昆仑数智	</a:t>
            </a:r>
            <a:r>
              <a:rPr dirty="0" sz="1200" spc="-5" b="1">
                <a:solidFill>
                  <a:srgbClr val="404040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0952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16354" y="2074036"/>
            <a:ext cx="551434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400">
                <a:solidFill>
                  <a:srgbClr val="C00000"/>
                </a:solidFill>
              </a:rPr>
              <a:t>组织级过程能力提升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487" y="193571"/>
            <a:ext cx="585145" cy="289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0610" y="178435"/>
            <a:ext cx="1793239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404040"/>
                </a:solidFill>
              </a:rPr>
              <a:t>质量管理体系工作</a:t>
            </a:r>
            <a:endParaRPr sz="1800"/>
          </a:p>
        </p:txBody>
      </p:sp>
      <p:sp>
        <p:nvSpPr>
          <p:cNvPr id="5" name="object 5"/>
          <p:cNvSpPr txBox="1"/>
          <p:nvPr/>
        </p:nvSpPr>
        <p:spPr>
          <a:xfrm>
            <a:off x="6991350" y="2424429"/>
            <a:ext cx="1657350" cy="4597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1400" spc="25" b="1">
                <a:solidFill>
                  <a:srgbClr val="C00000"/>
                </a:solidFill>
                <a:latin typeface="微软雅黑"/>
                <a:cs typeface="微软雅黑"/>
              </a:rPr>
              <a:t>助力公司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1400" spc="25" b="1">
                <a:solidFill>
                  <a:srgbClr val="C00000"/>
                </a:solidFill>
                <a:latin typeface="微软雅黑"/>
                <a:cs typeface="微软雅黑"/>
              </a:rPr>
              <a:t>数字化、智能化发展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11630" y="4222241"/>
            <a:ext cx="965200" cy="180340"/>
          </a:xfrm>
          <a:custGeom>
            <a:avLst/>
            <a:gdLst/>
            <a:ahLst/>
            <a:cxnLst/>
            <a:rect l="l" t="t" r="r" b="b"/>
            <a:pathLst>
              <a:path w="965200" h="180339">
                <a:moveTo>
                  <a:pt x="0" y="179832"/>
                </a:moveTo>
                <a:lnTo>
                  <a:pt x="964692" y="179832"/>
                </a:lnTo>
                <a:lnTo>
                  <a:pt x="964692" y="0"/>
                </a:lnTo>
                <a:lnTo>
                  <a:pt x="0" y="0"/>
                </a:lnTo>
                <a:lnTo>
                  <a:pt x="0" y="179832"/>
                </a:lnTo>
                <a:close/>
              </a:path>
            </a:pathLst>
          </a:custGeom>
          <a:ln w="19812">
            <a:solidFill>
              <a:srgbClr val="B3B3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19250" y="3995420"/>
            <a:ext cx="946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微软雅黑"/>
                <a:cs typeface="微软雅黑"/>
              </a:rPr>
              <a:t>质控</a:t>
            </a:r>
            <a:r>
              <a:rPr dirty="0" sz="900" spc="-5">
                <a:latin typeface="微软雅黑"/>
                <a:cs typeface="微软雅黑"/>
              </a:rPr>
              <a:t>QM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76144" y="3995420"/>
            <a:ext cx="946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4475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微软雅黑"/>
                <a:cs typeface="微软雅黑"/>
              </a:rPr>
              <a:t>项目经理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66238" y="4222241"/>
            <a:ext cx="966469" cy="180340"/>
          </a:xfrm>
          <a:custGeom>
            <a:avLst/>
            <a:gdLst/>
            <a:ahLst/>
            <a:cxnLst/>
            <a:rect l="l" t="t" r="r" b="b"/>
            <a:pathLst>
              <a:path w="966470" h="180339">
                <a:moveTo>
                  <a:pt x="0" y="179832"/>
                </a:moveTo>
                <a:lnTo>
                  <a:pt x="966215" y="179832"/>
                </a:lnTo>
                <a:lnTo>
                  <a:pt x="966215" y="0"/>
                </a:lnTo>
                <a:lnTo>
                  <a:pt x="0" y="0"/>
                </a:lnTo>
                <a:lnTo>
                  <a:pt x="0" y="179832"/>
                </a:lnTo>
                <a:close/>
              </a:path>
            </a:pathLst>
          </a:custGeom>
          <a:ln w="19811">
            <a:solidFill>
              <a:srgbClr val="B3B3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733038" y="4222241"/>
            <a:ext cx="966469" cy="180340"/>
          </a:xfrm>
          <a:custGeom>
            <a:avLst/>
            <a:gdLst/>
            <a:ahLst/>
            <a:cxnLst/>
            <a:rect l="l" t="t" r="r" b="b"/>
            <a:pathLst>
              <a:path w="966470" h="180339">
                <a:moveTo>
                  <a:pt x="0" y="179832"/>
                </a:moveTo>
                <a:lnTo>
                  <a:pt x="966215" y="179832"/>
                </a:lnTo>
                <a:lnTo>
                  <a:pt x="966215" y="0"/>
                </a:lnTo>
                <a:lnTo>
                  <a:pt x="0" y="0"/>
                </a:lnTo>
                <a:lnTo>
                  <a:pt x="0" y="179832"/>
                </a:lnTo>
                <a:close/>
              </a:path>
            </a:pathLst>
          </a:custGeom>
          <a:ln w="1981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42944" y="3995420"/>
            <a:ext cx="946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099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252525"/>
                </a:solidFill>
                <a:latin typeface="微软雅黑"/>
                <a:cs typeface="微软雅黑"/>
              </a:rPr>
              <a:t>专家库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06296" y="4483608"/>
            <a:ext cx="4338828" cy="248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3712" y="4440935"/>
            <a:ext cx="5450840" cy="0"/>
          </a:xfrm>
          <a:custGeom>
            <a:avLst/>
            <a:gdLst/>
            <a:ahLst/>
            <a:cxnLst/>
            <a:rect l="l" t="t" r="r" b="b"/>
            <a:pathLst>
              <a:path w="5450840" h="0">
                <a:moveTo>
                  <a:pt x="0" y="0"/>
                </a:moveTo>
                <a:lnTo>
                  <a:pt x="5450713" y="0"/>
                </a:lnTo>
              </a:path>
            </a:pathLst>
          </a:custGeom>
          <a:ln w="12192">
            <a:solidFill>
              <a:srgbClr val="7E7E7E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81812" y="3931920"/>
            <a:ext cx="5450840" cy="0"/>
          </a:xfrm>
          <a:custGeom>
            <a:avLst/>
            <a:gdLst/>
            <a:ahLst/>
            <a:cxnLst/>
            <a:rect l="l" t="t" r="r" b="b"/>
            <a:pathLst>
              <a:path w="5450840" h="0">
                <a:moveTo>
                  <a:pt x="0" y="0"/>
                </a:moveTo>
                <a:lnTo>
                  <a:pt x="5450713" y="0"/>
                </a:lnTo>
              </a:path>
            </a:pathLst>
          </a:custGeom>
          <a:ln w="12192">
            <a:solidFill>
              <a:srgbClr val="7E7E7E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3336" y="2071116"/>
            <a:ext cx="5450840" cy="0"/>
          </a:xfrm>
          <a:custGeom>
            <a:avLst/>
            <a:gdLst/>
            <a:ahLst/>
            <a:cxnLst/>
            <a:rect l="l" t="t" r="r" b="b"/>
            <a:pathLst>
              <a:path w="5450840" h="0">
                <a:moveTo>
                  <a:pt x="0" y="0"/>
                </a:moveTo>
                <a:lnTo>
                  <a:pt x="5450713" y="0"/>
                </a:lnTo>
              </a:path>
            </a:pathLst>
          </a:custGeom>
          <a:ln w="12192">
            <a:solidFill>
              <a:srgbClr val="7E7E7E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036564" y="2990088"/>
            <a:ext cx="196850" cy="391795"/>
          </a:xfrm>
          <a:custGeom>
            <a:avLst/>
            <a:gdLst/>
            <a:ahLst/>
            <a:cxnLst/>
            <a:rect l="l" t="t" r="r" b="b"/>
            <a:pathLst>
              <a:path w="196850" h="391795">
                <a:moveTo>
                  <a:pt x="98298" y="0"/>
                </a:moveTo>
                <a:lnTo>
                  <a:pt x="98298" y="97917"/>
                </a:lnTo>
                <a:lnTo>
                  <a:pt x="0" y="97917"/>
                </a:lnTo>
                <a:lnTo>
                  <a:pt x="0" y="293750"/>
                </a:lnTo>
                <a:lnTo>
                  <a:pt x="98298" y="293750"/>
                </a:lnTo>
                <a:lnTo>
                  <a:pt x="98298" y="391668"/>
                </a:lnTo>
                <a:lnTo>
                  <a:pt x="196596" y="195834"/>
                </a:lnTo>
                <a:lnTo>
                  <a:pt x="98298" y="0"/>
                </a:lnTo>
                <a:close/>
              </a:path>
            </a:pathLst>
          </a:custGeom>
          <a:solidFill>
            <a:srgbClr val="FFB8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19001" y="1586461"/>
            <a:ext cx="538919" cy="31097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94144" y="2737611"/>
            <a:ext cx="207010" cy="8959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1899"/>
              </a:lnSpc>
              <a:spcBef>
                <a:spcPts val="95"/>
              </a:spcBef>
            </a:pPr>
            <a:r>
              <a:rPr dirty="0" sz="1400" spc="15" b="1">
                <a:solidFill>
                  <a:srgbClr val="FFFFFF"/>
                </a:solidFill>
                <a:latin typeface="微软雅黑"/>
                <a:cs typeface="微软雅黑"/>
              </a:rPr>
              <a:t>顾 </a:t>
            </a:r>
            <a:r>
              <a:rPr dirty="0" sz="1400" spc="20" b="1">
                <a:solidFill>
                  <a:srgbClr val="FFFFFF"/>
                </a:solidFill>
                <a:latin typeface="微软雅黑"/>
                <a:cs typeface="微软雅黑"/>
              </a:rPr>
              <a:t>客 忠 诚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6696" y="3995420"/>
            <a:ext cx="104266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微软雅黑"/>
                <a:cs typeface="微软雅黑"/>
              </a:rPr>
              <a:t>测试管理组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9555" y="1567995"/>
            <a:ext cx="735470" cy="258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9555" y="2153211"/>
            <a:ext cx="735470" cy="258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9555" y="3977440"/>
            <a:ext cx="735470" cy="258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972718" y="4011320"/>
            <a:ext cx="29400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资源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0476" y="4415027"/>
            <a:ext cx="753630" cy="3650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972718" y="4481626"/>
            <a:ext cx="29400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支撑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96790" y="4222241"/>
            <a:ext cx="1062355" cy="180340"/>
          </a:xfrm>
          <a:custGeom>
            <a:avLst/>
            <a:gdLst/>
            <a:ahLst/>
            <a:cxnLst/>
            <a:rect l="l" t="t" r="r" b="b"/>
            <a:pathLst>
              <a:path w="1062354" h="180339">
                <a:moveTo>
                  <a:pt x="0" y="179832"/>
                </a:moveTo>
                <a:lnTo>
                  <a:pt x="1062227" y="179832"/>
                </a:lnTo>
                <a:lnTo>
                  <a:pt x="1062227" y="0"/>
                </a:lnTo>
                <a:lnTo>
                  <a:pt x="0" y="0"/>
                </a:lnTo>
                <a:lnTo>
                  <a:pt x="0" y="179832"/>
                </a:lnTo>
                <a:close/>
              </a:path>
            </a:pathLst>
          </a:custGeom>
          <a:ln w="19812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619250" y="4226763"/>
            <a:ext cx="4230370" cy="466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7465">
              <a:lnSpc>
                <a:spcPct val="100000"/>
              </a:lnSpc>
              <a:spcBef>
                <a:spcPts val="100"/>
              </a:spcBef>
              <a:tabLst>
                <a:tab pos="1092835" algn="l"/>
                <a:tab pos="2188845" algn="l"/>
                <a:tab pos="3187065" algn="l"/>
              </a:tabLst>
            </a:pPr>
            <a:r>
              <a:rPr dirty="0" sz="900">
                <a:latin typeface="微软雅黑"/>
                <a:cs typeface="微软雅黑"/>
              </a:rPr>
              <a:t>部门</a:t>
            </a:r>
            <a:r>
              <a:rPr dirty="0" sz="900" spc="-5">
                <a:latin typeface="微软雅黑"/>
                <a:cs typeface="微软雅黑"/>
              </a:rPr>
              <a:t>QA	</a:t>
            </a:r>
            <a:r>
              <a:rPr dirty="0" sz="900">
                <a:latin typeface="微软雅黑"/>
                <a:cs typeface="微软雅黑"/>
              </a:rPr>
              <a:t>项目</a:t>
            </a:r>
            <a:r>
              <a:rPr dirty="0" sz="900" spc="-5">
                <a:latin typeface="微软雅黑"/>
                <a:cs typeface="微软雅黑"/>
              </a:rPr>
              <a:t>QA	</a:t>
            </a:r>
            <a:r>
              <a:rPr dirty="0" sz="900">
                <a:solidFill>
                  <a:srgbClr val="252525"/>
                </a:solidFill>
                <a:latin typeface="微软雅黑"/>
                <a:cs typeface="微软雅黑"/>
              </a:rPr>
              <a:t>成果库	</a:t>
            </a:r>
            <a:r>
              <a:rPr dirty="0" sz="900">
                <a:latin typeface="微软雅黑"/>
                <a:cs typeface="微软雅黑"/>
              </a:rPr>
              <a:t>板块测试组</a:t>
            </a:r>
            <a:endParaRPr sz="9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 marL="82550">
              <a:lnSpc>
                <a:spcPct val="100000"/>
              </a:lnSpc>
            </a:pP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项目运营管理平台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(POMP)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、知识管</a:t>
            </a:r>
            <a:r>
              <a:rPr dirty="0" sz="1000" spc="5">
                <a:solidFill>
                  <a:srgbClr val="FFFFFF"/>
                </a:solidFill>
                <a:latin typeface="微软雅黑"/>
                <a:cs typeface="微软雅黑"/>
              </a:rPr>
              <a:t>理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系统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(KMS)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、</a:t>
            </a:r>
            <a:r>
              <a:rPr dirty="0" sz="1000" spc="5">
                <a:solidFill>
                  <a:srgbClr val="FFFFFF"/>
                </a:solidFill>
                <a:latin typeface="微软雅黑"/>
                <a:cs typeface="微软雅黑"/>
              </a:rPr>
              <a:t>测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试管</a:t>
            </a:r>
            <a:r>
              <a:rPr dirty="0" sz="1000" spc="5">
                <a:solidFill>
                  <a:srgbClr val="FFFFFF"/>
                </a:solidFill>
                <a:latin typeface="微软雅黑"/>
                <a:cs typeface="微软雅黑"/>
              </a:rPr>
              <a:t>理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系统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(TMS)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13916" y="1571244"/>
            <a:ext cx="4331208" cy="4831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871472" y="2371344"/>
            <a:ext cx="493775" cy="2743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871472" y="2372105"/>
            <a:ext cx="49403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5415" marR="139065">
              <a:lnSpc>
                <a:spcPts val="950"/>
              </a:lnSpc>
              <a:spcBef>
                <a:spcPts val="130"/>
              </a:spcBef>
            </a:pPr>
            <a:r>
              <a:rPr dirty="0" sz="800" spc="-10">
                <a:latin typeface="微软雅黑"/>
                <a:cs typeface="微软雅黑"/>
              </a:rPr>
              <a:t>项目 裁剪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27732" y="2371344"/>
            <a:ext cx="493775" cy="2743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427732" y="2372105"/>
            <a:ext cx="49403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6050" marR="138430">
              <a:lnSpc>
                <a:spcPts val="950"/>
              </a:lnSpc>
              <a:spcBef>
                <a:spcPts val="130"/>
              </a:spcBef>
            </a:pPr>
            <a:r>
              <a:rPr dirty="0" sz="800" spc="-10">
                <a:latin typeface="微软雅黑"/>
                <a:cs typeface="微软雅黑"/>
              </a:rPr>
              <a:t>质量 评价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73323" y="2374392"/>
            <a:ext cx="493775" cy="2743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973323" y="2374519"/>
            <a:ext cx="49403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5415" marR="139065">
              <a:lnSpc>
                <a:spcPts val="950"/>
              </a:lnSpc>
              <a:spcBef>
                <a:spcPts val="130"/>
              </a:spcBef>
            </a:pPr>
            <a:r>
              <a:rPr dirty="0" sz="800" spc="-10">
                <a:latin typeface="微软雅黑"/>
                <a:cs typeface="微软雅黑"/>
              </a:rPr>
              <a:t>项目 检查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973323" y="2697479"/>
            <a:ext cx="493775" cy="2743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2973323" y="2698241"/>
            <a:ext cx="49403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5415" marR="139065">
              <a:lnSpc>
                <a:spcPts val="950"/>
              </a:lnSpc>
              <a:spcBef>
                <a:spcPts val="130"/>
              </a:spcBef>
            </a:pPr>
            <a:r>
              <a:rPr dirty="0" sz="800" spc="-10">
                <a:latin typeface="微软雅黑"/>
                <a:cs typeface="微软雅黑"/>
              </a:rPr>
              <a:t>成果 归档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427732" y="2697479"/>
            <a:ext cx="493775" cy="2743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2427732" y="2698241"/>
            <a:ext cx="49403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5415" marR="139065">
              <a:lnSpc>
                <a:spcPts val="950"/>
              </a:lnSpc>
              <a:spcBef>
                <a:spcPts val="130"/>
              </a:spcBef>
            </a:pPr>
            <a:r>
              <a:rPr dirty="0" sz="800" spc="-10">
                <a:latin typeface="微软雅黑"/>
                <a:cs typeface="微软雅黑"/>
              </a:rPr>
              <a:t>内部 验收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71472" y="2697479"/>
            <a:ext cx="493775" cy="2743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871472" y="2698241"/>
            <a:ext cx="49403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5415" marR="139065">
              <a:lnSpc>
                <a:spcPts val="950"/>
              </a:lnSpc>
              <a:spcBef>
                <a:spcPts val="130"/>
              </a:spcBef>
            </a:pPr>
            <a:r>
              <a:rPr dirty="0" sz="800" spc="-10">
                <a:latin typeface="微软雅黑"/>
                <a:cs typeface="微软雅黑"/>
              </a:rPr>
              <a:t>关口 验收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617725" y="2109977"/>
            <a:ext cx="2014855" cy="960119"/>
          </a:xfrm>
          <a:custGeom>
            <a:avLst/>
            <a:gdLst/>
            <a:ahLst/>
            <a:cxnLst/>
            <a:rect l="l" t="t" r="r" b="b"/>
            <a:pathLst>
              <a:path w="2014854" h="960119">
                <a:moveTo>
                  <a:pt x="0" y="160020"/>
                </a:moveTo>
                <a:lnTo>
                  <a:pt x="8156" y="109435"/>
                </a:lnTo>
                <a:lnTo>
                  <a:pt x="30870" y="65507"/>
                </a:lnTo>
                <a:lnTo>
                  <a:pt x="65507" y="30870"/>
                </a:lnTo>
                <a:lnTo>
                  <a:pt x="109435" y="8156"/>
                </a:lnTo>
                <a:lnTo>
                  <a:pt x="160019" y="0"/>
                </a:lnTo>
                <a:lnTo>
                  <a:pt x="1854708" y="0"/>
                </a:lnTo>
                <a:lnTo>
                  <a:pt x="1905292" y="8156"/>
                </a:lnTo>
                <a:lnTo>
                  <a:pt x="1949220" y="30870"/>
                </a:lnTo>
                <a:lnTo>
                  <a:pt x="1983857" y="65507"/>
                </a:lnTo>
                <a:lnTo>
                  <a:pt x="2006571" y="109435"/>
                </a:lnTo>
                <a:lnTo>
                  <a:pt x="2014727" y="160020"/>
                </a:lnTo>
                <a:lnTo>
                  <a:pt x="2014727" y="800100"/>
                </a:lnTo>
                <a:lnTo>
                  <a:pt x="2006571" y="850684"/>
                </a:lnTo>
                <a:lnTo>
                  <a:pt x="1983857" y="894612"/>
                </a:lnTo>
                <a:lnTo>
                  <a:pt x="1949220" y="929249"/>
                </a:lnTo>
                <a:lnTo>
                  <a:pt x="1905292" y="951963"/>
                </a:lnTo>
                <a:lnTo>
                  <a:pt x="1854708" y="960120"/>
                </a:lnTo>
                <a:lnTo>
                  <a:pt x="160019" y="960120"/>
                </a:lnTo>
                <a:lnTo>
                  <a:pt x="109435" y="951963"/>
                </a:lnTo>
                <a:lnTo>
                  <a:pt x="65507" y="929249"/>
                </a:lnTo>
                <a:lnTo>
                  <a:pt x="30870" y="894612"/>
                </a:lnTo>
                <a:lnTo>
                  <a:pt x="8156" y="850684"/>
                </a:lnTo>
                <a:lnTo>
                  <a:pt x="0" y="800100"/>
                </a:lnTo>
                <a:lnTo>
                  <a:pt x="0" y="160020"/>
                </a:lnTo>
                <a:close/>
              </a:path>
            </a:pathLst>
          </a:custGeom>
          <a:ln w="19812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687317" y="2109977"/>
            <a:ext cx="2258695" cy="960119"/>
          </a:xfrm>
          <a:custGeom>
            <a:avLst/>
            <a:gdLst/>
            <a:ahLst/>
            <a:cxnLst/>
            <a:rect l="l" t="t" r="r" b="b"/>
            <a:pathLst>
              <a:path w="2258695" h="960119">
                <a:moveTo>
                  <a:pt x="0" y="160020"/>
                </a:moveTo>
                <a:lnTo>
                  <a:pt x="8156" y="109435"/>
                </a:lnTo>
                <a:lnTo>
                  <a:pt x="30870" y="65507"/>
                </a:lnTo>
                <a:lnTo>
                  <a:pt x="65507" y="30870"/>
                </a:lnTo>
                <a:lnTo>
                  <a:pt x="109435" y="8156"/>
                </a:lnTo>
                <a:lnTo>
                  <a:pt x="160020" y="0"/>
                </a:lnTo>
                <a:lnTo>
                  <a:pt x="2098548" y="0"/>
                </a:lnTo>
                <a:lnTo>
                  <a:pt x="2149132" y="8156"/>
                </a:lnTo>
                <a:lnTo>
                  <a:pt x="2193060" y="30870"/>
                </a:lnTo>
                <a:lnTo>
                  <a:pt x="2227697" y="65507"/>
                </a:lnTo>
                <a:lnTo>
                  <a:pt x="2250411" y="109435"/>
                </a:lnTo>
                <a:lnTo>
                  <a:pt x="2258568" y="160020"/>
                </a:lnTo>
                <a:lnTo>
                  <a:pt x="2258568" y="800100"/>
                </a:lnTo>
                <a:lnTo>
                  <a:pt x="2250411" y="850684"/>
                </a:lnTo>
                <a:lnTo>
                  <a:pt x="2227697" y="894612"/>
                </a:lnTo>
                <a:lnTo>
                  <a:pt x="2193060" y="929249"/>
                </a:lnTo>
                <a:lnTo>
                  <a:pt x="2149132" y="951963"/>
                </a:lnTo>
                <a:lnTo>
                  <a:pt x="2098548" y="960120"/>
                </a:lnTo>
                <a:lnTo>
                  <a:pt x="160020" y="960120"/>
                </a:lnTo>
                <a:lnTo>
                  <a:pt x="109435" y="951963"/>
                </a:lnTo>
                <a:lnTo>
                  <a:pt x="65507" y="929249"/>
                </a:lnTo>
                <a:lnTo>
                  <a:pt x="30870" y="894612"/>
                </a:lnTo>
                <a:lnTo>
                  <a:pt x="8156" y="850684"/>
                </a:lnTo>
                <a:lnTo>
                  <a:pt x="0" y="800100"/>
                </a:lnTo>
                <a:lnTo>
                  <a:pt x="0" y="160020"/>
                </a:lnTo>
                <a:close/>
              </a:path>
            </a:pathLst>
          </a:custGeom>
          <a:ln w="19812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715255" y="2350007"/>
            <a:ext cx="1110996" cy="6400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3948684" y="2517648"/>
          <a:ext cx="577850" cy="4070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770"/>
              </a:tblGrid>
              <a:tr h="131825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650" spc="2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公司级</a:t>
                      </a:r>
                      <a:endParaRPr sz="650">
                        <a:latin typeface="微软雅黑"/>
                        <a:cs typeface="微软雅黑"/>
                      </a:endParaRPr>
                    </a:p>
                  </a:txBody>
                  <a:tcPr marL="0" marR="0" marB="0" marT="571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D1D1D1"/>
                    </a:solidFill>
                  </a:tcPr>
                </a:tc>
              </a:tr>
              <a:tr h="145541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650" spc="2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板块级</a:t>
                      </a:r>
                      <a:endParaRPr sz="650">
                        <a:latin typeface="微软雅黑"/>
                        <a:cs typeface="微软雅黑"/>
                      </a:endParaRPr>
                    </a:p>
                  </a:txBody>
                  <a:tcPr marL="0" marR="0" marB="0" marT="2413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D1D1D1"/>
                    </a:solidFill>
                  </a:tcPr>
                </a:tc>
              </a:tr>
              <a:tr h="126492">
                <a:tc>
                  <a:txBody>
                    <a:bodyPr/>
                    <a:lstStyle/>
                    <a:p>
                      <a:pPr algn="ctr" marL="1270">
                        <a:lnSpc>
                          <a:spcPts val="740"/>
                        </a:lnSpc>
                        <a:spcBef>
                          <a:spcPts val="155"/>
                        </a:spcBef>
                      </a:pPr>
                      <a:r>
                        <a:rPr dirty="0" sz="650" spc="2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部门级</a:t>
                      </a:r>
                      <a:endParaRPr sz="650">
                        <a:latin typeface="微软雅黑"/>
                        <a:cs typeface="微软雅黑"/>
                      </a:endParaRPr>
                    </a:p>
                  </a:txBody>
                  <a:tcPr marL="0" marR="0" marB="0" marT="1968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D1D1D1"/>
                    </a:solidFill>
                  </a:tcPr>
                </a:tc>
              </a:tr>
            </a:tbl>
          </a:graphicData>
        </a:graphic>
      </p:graphicFrame>
      <p:sp>
        <p:nvSpPr>
          <p:cNvPr id="45" name="object 45"/>
          <p:cNvSpPr txBox="1"/>
          <p:nvPr/>
        </p:nvSpPr>
        <p:spPr>
          <a:xfrm>
            <a:off x="3803903" y="2350007"/>
            <a:ext cx="861060" cy="640080"/>
          </a:xfrm>
          <a:prstGeom prst="rect">
            <a:avLst/>
          </a:prstGeom>
          <a:solidFill>
            <a:srgbClr val="D1D1D1"/>
          </a:solidFill>
        </p:spPr>
        <p:txBody>
          <a:bodyPr wrap="square" lIns="0" tIns="53975" rIns="0" bIns="0" rtlCol="0" vert="horz">
            <a:spAutoFit/>
          </a:bodyPr>
          <a:lstStyle/>
          <a:p>
            <a:pPr marL="186690">
              <a:lnSpc>
                <a:spcPct val="100000"/>
              </a:lnSpc>
              <a:spcBef>
                <a:spcPts val="425"/>
              </a:spcBef>
            </a:pPr>
            <a:r>
              <a:rPr dirty="0" sz="900" spc="-5" b="1">
                <a:solidFill>
                  <a:srgbClr val="585858"/>
                </a:solidFill>
                <a:latin typeface="微软雅黑"/>
                <a:cs typeface="微软雅黑"/>
              </a:rPr>
              <a:t>技术评审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15255" y="2391282"/>
            <a:ext cx="1111250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7175">
              <a:lnSpc>
                <a:spcPts val="1065"/>
              </a:lnSpc>
              <a:spcBef>
                <a:spcPts val="100"/>
              </a:spcBef>
            </a:pPr>
            <a:r>
              <a:rPr dirty="0" sz="900" spc="-5" b="1">
                <a:solidFill>
                  <a:srgbClr val="585858"/>
                </a:solidFill>
                <a:latin typeface="微软雅黑"/>
                <a:cs typeface="微软雅黑"/>
              </a:rPr>
              <a:t>测试管理</a:t>
            </a:r>
            <a:endParaRPr sz="900">
              <a:latin typeface="微软雅黑"/>
              <a:cs typeface="微软雅黑"/>
            </a:endParaRPr>
          </a:p>
          <a:p>
            <a:pPr marL="185420">
              <a:lnSpc>
                <a:spcPts val="765"/>
              </a:lnSpc>
              <a:tabLst>
                <a:tab pos="655955" algn="l"/>
              </a:tabLst>
            </a:pPr>
            <a:r>
              <a:rPr dirty="0" sz="650" spc="20">
                <a:solidFill>
                  <a:srgbClr val="404040"/>
                </a:solidFill>
                <a:latin typeface="微软雅黑"/>
                <a:cs typeface="微软雅黑"/>
              </a:rPr>
              <a:t>测试需求</a:t>
            </a:r>
            <a:r>
              <a:rPr dirty="0" sz="650" spc="20">
                <a:solidFill>
                  <a:srgbClr val="404040"/>
                </a:solidFill>
                <a:latin typeface="微软雅黑"/>
                <a:cs typeface="微软雅黑"/>
              </a:rPr>
              <a:t>	</a:t>
            </a:r>
            <a:r>
              <a:rPr dirty="0" sz="650" spc="20">
                <a:solidFill>
                  <a:srgbClr val="404040"/>
                </a:solidFill>
                <a:latin typeface="微软雅黑"/>
                <a:cs typeface="微软雅黑"/>
              </a:rPr>
              <a:t>测试方案</a:t>
            </a:r>
            <a:endParaRPr sz="650">
              <a:latin typeface="微软雅黑"/>
              <a:cs typeface="微软雅黑"/>
            </a:endParaRPr>
          </a:p>
          <a:p>
            <a:pPr marL="178435" marR="105410">
              <a:lnSpc>
                <a:spcPts val="1210"/>
              </a:lnSpc>
              <a:spcBef>
                <a:spcPts val="60"/>
              </a:spcBef>
              <a:tabLst>
                <a:tab pos="655955" algn="l"/>
              </a:tabLst>
            </a:pPr>
            <a:r>
              <a:rPr dirty="0" sz="650" spc="20">
                <a:solidFill>
                  <a:srgbClr val="404040"/>
                </a:solidFill>
                <a:latin typeface="微软雅黑"/>
                <a:cs typeface="微软雅黑"/>
              </a:rPr>
              <a:t>测试用例</a:t>
            </a:r>
            <a:r>
              <a:rPr dirty="0" sz="650" spc="75">
                <a:solidFill>
                  <a:srgbClr val="404040"/>
                </a:solidFill>
                <a:latin typeface="微软雅黑"/>
                <a:cs typeface="微软雅黑"/>
              </a:rPr>
              <a:t> </a:t>
            </a:r>
            <a:r>
              <a:rPr dirty="0" sz="650" spc="20">
                <a:solidFill>
                  <a:srgbClr val="404040"/>
                </a:solidFill>
                <a:latin typeface="微软雅黑"/>
                <a:cs typeface="微软雅黑"/>
              </a:rPr>
              <a:t>测试缺陷 </a:t>
            </a:r>
            <a:r>
              <a:rPr dirty="0" sz="650" spc="20">
                <a:solidFill>
                  <a:srgbClr val="404040"/>
                </a:solidFill>
                <a:latin typeface="微软雅黑"/>
                <a:cs typeface="微软雅黑"/>
              </a:rPr>
              <a:t>测试报告</a:t>
            </a:r>
            <a:r>
              <a:rPr dirty="0" sz="650">
                <a:solidFill>
                  <a:srgbClr val="404040"/>
                </a:solidFill>
                <a:latin typeface="微软雅黑"/>
                <a:cs typeface="微软雅黑"/>
              </a:rPr>
              <a:t>	</a:t>
            </a:r>
            <a:r>
              <a:rPr dirty="0" sz="650" spc="15">
                <a:solidFill>
                  <a:srgbClr val="404040"/>
                </a:solidFill>
                <a:latin typeface="微软雅黑"/>
                <a:cs typeface="微软雅黑"/>
              </a:rPr>
              <a:t>内验测试</a:t>
            </a:r>
            <a:endParaRPr sz="650">
              <a:latin typeface="微软雅黑"/>
              <a:cs typeface="微软雅黑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125723" y="1816607"/>
            <a:ext cx="1264920" cy="175260"/>
          </a:xfrm>
          <a:custGeom>
            <a:avLst/>
            <a:gdLst/>
            <a:ahLst/>
            <a:cxnLst/>
            <a:rect l="l" t="t" r="r" b="b"/>
            <a:pathLst>
              <a:path w="1264920" h="175260">
                <a:moveTo>
                  <a:pt x="0" y="175259"/>
                </a:moveTo>
                <a:lnTo>
                  <a:pt x="1264920" y="175259"/>
                </a:lnTo>
                <a:lnTo>
                  <a:pt x="1264920" y="0"/>
                </a:lnTo>
                <a:lnTo>
                  <a:pt x="0" y="0"/>
                </a:lnTo>
                <a:lnTo>
                  <a:pt x="0" y="1752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440935" y="1816607"/>
            <a:ext cx="1266825" cy="175260"/>
          </a:xfrm>
          <a:custGeom>
            <a:avLst/>
            <a:gdLst/>
            <a:ahLst/>
            <a:cxnLst/>
            <a:rect l="l" t="t" r="r" b="b"/>
            <a:pathLst>
              <a:path w="1266825" h="175260">
                <a:moveTo>
                  <a:pt x="0" y="175259"/>
                </a:moveTo>
                <a:lnTo>
                  <a:pt x="1266443" y="175259"/>
                </a:lnTo>
                <a:lnTo>
                  <a:pt x="1266443" y="0"/>
                </a:lnTo>
                <a:lnTo>
                  <a:pt x="0" y="0"/>
                </a:lnTo>
                <a:lnTo>
                  <a:pt x="0" y="1752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613916" y="3095244"/>
            <a:ext cx="4335017" cy="18821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3315461" y="3091688"/>
            <a:ext cx="93091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5" b="1">
                <a:solidFill>
                  <a:srgbClr val="585858"/>
                </a:solidFill>
                <a:latin typeface="微软雅黑"/>
                <a:cs typeface="微软雅黑"/>
              </a:rPr>
              <a:t>过程改进（</a:t>
            </a:r>
            <a:r>
              <a:rPr dirty="0" sz="1050" spc="-5" b="1">
                <a:solidFill>
                  <a:srgbClr val="FF0000"/>
                </a:solidFill>
                <a:latin typeface="微软雅黑"/>
                <a:cs typeface="微软雅黑"/>
              </a:rPr>
              <a:t>A</a:t>
            </a:r>
            <a:r>
              <a:rPr dirty="0" sz="1050" spc="5" b="1">
                <a:solidFill>
                  <a:srgbClr val="585858"/>
                </a:solidFill>
                <a:latin typeface="微软雅黑"/>
                <a:cs typeface="微软雅黑"/>
              </a:rPr>
              <a:t>）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693164" y="3340608"/>
            <a:ext cx="972819" cy="190500"/>
          </a:xfrm>
          <a:prstGeom prst="rect">
            <a:avLst/>
          </a:prstGeom>
          <a:solidFill>
            <a:srgbClr val="CCCCCC"/>
          </a:solidFill>
        </p:spPr>
        <p:txBody>
          <a:bodyPr wrap="square" lIns="0" tIns="22860" rIns="0" bIns="0" rtlCol="0" vert="horz">
            <a:spAutoFit/>
          </a:bodyPr>
          <a:lstStyle/>
          <a:p>
            <a:pPr marL="143510">
              <a:lnSpc>
                <a:spcPct val="100000"/>
              </a:lnSpc>
              <a:spcBef>
                <a:spcPts val="180"/>
              </a:spcBef>
            </a:pPr>
            <a:r>
              <a:rPr dirty="0" sz="900">
                <a:latin typeface="微软雅黑"/>
                <a:cs typeface="微软雅黑"/>
              </a:rPr>
              <a:t>基线模型分析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693164" y="3701796"/>
            <a:ext cx="972819" cy="189230"/>
          </a:xfrm>
          <a:prstGeom prst="rect">
            <a:avLst/>
          </a:prstGeom>
          <a:solidFill>
            <a:srgbClr val="CCCCCC"/>
          </a:solidFill>
        </p:spPr>
        <p:txBody>
          <a:bodyPr wrap="square" lIns="0" tIns="22225" rIns="0" bIns="0" rtlCol="0" vert="horz">
            <a:spAutoFit/>
          </a:bodyPr>
          <a:lstStyle/>
          <a:p>
            <a:pPr marL="143510">
              <a:lnSpc>
                <a:spcPct val="100000"/>
              </a:lnSpc>
              <a:spcBef>
                <a:spcPts val="175"/>
              </a:spcBef>
            </a:pPr>
            <a:r>
              <a:rPr dirty="0" sz="900">
                <a:latin typeface="微软雅黑"/>
                <a:cs typeface="微软雅黑"/>
              </a:rPr>
              <a:t>识别改进方向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878323" y="3677411"/>
            <a:ext cx="972819" cy="189230"/>
          </a:xfrm>
          <a:prstGeom prst="rect">
            <a:avLst/>
          </a:prstGeom>
          <a:solidFill>
            <a:srgbClr val="CCCCCC"/>
          </a:solidFill>
        </p:spPr>
        <p:txBody>
          <a:bodyPr wrap="square" lIns="0" tIns="22860" rIns="0" bIns="0" rtlCol="0" vert="horz">
            <a:spAutoFit/>
          </a:bodyPr>
          <a:lstStyle/>
          <a:p>
            <a:pPr marL="144145">
              <a:lnSpc>
                <a:spcPct val="100000"/>
              </a:lnSpc>
              <a:spcBef>
                <a:spcPts val="180"/>
              </a:spcBef>
            </a:pPr>
            <a:r>
              <a:rPr dirty="0" sz="900">
                <a:latin typeface="微软雅黑"/>
                <a:cs typeface="微软雅黑"/>
              </a:rPr>
              <a:t>落实改进方案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873752" y="3339084"/>
            <a:ext cx="972819" cy="189230"/>
          </a:xfrm>
          <a:prstGeom prst="rect">
            <a:avLst/>
          </a:prstGeom>
          <a:solidFill>
            <a:srgbClr val="CCCCCC"/>
          </a:solidFill>
        </p:spPr>
        <p:txBody>
          <a:bodyPr wrap="square" lIns="0" tIns="21590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70"/>
              </a:spcBef>
            </a:pPr>
            <a:r>
              <a:rPr dirty="0" sz="900">
                <a:latin typeface="微软雅黑"/>
                <a:cs typeface="微软雅黑"/>
              </a:rPr>
              <a:t>验证改进效果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089404" y="3564635"/>
            <a:ext cx="123443" cy="1508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276088" y="3523488"/>
            <a:ext cx="124967" cy="1508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819400" y="3738371"/>
            <a:ext cx="2052827" cy="1203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763011" y="3381755"/>
            <a:ext cx="2052827" cy="11887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3363467" y="3505200"/>
            <a:ext cx="972819" cy="189230"/>
          </a:xfrm>
          <a:prstGeom prst="rect">
            <a:avLst/>
          </a:prstGeom>
          <a:solidFill>
            <a:srgbClr val="CCCCCC"/>
          </a:solidFill>
        </p:spPr>
        <p:txBody>
          <a:bodyPr wrap="square" lIns="0" tIns="22225" rIns="0" bIns="0" rtlCol="0" vert="horz">
            <a:spAutoFit/>
          </a:bodyPr>
          <a:lstStyle/>
          <a:p>
            <a:pPr marL="143510">
              <a:lnSpc>
                <a:spcPct val="100000"/>
              </a:lnSpc>
              <a:spcBef>
                <a:spcPts val="175"/>
              </a:spcBef>
            </a:pPr>
            <a:r>
              <a:rPr dirty="0" sz="900">
                <a:latin typeface="微软雅黑"/>
                <a:cs typeface="微软雅黑"/>
              </a:rPr>
              <a:t>监控改进过程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022585" y="2935220"/>
            <a:ext cx="1643646" cy="88621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317500" y="614882"/>
            <a:ext cx="8615680" cy="175831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5400" marR="17780" indent="457200">
              <a:lnSpc>
                <a:spcPct val="152900"/>
              </a:lnSpc>
              <a:spcBef>
                <a:spcPts val="90"/>
              </a:spcBef>
            </a:pP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依据</a:t>
            </a:r>
            <a:r>
              <a:rPr dirty="0" sz="1400" spc="25" b="1">
                <a:solidFill>
                  <a:srgbClr val="FF0000"/>
                </a:solidFill>
                <a:latin typeface="微软雅黑"/>
                <a:cs typeface="微软雅黑"/>
              </a:rPr>
              <a:t>“一体化</a:t>
            </a:r>
            <a:r>
              <a:rPr dirty="0" sz="1400" spc="20" b="1">
                <a:solidFill>
                  <a:srgbClr val="FF0000"/>
                </a:solidFill>
                <a:latin typeface="微软雅黑"/>
                <a:cs typeface="微软雅黑"/>
              </a:rPr>
              <a:t>”</a:t>
            </a:r>
            <a:r>
              <a:rPr dirty="0" sz="1400" spc="25" b="1">
                <a:solidFill>
                  <a:srgbClr val="FF0000"/>
                </a:solidFill>
                <a:latin typeface="微软雅黑"/>
                <a:cs typeface="微软雅黑"/>
              </a:rPr>
              <a:t>的质量管理体系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，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执</a:t>
            </a:r>
            <a:r>
              <a:rPr dirty="0" sz="1400" spc="20">
                <a:solidFill>
                  <a:srgbClr val="404040"/>
                </a:solidFill>
                <a:latin typeface="微软雅黑"/>
                <a:cs typeface="微软雅黑"/>
              </a:rPr>
              <a:t>行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PDCA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管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理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思想，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从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而推</a:t>
            </a:r>
            <a:r>
              <a:rPr dirty="0" sz="1400" spc="20">
                <a:solidFill>
                  <a:srgbClr val="404040"/>
                </a:solidFill>
                <a:latin typeface="微软雅黑"/>
                <a:cs typeface="微软雅黑"/>
              </a:rPr>
              <a:t>动</a:t>
            </a:r>
            <a:r>
              <a:rPr dirty="0" sz="1400" spc="15">
                <a:solidFill>
                  <a:srgbClr val="404040"/>
                </a:solidFill>
                <a:latin typeface="微软雅黑"/>
                <a:cs typeface="微软雅黑"/>
              </a:rPr>
              <a:t>体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系的落</a:t>
            </a:r>
            <a:r>
              <a:rPr dirty="0" sz="1400" spc="15">
                <a:solidFill>
                  <a:srgbClr val="404040"/>
                </a:solidFill>
                <a:latin typeface="微软雅黑"/>
                <a:cs typeface="微软雅黑"/>
              </a:rPr>
              <a:t>地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运行，</a:t>
            </a:r>
            <a:r>
              <a:rPr dirty="0" sz="1400" spc="15">
                <a:solidFill>
                  <a:srgbClr val="404040"/>
                </a:solidFill>
                <a:latin typeface="微软雅黑"/>
                <a:cs typeface="微软雅黑"/>
              </a:rPr>
              <a:t>融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合现有</a:t>
            </a:r>
            <a:r>
              <a:rPr dirty="0" sz="1400" spc="15">
                <a:solidFill>
                  <a:srgbClr val="404040"/>
                </a:solidFill>
                <a:latin typeface="微软雅黑"/>
                <a:cs typeface="微软雅黑"/>
              </a:rPr>
              <a:t>的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项目、 知识、测试管理平</a:t>
            </a:r>
            <a:r>
              <a:rPr dirty="0" sz="1400" spc="5">
                <a:solidFill>
                  <a:srgbClr val="404040"/>
                </a:solidFill>
                <a:latin typeface="微软雅黑"/>
                <a:cs typeface="微软雅黑"/>
              </a:rPr>
              <a:t>台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支撑，保障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公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司项目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质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量持续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提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升。</a:t>
            </a:r>
            <a:endParaRPr sz="1400">
              <a:latin typeface="微软雅黑"/>
              <a:cs typeface="微软雅黑"/>
            </a:endParaRPr>
          </a:p>
          <a:p>
            <a:pPr marL="2323465">
              <a:lnSpc>
                <a:spcPts val="1240"/>
              </a:lnSpc>
              <a:spcBef>
                <a:spcPts val="1430"/>
              </a:spcBef>
            </a:pPr>
            <a:r>
              <a:rPr dirty="0" sz="1050" spc="5" b="1">
                <a:solidFill>
                  <a:srgbClr val="585858"/>
                </a:solidFill>
                <a:latin typeface="微软雅黑"/>
                <a:cs typeface="微软雅黑"/>
              </a:rPr>
              <a:t>建立“一体化</a:t>
            </a:r>
            <a:r>
              <a:rPr dirty="0" sz="1050" spc="-10" b="1">
                <a:solidFill>
                  <a:srgbClr val="585858"/>
                </a:solidFill>
                <a:latin typeface="微软雅黑"/>
                <a:cs typeface="微软雅黑"/>
              </a:rPr>
              <a:t>”</a:t>
            </a:r>
            <a:r>
              <a:rPr dirty="0" sz="1050" spc="5" b="1">
                <a:solidFill>
                  <a:srgbClr val="585858"/>
                </a:solidFill>
                <a:latin typeface="微软雅黑"/>
                <a:cs typeface="微软雅黑"/>
              </a:rPr>
              <a:t>的</a:t>
            </a:r>
            <a:r>
              <a:rPr dirty="0" sz="1050" spc="-10" b="1">
                <a:solidFill>
                  <a:srgbClr val="585858"/>
                </a:solidFill>
                <a:latin typeface="微软雅黑"/>
                <a:cs typeface="微软雅黑"/>
              </a:rPr>
              <a:t>质</a:t>
            </a:r>
            <a:r>
              <a:rPr dirty="0" sz="1050" spc="5" b="1">
                <a:solidFill>
                  <a:srgbClr val="585858"/>
                </a:solidFill>
                <a:latin typeface="微软雅黑"/>
                <a:cs typeface="微软雅黑"/>
              </a:rPr>
              <a:t>量</a:t>
            </a:r>
            <a:r>
              <a:rPr dirty="0" sz="1050" spc="-10" b="1">
                <a:solidFill>
                  <a:srgbClr val="585858"/>
                </a:solidFill>
                <a:latin typeface="微软雅黑"/>
                <a:cs typeface="微软雅黑"/>
              </a:rPr>
              <a:t>管</a:t>
            </a:r>
            <a:r>
              <a:rPr dirty="0" sz="1050" spc="5" b="1">
                <a:solidFill>
                  <a:srgbClr val="585858"/>
                </a:solidFill>
                <a:latin typeface="微软雅黑"/>
                <a:cs typeface="微软雅黑"/>
              </a:rPr>
              <a:t>理体</a:t>
            </a:r>
            <a:r>
              <a:rPr dirty="0" sz="1050" spc="-10" b="1">
                <a:solidFill>
                  <a:srgbClr val="585858"/>
                </a:solidFill>
                <a:latin typeface="微软雅黑"/>
                <a:cs typeface="微软雅黑"/>
              </a:rPr>
              <a:t>系</a:t>
            </a:r>
            <a:r>
              <a:rPr dirty="0" sz="1050" spc="5" b="1">
                <a:solidFill>
                  <a:srgbClr val="585858"/>
                </a:solidFill>
                <a:latin typeface="微软雅黑"/>
                <a:cs typeface="微软雅黑"/>
              </a:rPr>
              <a:t>（</a:t>
            </a:r>
            <a:r>
              <a:rPr dirty="0" sz="1050" spc="-10" b="1">
                <a:solidFill>
                  <a:srgbClr val="FF0000"/>
                </a:solidFill>
                <a:latin typeface="微软雅黑"/>
                <a:cs typeface="微软雅黑"/>
              </a:rPr>
              <a:t>P</a:t>
            </a:r>
            <a:r>
              <a:rPr dirty="0" sz="1050" spc="5" b="1">
                <a:solidFill>
                  <a:srgbClr val="585858"/>
                </a:solidFill>
                <a:latin typeface="微软雅黑"/>
                <a:cs typeface="微软雅黑"/>
              </a:rPr>
              <a:t>）</a:t>
            </a:r>
            <a:endParaRPr sz="1050">
              <a:latin typeface="微软雅黑"/>
              <a:cs typeface="微软雅黑"/>
            </a:endParaRPr>
          </a:p>
          <a:p>
            <a:pPr marL="667385">
              <a:lnSpc>
                <a:spcPts val="1240"/>
              </a:lnSpc>
            </a:pPr>
            <a:r>
              <a:rPr dirty="0" sz="1050" spc="5">
                <a:solidFill>
                  <a:srgbClr val="FFFFFF"/>
                </a:solidFill>
                <a:latin typeface="微软雅黑"/>
                <a:cs typeface="微软雅黑"/>
              </a:rPr>
              <a:t>策划</a:t>
            </a:r>
            <a:endParaRPr sz="1050">
              <a:latin typeface="微软雅黑"/>
              <a:cs typeface="微软雅黑"/>
            </a:endParaRPr>
          </a:p>
          <a:p>
            <a:pPr marL="1897380">
              <a:lnSpc>
                <a:spcPct val="100000"/>
              </a:lnSpc>
              <a:spcBef>
                <a:spcPts val="459"/>
              </a:spcBef>
              <a:tabLst>
                <a:tab pos="3181985" algn="l"/>
                <a:tab pos="4606290" algn="l"/>
              </a:tabLst>
            </a:pP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ISO9001	ISO20000	</a:t>
            </a:r>
            <a:r>
              <a:rPr dirty="0" sz="900" spc="-10">
                <a:solidFill>
                  <a:srgbClr val="404040"/>
                </a:solidFill>
                <a:latin typeface="Arial"/>
                <a:cs typeface="Arial"/>
              </a:rPr>
              <a:t>CMMI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667385">
              <a:lnSpc>
                <a:spcPct val="100000"/>
              </a:lnSpc>
              <a:spcBef>
                <a:spcPts val="655"/>
              </a:spcBef>
              <a:tabLst>
                <a:tab pos="1928495" algn="l"/>
                <a:tab pos="4076065" algn="l"/>
              </a:tabLst>
            </a:pPr>
            <a:r>
              <a:rPr dirty="0" sz="1050" spc="5">
                <a:solidFill>
                  <a:srgbClr val="FFFFFF"/>
                </a:solidFill>
                <a:latin typeface="微软雅黑"/>
                <a:cs typeface="微软雅黑"/>
              </a:rPr>
              <a:t>执行	</a:t>
            </a:r>
            <a:r>
              <a:rPr dirty="0" baseline="5291" sz="1575" spc="7" b="1">
                <a:solidFill>
                  <a:srgbClr val="585858"/>
                </a:solidFill>
                <a:latin typeface="微软雅黑"/>
                <a:cs typeface="微软雅黑"/>
              </a:rPr>
              <a:t>质量保</a:t>
            </a:r>
            <a:r>
              <a:rPr dirty="0" baseline="5291" sz="1575" spc="-7" b="1">
                <a:solidFill>
                  <a:srgbClr val="585858"/>
                </a:solidFill>
                <a:latin typeface="微软雅黑"/>
                <a:cs typeface="微软雅黑"/>
              </a:rPr>
              <a:t>证</a:t>
            </a:r>
            <a:r>
              <a:rPr dirty="0" baseline="5291" sz="1575" b="1">
                <a:solidFill>
                  <a:srgbClr val="585858"/>
                </a:solidFill>
                <a:latin typeface="微软雅黑"/>
                <a:cs typeface="微软雅黑"/>
              </a:rPr>
              <a:t>（</a:t>
            </a:r>
            <a:r>
              <a:rPr dirty="0" baseline="5291" sz="1575" b="1">
                <a:solidFill>
                  <a:srgbClr val="FF0000"/>
                </a:solidFill>
                <a:latin typeface="微软雅黑"/>
                <a:cs typeface="微软雅黑"/>
              </a:rPr>
              <a:t>D</a:t>
            </a:r>
            <a:r>
              <a:rPr dirty="0" baseline="5291" sz="1575" b="1">
                <a:solidFill>
                  <a:srgbClr val="585858"/>
                </a:solidFill>
                <a:latin typeface="微软雅黑"/>
                <a:cs typeface="微软雅黑"/>
              </a:rPr>
              <a:t>）	</a:t>
            </a:r>
            <a:r>
              <a:rPr dirty="0" baseline="7936" sz="1575" spc="7" b="1">
                <a:solidFill>
                  <a:srgbClr val="585858"/>
                </a:solidFill>
                <a:latin typeface="微软雅黑"/>
                <a:cs typeface="微软雅黑"/>
              </a:rPr>
              <a:t>质量控制</a:t>
            </a:r>
            <a:r>
              <a:rPr dirty="0" baseline="7936" sz="1575" b="1">
                <a:solidFill>
                  <a:srgbClr val="585858"/>
                </a:solidFill>
                <a:latin typeface="微软雅黑"/>
                <a:cs typeface="微软雅黑"/>
              </a:rPr>
              <a:t>（</a:t>
            </a:r>
            <a:r>
              <a:rPr dirty="0" baseline="7936" sz="1575" b="1">
                <a:solidFill>
                  <a:srgbClr val="FF0000"/>
                </a:solidFill>
                <a:latin typeface="微软雅黑"/>
                <a:cs typeface="微软雅黑"/>
              </a:rPr>
              <a:t>C</a:t>
            </a:r>
            <a:r>
              <a:rPr dirty="0" baseline="7936" sz="1575" b="1">
                <a:solidFill>
                  <a:srgbClr val="585858"/>
                </a:solidFill>
                <a:latin typeface="微软雅黑"/>
                <a:cs typeface="微软雅黑"/>
              </a:rPr>
              <a:t>）</a:t>
            </a:r>
            <a:endParaRPr baseline="7936" sz="1575">
              <a:latin typeface="微软雅黑"/>
              <a:cs typeface="微软雅黑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67" name="object 6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12</a:t>
            </a:fld>
          </a:p>
        </p:txBody>
      </p:sp>
      <p:sp>
        <p:nvSpPr>
          <p:cNvPr id="62" name="object 62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3" name="object 63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4" name="object 64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5" name="object 65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487" y="193571"/>
            <a:ext cx="585145" cy="289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52359" y="4646676"/>
            <a:ext cx="102235" cy="144780"/>
          </a:xfrm>
          <a:custGeom>
            <a:avLst/>
            <a:gdLst/>
            <a:ahLst/>
            <a:cxnLst/>
            <a:rect l="l" t="t" r="r" b="b"/>
            <a:pathLst>
              <a:path w="102234" h="144779">
                <a:moveTo>
                  <a:pt x="51054" y="0"/>
                </a:moveTo>
                <a:lnTo>
                  <a:pt x="0" y="144780"/>
                </a:lnTo>
                <a:lnTo>
                  <a:pt x="102108" y="144780"/>
                </a:lnTo>
                <a:lnTo>
                  <a:pt x="51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575296" y="4616297"/>
            <a:ext cx="117157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25" b="1">
                <a:latin typeface="微软雅黑"/>
                <a:cs typeface="微软雅黑"/>
              </a:rPr>
              <a:t>质量重点管控流程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5830" y="178435"/>
            <a:ext cx="4736465" cy="811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7480">
              <a:lnSpc>
                <a:spcPct val="100000"/>
              </a:lnSpc>
              <a:spcBef>
                <a:spcPts val="100"/>
              </a:spcBef>
            </a:pPr>
            <a:r>
              <a:rPr dirty="0" sz="1800" spc="-60" b="1">
                <a:solidFill>
                  <a:srgbClr val="404040"/>
                </a:solidFill>
                <a:latin typeface="微软雅黑"/>
                <a:cs typeface="微软雅黑"/>
              </a:rPr>
              <a:t>项目过程管控工作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质量管理项目管理相结合，项目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过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程中落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实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质量管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控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要求。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68498" y="1871472"/>
            <a:ext cx="793115" cy="401320"/>
          </a:xfrm>
          <a:custGeom>
            <a:avLst/>
            <a:gdLst/>
            <a:ahLst/>
            <a:cxnLst/>
            <a:rect l="l" t="t" r="r" b="b"/>
            <a:pathLst>
              <a:path w="793114" h="401319">
                <a:moveTo>
                  <a:pt x="767878" y="349122"/>
                </a:moveTo>
                <a:lnTo>
                  <a:pt x="697991" y="389889"/>
                </a:lnTo>
                <a:lnTo>
                  <a:pt x="696976" y="393700"/>
                </a:lnTo>
                <a:lnTo>
                  <a:pt x="700531" y="399795"/>
                </a:lnTo>
                <a:lnTo>
                  <a:pt x="704341" y="400811"/>
                </a:lnTo>
                <a:lnTo>
                  <a:pt x="782097" y="355472"/>
                </a:lnTo>
                <a:lnTo>
                  <a:pt x="780414" y="355472"/>
                </a:lnTo>
                <a:lnTo>
                  <a:pt x="780414" y="354583"/>
                </a:lnTo>
                <a:lnTo>
                  <a:pt x="777239" y="354583"/>
                </a:lnTo>
                <a:lnTo>
                  <a:pt x="767878" y="349122"/>
                </a:lnTo>
                <a:close/>
              </a:path>
              <a:path w="793114" h="401319">
                <a:moveTo>
                  <a:pt x="12700" y="0"/>
                </a:moveTo>
                <a:lnTo>
                  <a:pt x="0" y="0"/>
                </a:lnTo>
                <a:lnTo>
                  <a:pt x="0" y="352678"/>
                </a:lnTo>
                <a:lnTo>
                  <a:pt x="2793" y="355472"/>
                </a:lnTo>
                <a:lnTo>
                  <a:pt x="756992" y="355472"/>
                </a:lnTo>
                <a:lnTo>
                  <a:pt x="767878" y="349122"/>
                </a:lnTo>
                <a:lnTo>
                  <a:pt x="12700" y="349122"/>
                </a:lnTo>
                <a:lnTo>
                  <a:pt x="6350" y="342772"/>
                </a:lnTo>
                <a:lnTo>
                  <a:pt x="12700" y="342772"/>
                </a:lnTo>
                <a:lnTo>
                  <a:pt x="12700" y="0"/>
                </a:lnTo>
                <a:close/>
              </a:path>
              <a:path w="793114" h="401319">
                <a:moveTo>
                  <a:pt x="782097" y="342772"/>
                </a:moveTo>
                <a:lnTo>
                  <a:pt x="780414" y="342772"/>
                </a:lnTo>
                <a:lnTo>
                  <a:pt x="780414" y="355472"/>
                </a:lnTo>
                <a:lnTo>
                  <a:pt x="782097" y="355472"/>
                </a:lnTo>
                <a:lnTo>
                  <a:pt x="792988" y="349122"/>
                </a:lnTo>
                <a:lnTo>
                  <a:pt x="782097" y="342772"/>
                </a:lnTo>
                <a:close/>
              </a:path>
              <a:path w="793114" h="401319">
                <a:moveTo>
                  <a:pt x="777239" y="343661"/>
                </a:moveTo>
                <a:lnTo>
                  <a:pt x="767878" y="349122"/>
                </a:lnTo>
                <a:lnTo>
                  <a:pt x="777239" y="354583"/>
                </a:lnTo>
                <a:lnTo>
                  <a:pt x="777239" y="343661"/>
                </a:lnTo>
                <a:close/>
              </a:path>
              <a:path w="793114" h="401319">
                <a:moveTo>
                  <a:pt x="780414" y="343661"/>
                </a:moveTo>
                <a:lnTo>
                  <a:pt x="777239" y="343661"/>
                </a:lnTo>
                <a:lnTo>
                  <a:pt x="777239" y="354583"/>
                </a:lnTo>
                <a:lnTo>
                  <a:pt x="780414" y="354583"/>
                </a:lnTo>
                <a:lnTo>
                  <a:pt x="780414" y="343661"/>
                </a:lnTo>
                <a:close/>
              </a:path>
              <a:path w="793114" h="401319">
                <a:moveTo>
                  <a:pt x="12700" y="342772"/>
                </a:moveTo>
                <a:lnTo>
                  <a:pt x="6350" y="342772"/>
                </a:lnTo>
                <a:lnTo>
                  <a:pt x="12700" y="349122"/>
                </a:lnTo>
                <a:lnTo>
                  <a:pt x="12700" y="342772"/>
                </a:lnTo>
                <a:close/>
              </a:path>
              <a:path w="793114" h="401319">
                <a:moveTo>
                  <a:pt x="756992" y="342772"/>
                </a:moveTo>
                <a:lnTo>
                  <a:pt x="12700" y="342772"/>
                </a:lnTo>
                <a:lnTo>
                  <a:pt x="12700" y="349122"/>
                </a:lnTo>
                <a:lnTo>
                  <a:pt x="767878" y="349122"/>
                </a:lnTo>
                <a:lnTo>
                  <a:pt x="756992" y="342772"/>
                </a:lnTo>
                <a:close/>
              </a:path>
              <a:path w="793114" h="401319">
                <a:moveTo>
                  <a:pt x="704341" y="297433"/>
                </a:moveTo>
                <a:lnTo>
                  <a:pt x="700531" y="298450"/>
                </a:lnTo>
                <a:lnTo>
                  <a:pt x="696976" y="304545"/>
                </a:lnTo>
                <a:lnTo>
                  <a:pt x="697991" y="308355"/>
                </a:lnTo>
                <a:lnTo>
                  <a:pt x="767878" y="349122"/>
                </a:lnTo>
                <a:lnTo>
                  <a:pt x="777239" y="343661"/>
                </a:lnTo>
                <a:lnTo>
                  <a:pt x="780414" y="343661"/>
                </a:lnTo>
                <a:lnTo>
                  <a:pt x="780414" y="342772"/>
                </a:lnTo>
                <a:lnTo>
                  <a:pt x="782097" y="342772"/>
                </a:lnTo>
                <a:lnTo>
                  <a:pt x="704341" y="2974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67868" y="1575816"/>
            <a:ext cx="818515" cy="295910"/>
          </a:xfrm>
          <a:prstGeom prst="rect">
            <a:avLst/>
          </a:prstGeom>
          <a:solidFill>
            <a:srgbClr val="FFCA24"/>
          </a:solidFill>
          <a:ln w="12192">
            <a:solidFill>
              <a:srgbClr val="A6A6A6"/>
            </a:solidFill>
          </a:ln>
        </p:spPr>
        <p:txBody>
          <a:bodyPr wrap="square" lIns="0" tIns="50800" rIns="0" bIns="0" rtlCol="0" vert="horz">
            <a:spAutoFit/>
          </a:bodyPr>
          <a:lstStyle/>
          <a:p>
            <a:pPr marL="179705">
              <a:lnSpc>
                <a:spcPct val="100000"/>
              </a:lnSpc>
              <a:spcBef>
                <a:spcPts val="400"/>
              </a:spcBef>
            </a:pPr>
            <a:r>
              <a:rPr dirty="0" sz="1200" b="1">
                <a:solidFill>
                  <a:srgbClr val="404040"/>
                </a:solidFill>
                <a:latin typeface="微软雅黑"/>
                <a:cs typeface="微软雅黑"/>
              </a:rPr>
              <a:t>启动中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36635" y="1586483"/>
            <a:ext cx="818515" cy="297180"/>
          </a:xfrm>
          <a:custGeom>
            <a:avLst/>
            <a:gdLst/>
            <a:ahLst/>
            <a:cxnLst/>
            <a:rect l="l" t="t" r="r" b="b"/>
            <a:pathLst>
              <a:path w="818515" h="297180">
                <a:moveTo>
                  <a:pt x="0" y="297179"/>
                </a:moveTo>
                <a:lnTo>
                  <a:pt x="818387" y="297179"/>
                </a:lnTo>
                <a:lnTo>
                  <a:pt x="818387" y="0"/>
                </a:lnTo>
                <a:lnTo>
                  <a:pt x="0" y="0"/>
                </a:lnTo>
                <a:lnTo>
                  <a:pt x="0" y="297179"/>
                </a:lnTo>
                <a:close/>
              </a:path>
            </a:pathLst>
          </a:custGeom>
          <a:solidFill>
            <a:srgbClr val="FFCA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36635" y="1586483"/>
            <a:ext cx="818515" cy="297180"/>
          </a:xfrm>
          <a:custGeom>
            <a:avLst/>
            <a:gdLst/>
            <a:ahLst/>
            <a:cxnLst/>
            <a:rect l="l" t="t" r="r" b="b"/>
            <a:pathLst>
              <a:path w="818515" h="297180">
                <a:moveTo>
                  <a:pt x="0" y="297179"/>
                </a:moveTo>
                <a:lnTo>
                  <a:pt x="818387" y="297179"/>
                </a:lnTo>
                <a:lnTo>
                  <a:pt x="818387" y="0"/>
                </a:lnTo>
                <a:lnTo>
                  <a:pt x="0" y="0"/>
                </a:lnTo>
                <a:lnTo>
                  <a:pt x="0" y="297179"/>
                </a:lnTo>
                <a:close/>
              </a:path>
            </a:pathLst>
          </a:custGeom>
          <a:ln w="12192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381746" y="1533905"/>
            <a:ext cx="330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04040"/>
                </a:solidFill>
                <a:latin typeface="微软雅黑"/>
                <a:cs typeface="微软雅黑"/>
              </a:rPr>
              <a:t>正常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81746" y="1716786"/>
            <a:ext cx="330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04040"/>
                </a:solidFill>
                <a:latin typeface="微软雅黑"/>
                <a:cs typeface="微软雅黑"/>
              </a:rPr>
              <a:t>关闭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3843" y="1578863"/>
            <a:ext cx="818515" cy="297180"/>
          </a:xfrm>
          <a:prstGeom prst="rect">
            <a:avLst/>
          </a:prstGeom>
          <a:solidFill>
            <a:srgbClr val="FFCA24"/>
          </a:solidFill>
          <a:ln w="12192">
            <a:solidFill>
              <a:srgbClr val="A6A6A6"/>
            </a:solidFill>
          </a:ln>
        </p:spPr>
        <p:txBody>
          <a:bodyPr wrap="square" lIns="0" tIns="51435" rIns="0" bIns="0" rtlCol="0" vert="horz">
            <a:spAutoFit/>
          </a:bodyPr>
          <a:lstStyle/>
          <a:p>
            <a:pPr marL="180975">
              <a:lnSpc>
                <a:spcPct val="100000"/>
              </a:lnSpc>
              <a:spcBef>
                <a:spcPts val="405"/>
              </a:spcBef>
            </a:pPr>
            <a:r>
              <a:rPr dirty="0" sz="1200" b="1">
                <a:solidFill>
                  <a:srgbClr val="404040"/>
                </a:solidFill>
                <a:latin typeface="微软雅黑"/>
                <a:cs typeface="微软雅黑"/>
              </a:rPr>
              <a:t>质保中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88379" y="1575816"/>
            <a:ext cx="817244" cy="295910"/>
          </a:xfrm>
          <a:prstGeom prst="rect">
            <a:avLst/>
          </a:prstGeom>
          <a:solidFill>
            <a:srgbClr val="FFCA24"/>
          </a:solidFill>
          <a:ln w="12192">
            <a:solidFill>
              <a:srgbClr val="A6A6A6"/>
            </a:solidFill>
          </a:ln>
        </p:spPr>
        <p:txBody>
          <a:bodyPr wrap="square" lIns="0" tIns="50800" rIns="0" bIns="0" rtlCol="0" vert="horz">
            <a:spAutoFit/>
          </a:bodyPr>
          <a:lstStyle/>
          <a:p>
            <a:pPr marL="180340">
              <a:lnSpc>
                <a:spcPct val="100000"/>
              </a:lnSpc>
              <a:spcBef>
                <a:spcPts val="400"/>
              </a:spcBef>
            </a:pPr>
            <a:r>
              <a:rPr dirty="0" sz="1200" b="1">
                <a:solidFill>
                  <a:srgbClr val="404040"/>
                </a:solidFill>
                <a:latin typeface="微软雅黑"/>
                <a:cs typeface="微软雅黑"/>
              </a:rPr>
              <a:t>待关闭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53000" y="1575816"/>
            <a:ext cx="818515" cy="295910"/>
          </a:xfrm>
          <a:prstGeom prst="rect">
            <a:avLst/>
          </a:prstGeom>
          <a:solidFill>
            <a:srgbClr val="FFCA24"/>
          </a:solidFill>
          <a:ln w="12192">
            <a:solidFill>
              <a:srgbClr val="A6A6A6"/>
            </a:solidFill>
          </a:ln>
        </p:spPr>
        <p:txBody>
          <a:bodyPr wrap="square" lIns="0" tIns="50800" rIns="0" bIns="0" rtlCol="0" vert="horz">
            <a:spAutoFit/>
          </a:bodyPr>
          <a:lstStyle/>
          <a:p>
            <a:pPr marL="180975">
              <a:lnSpc>
                <a:spcPct val="100000"/>
              </a:lnSpc>
              <a:spcBef>
                <a:spcPts val="400"/>
              </a:spcBef>
            </a:pPr>
            <a:r>
              <a:rPr dirty="0" sz="1200" b="1">
                <a:solidFill>
                  <a:srgbClr val="404040"/>
                </a:solidFill>
                <a:latin typeface="微软雅黑"/>
                <a:cs typeface="微软雅黑"/>
              </a:rPr>
              <a:t>归档中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64279" y="1577339"/>
            <a:ext cx="818515" cy="295910"/>
          </a:xfrm>
          <a:prstGeom prst="rect">
            <a:avLst/>
          </a:prstGeom>
          <a:solidFill>
            <a:srgbClr val="FFCA24"/>
          </a:solidFill>
          <a:ln w="12192">
            <a:solidFill>
              <a:srgbClr val="A6A6A6"/>
            </a:solidFill>
          </a:ln>
        </p:spPr>
        <p:txBody>
          <a:bodyPr wrap="square" lIns="0" tIns="50800" rIns="0" bIns="0" rtlCol="0" vert="horz">
            <a:spAutoFit/>
          </a:bodyPr>
          <a:lstStyle/>
          <a:p>
            <a:pPr marL="180340">
              <a:lnSpc>
                <a:spcPct val="100000"/>
              </a:lnSpc>
              <a:spcBef>
                <a:spcPts val="400"/>
              </a:spcBef>
            </a:pPr>
            <a:r>
              <a:rPr dirty="0" sz="1200" b="1">
                <a:solidFill>
                  <a:srgbClr val="404040"/>
                </a:solidFill>
                <a:latin typeface="微软雅黑"/>
                <a:cs typeface="微软雅黑"/>
              </a:rPr>
              <a:t>外验中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66416" y="1575816"/>
            <a:ext cx="818515" cy="295910"/>
          </a:xfrm>
          <a:prstGeom prst="rect">
            <a:avLst/>
          </a:prstGeom>
          <a:solidFill>
            <a:srgbClr val="FFCA24"/>
          </a:solidFill>
          <a:ln w="12192">
            <a:solidFill>
              <a:srgbClr val="A6A6A6"/>
            </a:solidFill>
          </a:ln>
        </p:spPr>
        <p:txBody>
          <a:bodyPr wrap="square" lIns="0" tIns="50800" rIns="0" bIns="0" rtlCol="0" vert="horz">
            <a:spAutoFit/>
          </a:bodyPr>
          <a:lstStyle/>
          <a:p>
            <a:pPr marL="180340">
              <a:lnSpc>
                <a:spcPct val="100000"/>
              </a:lnSpc>
              <a:spcBef>
                <a:spcPts val="400"/>
              </a:spcBef>
            </a:pPr>
            <a:r>
              <a:rPr dirty="0" sz="1200" b="1">
                <a:solidFill>
                  <a:srgbClr val="404040"/>
                </a:solidFill>
                <a:latin typeface="微软雅黑"/>
                <a:cs typeface="微软雅黑"/>
              </a:rPr>
              <a:t>执行中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62755" y="2072639"/>
            <a:ext cx="817244" cy="295910"/>
          </a:xfrm>
          <a:custGeom>
            <a:avLst/>
            <a:gdLst/>
            <a:ahLst/>
            <a:cxnLst/>
            <a:rect l="l" t="t" r="r" b="b"/>
            <a:pathLst>
              <a:path w="817245" h="295910">
                <a:moveTo>
                  <a:pt x="0" y="295656"/>
                </a:moveTo>
                <a:lnTo>
                  <a:pt x="816863" y="295656"/>
                </a:lnTo>
                <a:lnTo>
                  <a:pt x="816863" y="0"/>
                </a:lnTo>
                <a:lnTo>
                  <a:pt x="0" y="0"/>
                </a:lnTo>
                <a:lnTo>
                  <a:pt x="0" y="295656"/>
                </a:lnTo>
                <a:close/>
              </a:path>
            </a:pathLst>
          </a:custGeom>
          <a:solidFill>
            <a:srgbClr val="FFCA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762755" y="2072639"/>
            <a:ext cx="817244" cy="295910"/>
          </a:xfrm>
          <a:custGeom>
            <a:avLst/>
            <a:gdLst/>
            <a:ahLst/>
            <a:cxnLst/>
            <a:rect l="l" t="t" r="r" b="b"/>
            <a:pathLst>
              <a:path w="817245" h="295910">
                <a:moveTo>
                  <a:pt x="0" y="295656"/>
                </a:moveTo>
                <a:lnTo>
                  <a:pt x="816863" y="295656"/>
                </a:lnTo>
                <a:lnTo>
                  <a:pt x="816863" y="0"/>
                </a:lnTo>
                <a:lnTo>
                  <a:pt x="0" y="0"/>
                </a:lnTo>
                <a:lnTo>
                  <a:pt x="0" y="295656"/>
                </a:lnTo>
                <a:close/>
              </a:path>
            </a:pathLst>
          </a:custGeom>
          <a:ln w="12191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762755" y="1132332"/>
            <a:ext cx="817244" cy="295910"/>
          </a:xfrm>
          <a:prstGeom prst="rect">
            <a:avLst/>
          </a:prstGeom>
          <a:solidFill>
            <a:srgbClr val="FFCA24"/>
          </a:solidFill>
          <a:ln w="12192">
            <a:solidFill>
              <a:srgbClr val="A6A6A6"/>
            </a:solidFill>
          </a:ln>
        </p:spPr>
        <p:txBody>
          <a:bodyPr wrap="square" lIns="0" tIns="50165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395"/>
              </a:spcBef>
            </a:pPr>
            <a:r>
              <a:rPr dirty="0" sz="1200" b="1">
                <a:solidFill>
                  <a:srgbClr val="404040"/>
                </a:solidFill>
                <a:latin typeface="微软雅黑"/>
                <a:cs typeface="微软雅黑"/>
              </a:rPr>
              <a:t>异常关闭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19498" y="1427988"/>
            <a:ext cx="103377" cy="1497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579620" y="1228471"/>
            <a:ext cx="788670" cy="347980"/>
          </a:xfrm>
          <a:custGeom>
            <a:avLst/>
            <a:gdLst/>
            <a:ahLst/>
            <a:cxnLst/>
            <a:rect l="l" t="t" r="r" b="b"/>
            <a:pathLst>
              <a:path w="788670" h="347980">
                <a:moveTo>
                  <a:pt x="775842" y="51688"/>
                </a:moveTo>
                <a:lnTo>
                  <a:pt x="775842" y="347725"/>
                </a:lnTo>
                <a:lnTo>
                  <a:pt x="788542" y="347725"/>
                </a:lnTo>
                <a:lnTo>
                  <a:pt x="788542" y="58038"/>
                </a:lnTo>
                <a:lnTo>
                  <a:pt x="782192" y="58038"/>
                </a:lnTo>
                <a:lnTo>
                  <a:pt x="775842" y="51688"/>
                </a:lnTo>
                <a:close/>
              </a:path>
              <a:path w="788670" h="347980">
                <a:moveTo>
                  <a:pt x="88645" y="0"/>
                </a:moveTo>
                <a:lnTo>
                  <a:pt x="0" y="51688"/>
                </a:lnTo>
                <a:lnTo>
                  <a:pt x="88645" y="103377"/>
                </a:lnTo>
                <a:lnTo>
                  <a:pt x="92455" y="102362"/>
                </a:lnTo>
                <a:lnTo>
                  <a:pt x="96012" y="96265"/>
                </a:lnTo>
                <a:lnTo>
                  <a:pt x="94995" y="92455"/>
                </a:lnTo>
                <a:lnTo>
                  <a:pt x="35995" y="58038"/>
                </a:lnTo>
                <a:lnTo>
                  <a:pt x="12572" y="58038"/>
                </a:lnTo>
                <a:lnTo>
                  <a:pt x="12572" y="45338"/>
                </a:lnTo>
                <a:lnTo>
                  <a:pt x="35995" y="45338"/>
                </a:lnTo>
                <a:lnTo>
                  <a:pt x="94995" y="10921"/>
                </a:lnTo>
                <a:lnTo>
                  <a:pt x="96012" y="7112"/>
                </a:lnTo>
                <a:lnTo>
                  <a:pt x="92455" y="1015"/>
                </a:lnTo>
                <a:lnTo>
                  <a:pt x="88645" y="0"/>
                </a:lnTo>
                <a:close/>
              </a:path>
              <a:path w="788670" h="347980">
                <a:moveTo>
                  <a:pt x="35995" y="45338"/>
                </a:moveTo>
                <a:lnTo>
                  <a:pt x="12572" y="45338"/>
                </a:lnTo>
                <a:lnTo>
                  <a:pt x="12572" y="58038"/>
                </a:lnTo>
                <a:lnTo>
                  <a:pt x="35995" y="58038"/>
                </a:lnTo>
                <a:lnTo>
                  <a:pt x="34471" y="57150"/>
                </a:lnTo>
                <a:lnTo>
                  <a:pt x="15747" y="57150"/>
                </a:lnTo>
                <a:lnTo>
                  <a:pt x="15747" y="46227"/>
                </a:lnTo>
                <a:lnTo>
                  <a:pt x="34471" y="46227"/>
                </a:lnTo>
                <a:lnTo>
                  <a:pt x="35995" y="45338"/>
                </a:lnTo>
                <a:close/>
              </a:path>
              <a:path w="788670" h="347980">
                <a:moveTo>
                  <a:pt x="785749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775842" y="58038"/>
                </a:lnTo>
                <a:lnTo>
                  <a:pt x="775842" y="51688"/>
                </a:lnTo>
                <a:lnTo>
                  <a:pt x="788542" y="51688"/>
                </a:lnTo>
                <a:lnTo>
                  <a:pt x="788542" y="48132"/>
                </a:lnTo>
                <a:lnTo>
                  <a:pt x="785749" y="45338"/>
                </a:lnTo>
                <a:close/>
              </a:path>
              <a:path w="788670" h="347980">
                <a:moveTo>
                  <a:pt x="788542" y="51688"/>
                </a:moveTo>
                <a:lnTo>
                  <a:pt x="775842" y="51688"/>
                </a:lnTo>
                <a:lnTo>
                  <a:pt x="782192" y="58038"/>
                </a:lnTo>
                <a:lnTo>
                  <a:pt x="788542" y="58038"/>
                </a:lnTo>
                <a:lnTo>
                  <a:pt x="788542" y="51688"/>
                </a:lnTo>
                <a:close/>
              </a:path>
              <a:path w="788670" h="347980">
                <a:moveTo>
                  <a:pt x="15747" y="46227"/>
                </a:moveTo>
                <a:lnTo>
                  <a:pt x="15747" y="57150"/>
                </a:lnTo>
                <a:lnTo>
                  <a:pt x="25109" y="51688"/>
                </a:lnTo>
                <a:lnTo>
                  <a:pt x="15747" y="46227"/>
                </a:lnTo>
                <a:close/>
              </a:path>
              <a:path w="788670" h="347980">
                <a:moveTo>
                  <a:pt x="25109" y="51688"/>
                </a:moveTo>
                <a:lnTo>
                  <a:pt x="15747" y="57150"/>
                </a:lnTo>
                <a:lnTo>
                  <a:pt x="34471" y="57150"/>
                </a:lnTo>
                <a:lnTo>
                  <a:pt x="25109" y="51688"/>
                </a:lnTo>
                <a:close/>
              </a:path>
              <a:path w="788670" h="347980">
                <a:moveTo>
                  <a:pt x="34471" y="46227"/>
                </a:moveTo>
                <a:lnTo>
                  <a:pt x="15747" y="46227"/>
                </a:lnTo>
                <a:lnTo>
                  <a:pt x="25109" y="51688"/>
                </a:lnTo>
                <a:lnTo>
                  <a:pt x="34471" y="462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579620" y="1228471"/>
            <a:ext cx="1923414" cy="347980"/>
          </a:xfrm>
          <a:custGeom>
            <a:avLst/>
            <a:gdLst/>
            <a:ahLst/>
            <a:cxnLst/>
            <a:rect l="l" t="t" r="r" b="b"/>
            <a:pathLst>
              <a:path w="1923415" h="347980">
                <a:moveTo>
                  <a:pt x="1910206" y="51688"/>
                </a:moveTo>
                <a:lnTo>
                  <a:pt x="1910206" y="347725"/>
                </a:lnTo>
                <a:lnTo>
                  <a:pt x="1922906" y="347725"/>
                </a:lnTo>
                <a:lnTo>
                  <a:pt x="1922906" y="58038"/>
                </a:lnTo>
                <a:lnTo>
                  <a:pt x="1916556" y="58038"/>
                </a:lnTo>
                <a:lnTo>
                  <a:pt x="1910206" y="51688"/>
                </a:lnTo>
                <a:close/>
              </a:path>
              <a:path w="1923415" h="347980">
                <a:moveTo>
                  <a:pt x="88645" y="0"/>
                </a:moveTo>
                <a:lnTo>
                  <a:pt x="0" y="51688"/>
                </a:lnTo>
                <a:lnTo>
                  <a:pt x="88645" y="103377"/>
                </a:lnTo>
                <a:lnTo>
                  <a:pt x="92455" y="102362"/>
                </a:lnTo>
                <a:lnTo>
                  <a:pt x="96012" y="96265"/>
                </a:lnTo>
                <a:lnTo>
                  <a:pt x="94995" y="92455"/>
                </a:lnTo>
                <a:lnTo>
                  <a:pt x="35995" y="58038"/>
                </a:lnTo>
                <a:lnTo>
                  <a:pt x="12572" y="58038"/>
                </a:lnTo>
                <a:lnTo>
                  <a:pt x="12572" y="45338"/>
                </a:lnTo>
                <a:lnTo>
                  <a:pt x="35995" y="45338"/>
                </a:lnTo>
                <a:lnTo>
                  <a:pt x="94995" y="10921"/>
                </a:lnTo>
                <a:lnTo>
                  <a:pt x="96012" y="7112"/>
                </a:lnTo>
                <a:lnTo>
                  <a:pt x="92455" y="1015"/>
                </a:lnTo>
                <a:lnTo>
                  <a:pt x="88645" y="0"/>
                </a:lnTo>
                <a:close/>
              </a:path>
              <a:path w="1923415" h="347980">
                <a:moveTo>
                  <a:pt x="35995" y="45338"/>
                </a:moveTo>
                <a:lnTo>
                  <a:pt x="12572" y="45338"/>
                </a:lnTo>
                <a:lnTo>
                  <a:pt x="12572" y="58038"/>
                </a:lnTo>
                <a:lnTo>
                  <a:pt x="35995" y="58038"/>
                </a:lnTo>
                <a:lnTo>
                  <a:pt x="34471" y="57150"/>
                </a:lnTo>
                <a:lnTo>
                  <a:pt x="15747" y="57150"/>
                </a:lnTo>
                <a:lnTo>
                  <a:pt x="15747" y="46227"/>
                </a:lnTo>
                <a:lnTo>
                  <a:pt x="34471" y="46227"/>
                </a:lnTo>
                <a:lnTo>
                  <a:pt x="35995" y="45338"/>
                </a:lnTo>
                <a:close/>
              </a:path>
              <a:path w="1923415" h="347980">
                <a:moveTo>
                  <a:pt x="1920113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1910206" y="58038"/>
                </a:lnTo>
                <a:lnTo>
                  <a:pt x="1910206" y="51688"/>
                </a:lnTo>
                <a:lnTo>
                  <a:pt x="1922906" y="51688"/>
                </a:lnTo>
                <a:lnTo>
                  <a:pt x="1922906" y="48132"/>
                </a:lnTo>
                <a:lnTo>
                  <a:pt x="1920113" y="45338"/>
                </a:lnTo>
                <a:close/>
              </a:path>
              <a:path w="1923415" h="347980">
                <a:moveTo>
                  <a:pt x="1922906" y="51688"/>
                </a:moveTo>
                <a:lnTo>
                  <a:pt x="1910206" y="51688"/>
                </a:lnTo>
                <a:lnTo>
                  <a:pt x="1916556" y="58038"/>
                </a:lnTo>
                <a:lnTo>
                  <a:pt x="1922906" y="58038"/>
                </a:lnTo>
                <a:lnTo>
                  <a:pt x="1922906" y="51688"/>
                </a:lnTo>
                <a:close/>
              </a:path>
              <a:path w="1923415" h="347980">
                <a:moveTo>
                  <a:pt x="15747" y="46227"/>
                </a:moveTo>
                <a:lnTo>
                  <a:pt x="15747" y="57150"/>
                </a:lnTo>
                <a:lnTo>
                  <a:pt x="25109" y="51688"/>
                </a:lnTo>
                <a:lnTo>
                  <a:pt x="15747" y="46227"/>
                </a:lnTo>
                <a:close/>
              </a:path>
              <a:path w="1923415" h="347980">
                <a:moveTo>
                  <a:pt x="25109" y="51688"/>
                </a:moveTo>
                <a:lnTo>
                  <a:pt x="15747" y="57150"/>
                </a:lnTo>
                <a:lnTo>
                  <a:pt x="34471" y="57150"/>
                </a:lnTo>
                <a:lnTo>
                  <a:pt x="25109" y="51688"/>
                </a:lnTo>
                <a:close/>
              </a:path>
              <a:path w="1923415" h="347980">
                <a:moveTo>
                  <a:pt x="34471" y="46227"/>
                </a:moveTo>
                <a:lnTo>
                  <a:pt x="15747" y="46227"/>
                </a:lnTo>
                <a:lnTo>
                  <a:pt x="25109" y="51688"/>
                </a:lnTo>
                <a:lnTo>
                  <a:pt x="34471" y="462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68498" y="1228471"/>
            <a:ext cx="793115" cy="347980"/>
          </a:xfrm>
          <a:custGeom>
            <a:avLst/>
            <a:gdLst/>
            <a:ahLst/>
            <a:cxnLst/>
            <a:rect l="l" t="t" r="r" b="b"/>
            <a:pathLst>
              <a:path w="793114" h="347980">
                <a:moveTo>
                  <a:pt x="756992" y="45338"/>
                </a:moveTo>
                <a:lnTo>
                  <a:pt x="2793" y="45338"/>
                </a:lnTo>
                <a:lnTo>
                  <a:pt x="0" y="48132"/>
                </a:lnTo>
                <a:lnTo>
                  <a:pt x="0" y="347725"/>
                </a:lnTo>
                <a:lnTo>
                  <a:pt x="12700" y="347725"/>
                </a:lnTo>
                <a:lnTo>
                  <a:pt x="12700" y="58038"/>
                </a:lnTo>
                <a:lnTo>
                  <a:pt x="6350" y="58038"/>
                </a:lnTo>
                <a:lnTo>
                  <a:pt x="12700" y="51688"/>
                </a:lnTo>
                <a:lnTo>
                  <a:pt x="767878" y="51688"/>
                </a:lnTo>
                <a:lnTo>
                  <a:pt x="756992" y="45338"/>
                </a:lnTo>
                <a:close/>
              </a:path>
              <a:path w="793114" h="347980">
                <a:moveTo>
                  <a:pt x="767878" y="51688"/>
                </a:moveTo>
                <a:lnTo>
                  <a:pt x="697991" y="92455"/>
                </a:lnTo>
                <a:lnTo>
                  <a:pt x="696976" y="96265"/>
                </a:lnTo>
                <a:lnTo>
                  <a:pt x="700531" y="102362"/>
                </a:lnTo>
                <a:lnTo>
                  <a:pt x="704341" y="103377"/>
                </a:lnTo>
                <a:lnTo>
                  <a:pt x="782097" y="58038"/>
                </a:lnTo>
                <a:lnTo>
                  <a:pt x="780414" y="58038"/>
                </a:lnTo>
                <a:lnTo>
                  <a:pt x="780414" y="57150"/>
                </a:lnTo>
                <a:lnTo>
                  <a:pt x="777239" y="57150"/>
                </a:lnTo>
                <a:lnTo>
                  <a:pt x="767878" y="51688"/>
                </a:lnTo>
                <a:close/>
              </a:path>
              <a:path w="793114" h="347980">
                <a:moveTo>
                  <a:pt x="12700" y="51688"/>
                </a:moveTo>
                <a:lnTo>
                  <a:pt x="6350" y="58038"/>
                </a:lnTo>
                <a:lnTo>
                  <a:pt x="12700" y="58038"/>
                </a:lnTo>
                <a:lnTo>
                  <a:pt x="12700" y="51688"/>
                </a:lnTo>
                <a:close/>
              </a:path>
              <a:path w="793114" h="347980">
                <a:moveTo>
                  <a:pt x="767878" y="51688"/>
                </a:moveTo>
                <a:lnTo>
                  <a:pt x="12700" y="51688"/>
                </a:lnTo>
                <a:lnTo>
                  <a:pt x="12700" y="58038"/>
                </a:lnTo>
                <a:lnTo>
                  <a:pt x="756992" y="58038"/>
                </a:lnTo>
                <a:lnTo>
                  <a:pt x="767878" y="51688"/>
                </a:lnTo>
                <a:close/>
              </a:path>
              <a:path w="793114" h="347980">
                <a:moveTo>
                  <a:pt x="782097" y="45338"/>
                </a:moveTo>
                <a:lnTo>
                  <a:pt x="780414" y="45338"/>
                </a:lnTo>
                <a:lnTo>
                  <a:pt x="780414" y="58038"/>
                </a:lnTo>
                <a:lnTo>
                  <a:pt x="782097" y="58038"/>
                </a:lnTo>
                <a:lnTo>
                  <a:pt x="792988" y="51688"/>
                </a:lnTo>
                <a:lnTo>
                  <a:pt x="782097" y="45338"/>
                </a:lnTo>
                <a:close/>
              </a:path>
              <a:path w="793114" h="347980">
                <a:moveTo>
                  <a:pt x="777239" y="46227"/>
                </a:moveTo>
                <a:lnTo>
                  <a:pt x="767878" y="51688"/>
                </a:lnTo>
                <a:lnTo>
                  <a:pt x="777239" y="57150"/>
                </a:lnTo>
                <a:lnTo>
                  <a:pt x="777239" y="46227"/>
                </a:lnTo>
                <a:close/>
              </a:path>
              <a:path w="793114" h="347980">
                <a:moveTo>
                  <a:pt x="780414" y="46227"/>
                </a:moveTo>
                <a:lnTo>
                  <a:pt x="777239" y="46227"/>
                </a:lnTo>
                <a:lnTo>
                  <a:pt x="777239" y="57150"/>
                </a:lnTo>
                <a:lnTo>
                  <a:pt x="780414" y="57150"/>
                </a:lnTo>
                <a:lnTo>
                  <a:pt x="780414" y="46227"/>
                </a:lnTo>
                <a:close/>
              </a:path>
              <a:path w="793114" h="347980">
                <a:moveTo>
                  <a:pt x="704341" y="0"/>
                </a:moveTo>
                <a:lnTo>
                  <a:pt x="700531" y="1015"/>
                </a:lnTo>
                <a:lnTo>
                  <a:pt x="696976" y="7112"/>
                </a:lnTo>
                <a:lnTo>
                  <a:pt x="697991" y="10921"/>
                </a:lnTo>
                <a:lnTo>
                  <a:pt x="767878" y="51688"/>
                </a:lnTo>
                <a:lnTo>
                  <a:pt x="777239" y="46227"/>
                </a:lnTo>
                <a:lnTo>
                  <a:pt x="780414" y="46227"/>
                </a:lnTo>
                <a:lnTo>
                  <a:pt x="780414" y="45338"/>
                </a:lnTo>
                <a:lnTo>
                  <a:pt x="782097" y="45338"/>
                </a:lnTo>
                <a:lnTo>
                  <a:pt x="7043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86255" y="1671954"/>
            <a:ext cx="153415" cy="1033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84803" y="1673351"/>
            <a:ext cx="379730" cy="103505"/>
          </a:xfrm>
          <a:custGeom>
            <a:avLst/>
            <a:gdLst/>
            <a:ahLst/>
            <a:cxnLst/>
            <a:rect l="l" t="t" r="r" b="b"/>
            <a:pathLst>
              <a:path w="379729" h="103505">
                <a:moveTo>
                  <a:pt x="343341" y="58306"/>
                </a:moveTo>
                <a:lnTo>
                  <a:pt x="284225" y="92456"/>
                </a:lnTo>
                <a:lnTo>
                  <a:pt x="283210" y="96265"/>
                </a:lnTo>
                <a:lnTo>
                  <a:pt x="284861" y="99313"/>
                </a:lnTo>
                <a:lnTo>
                  <a:pt x="286638" y="102362"/>
                </a:lnTo>
                <a:lnTo>
                  <a:pt x="290575" y="103377"/>
                </a:lnTo>
                <a:lnTo>
                  <a:pt x="368469" y="58420"/>
                </a:lnTo>
                <a:lnTo>
                  <a:pt x="343341" y="58306"/>
                </a:lnTo>
                <a:close/>
              </a:path>
              <a:path w="379729" h="103505">
                <a:moveTo>
                  <a:pt x="354247" y="52009"/>
                </a:moveTo>
                <a:lnTo>
                  <a:pt x="343341" y="58306"/>
                </a:lnTo>
                <a:lnTo>
                  <a:pt x="366775" y="58420"/>
                </a:lnTo>
                <a:lnTo>
                  <a:pt x="366784" y="57531"/>
                </a:lnTo>
                <a:lnTo>
                  <a:pt x="363600" y="57531"/>
                </a:lnTo>
                <a:lnTo>
                  <a:pt x="354247" y="52009"/>
                </a:lnTo>
                <a:close/>
              </a:path>
              <a:path w="379729" h="103505">
                <a:moveTo>
                  <a:pt x="291084" y="0"/>
                </a:moveTo>
                <a:lnTo>
                  <a:pt x="287147" y="1015"/>
                </a:lnTo>
                <a:lnTo>
                  <a:pt x="285369" y="4063"/>
                </a:lnTo>
                <a:lnTo>
                  <a:pt x="283591" y="6985"/>
                </a:lnTo>
                <a:lnTo>
                  <a:pt x="284607" y="10922"/>
                </a:lnTo>
                <a:lnTo>
                  <a:pt x="343399" y="45606"/>
                </a:lnTo>
                <a:lnTo>
                  <a:pt x="366903" y="45720"/>
                </a:lnTo>
                <a:lnTo>
                  <a:pt x="366775" y="58420"/>
                </a:lnTo>
                <a:lnTo>
                  <a:pt x="368469" y="58420"/>
                </a:lnTo>
                <a:lnTo>
                  <a:pt x="379475" y="52070"/>
                </a:lnTo>
                <a:lnTo>
                  <a:pt x="294005" y="1777"/>
                </a:lnTo>
                <a:lnTo>
                  <a:pt x="291084" y="0"/>
                </a:lnTo>
                <a:close/>
              </a:path>
              <a:path w="379729" h="103505">
                <a:moveTo>
                  <a:pt x="0" y="43942"/>
                </a:moveTo>
                <a:lnTo>
                  <a:pt x="0" y="56642"/>
                </a:lnTo>
                <a:lnTo>
                  <a:pt x="343341" y="58306"/>
                </a:lnTo>
                <a:lnTo>
                  <a:pt x="354247" y="52009"/>
                </a:lnTo>
                <a:lnTo>
                  <a:pt x="343399" y="45606"/>
                </a:lnTo>
                <a:lnTo>
                  <a:pt x="0" y="43942"/>
                </a:lnTo>
                <a:close/>
              </a:path>
              <a:path w="379729" h="103505">
                <a:moveTo>
                  <a:pt x="363600" y="46609"/>
                </a:moveTo>
                <a:lnTo>
                  <a:pt x="354247" y="52009"/>
                </a:lnTo>
                <a:lnTo>
                  <a:pt x="363600" y="57531"/>
                </a:lnTo>
                <a:lnTo>
                  <a:pt x="363600" y="46609"/>
                </a:lnTo>
                <a:close/>
              </a:path>
              <a:path w="379729" h="103505">
                <a:moveTo>
                  <a:pt x="366894" y="46609"/>
                </a:moveTo>
                <a:lnTo>
                  <a:pt x="363600" y="46609"/>
                </a:lnTo>
                <a:lnTo>
                  <a:pt x="363600" y="57531"/>
                </a:lnTo>
                <a:lnTo>
                  <a:pt x="366784" y="57531"/>
                </a:lnTo>
                <a:lnTo>
                  <a:pt x="366894" y="46609"/>
                </a:lnTo>
                <a:close/>
              </a:path>
              <a:path w="379729" h="103505">
                <a:moveTo>
                  <a:pt x="343399" y="45606"/>
                </a:moveTo>
                <a:lnTo>
                  <a:pt x="354247" y="52009"/>
                </a:lnTo>
                <a:lnTo>
                  <a:pt x="363600" y="46609"/>
                </a:lnTo>
                <a:lnTo>
                  <a:pt x="366894" y="46609"/>
                </a:lnTo>
                <a:lnTo>
                  <a:pt x="366903" y="45720"/>
                </a:lnTo>
                <a:lnTo>
                  <a:pt x="343399" y="456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582667" y="1672335"/>
            <a:ext cx="371475" cy="103505"/>
          </a:xfrm>
          <a:custGeom>
            <a:avLst/>
            <a:gdLst/>
            <a:ahLst/>
            <a:cxnLst/>
            <a:rect l="l" t="t" r="r" b="b"/>
            <a:pathLst>
              <a:path w="371475" h="103505">
                <a:moveTo>
                  <a:pt x="360341" y="44958"/>
                </a:moveTo>
                <a:lnTo>
                  <a:pt x="358775" y="44958"/>
                </a:lnTo>
                <a:lnTo>
                  <a:pt x="358775" y="57658"/>
                </a:lnTo>
                <a:lnTo>
                  <a:pt x="335395" y="57773"/>
                </a:lnTo>
                <a:lnTo>
                  <a:pt x="276606" y="92455"/>
                </a:lnTo>
                <a:lnTo>
                  <a:pt x="275590" y="96392"/>
                </a:lnTo>
                <a:lnTo>
                  <a:pt x="279146" y="102488"/>
                </a:lnTo>
                <a:lnTo>
                  <a:pt x="283083" y="103504"/>
                </a:lnTo>
                <a:lnTo>
                  <a:pt x="286004" y="101726"/>
                </a:lnTo>
                <a:lnTo>
                  <a:pt x="371348" y="51308"/>
                </a:lnTo>
                <a:lnTo>
                  <a:pt x="360341" y="44958"/>
                </a:lnTo>
                <a:close/>
              </a:path>
              <a:path w="371475" h="103505">
                <a:moveTo>
                  <a:pt x="335126" y="45075"/>
                </a:moveTo>
                <a:lnTo>
                  <a:pt x="0" y="46736"/>
                </a:lnTo>
                <a:lnTo>
                  <a:pt x="0" y="59436"/>
                </a:lnTo>
                <a:lnTo>
                  <a:pt x="335395" y="57773"/>
                </a:lnTo>
                <a:lnTo>
                  <a:pt x="346137" y="51432"/>
                </a:lnTo>
                <a:lnTo>
                  <a:pt x="335126" y="45075"/>
                </a:lnTo>
                <a:close/>
              </a:path>
              <a:path w="371475" h="103505">
                <a:moveTo>
                  <a:pt x="346137" y="51432"/>
                </a:moveTo>
                <a:lnTo>
                  <a:pt x="335395" y="57773"/>
                </a:lnTo>
                <a:lnTo>
                  <a:pt x="358775" y="57658"/>
                </a:lnTo>
                <a:lnTo>
                  <a:pt x="358775" y="56896"/>
                </a:lnTo>
                <a:lnTo>
                  <a:pt x="355600" y="56896"/>
                </a:lnTo>
                <a:lnTo>
                  <a:pt x="346137" y="51432"/>
                </a:lnTo>
                <a:close/>
              </a:path>
              <a:path w="371475" h="103505">
                <a:moveTo>
                  <a:pt x="355600" y="45847"/>
                </a:moveTo>
                <a:lnTo>
                  <a:pt x="346137" y="51432"/>
                </a:lnTo>
                <a:lnTo>
                  <a:pt x="355600" y="56896"/>
                </a:lnTo>
                <a:lnTo>
                  <a:pt x="355600" y="45847"/>
                </a:lnTo>
                <a:close/>
              </a:path>
              <a:path w="371475" h="103505">
                <a:moveTo>
                  <a:pt x="358775" y="45847"/>
                </a:moveTo>
                <a:lnTo>
                  <a:pt x="355600" y="45847"/>
                </a:lnTo>
                <a:lnTo>
                  <a:pt x="355600" y="56896"/>
                </a:lnTo>
                <a:lnTo>
                  <a:pt x="358775" y="56896"/>
                </a:lnTo>
                <a:lnTo>
                  <a:pt x="358775" y="45847"/>
                </a:lnTo>
                <a:close/>
              </a:path>
              <a:path w="371475" h="103505">
                <a:moveTo>
                  <a:pt x="358775" y="44958"/>
                </a:moveTo>
                <a:lnTo>
                  <a:pt x="335126" y="45075"/>
                </a:lnTo>
                <a:lnTo>
                  <a:pt x="346137" y="51432"/>
                </a:lnTo>
                <a:lnTo>
                  <a:pt x="355600" y="45847"/>
                </a:lnTo>
                <a:lnTo>
                  <a:pt x="358775" y="45847"/>
                </a:lnTo>
                <a:lnTo>
                  <a:pt x="358775" y="44958"/>
                </a:lnTo>
                <a:close/>
              </a:path>
              <a:path w="371475" h="103505">
                <a:moveTo>
                  <a:pt x="282575" y="0"/>
                </a:moveTo>
                <a:lnTo>
                  <a:pt x="278638" y="1142"/>
                </a:lnTo>
                <a:lnTo>
                  <a:pt x="276860" y="4063"/>
                </a:lnTo>
                <a:lnTo>
                  <a:pt x="275082" y="7112"/>
                </a:lnTo>
                <a:lnTo>
                  <a:pt x="276225" y="11049"/>
                </a:lnTo>
                <a:lnTo>
                  <a:pt x="335126" y="45075"/>
                </a:lnTo>
                <a:lnTo>
                  <a:pt x="360341" y="44958"/>
                </a:lnTo>
                <a:lnTo>
                  <a:pt x="285496" y="1777"/>
                </a:lnTo>
                <a:lnTo>
                  <a:pt x="2825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771388" y="1671954"/>
            <a:ext cx="316865" cy="103505"/>
          </a:xfrm>
          <a:custGeom>
            <a:avLst/>
            <a:gdLst/>
            <a:ahLst/>
            <a:cxnLst/>
            <a:rect l="l" t="t" r="r" b="b"/>
            <a:pathLst>
              <a:path w="316864" h="103505">
                <a:moveTo>
                  <a:pt x="291247" y="51689"/>
                </a:moveTo>
                <a:lnTo>
                  <a:pt x="221361" y="92456"/>
                </a:lnTo>
                <a:lnTo>
                  <a:pt x="220345" y="96266"/>
                </a:lnTo>
                <a:lnTo>
                  <a:pt x="222123" y="99314"/>
                </a:lnTo>
                <a:lnTo>
                  <a:pt x="223774" y="102362"/>
                </a:lnTo>
                <a:lnTo>
                  <a:pt x="227711" y="103378"/>
                </a:lnTo>
                <a:lnTo>
                  <a:pt x="305466" y="58039"/>
                </a:lnTo>
                <a:lnTo>
                  <a:pt x="303784" y="58039"/>
                </a:lnTo>
                <a:lnTo>
                  <a:pt x="303784" y="57150"/>
                </a:lnTo>
                <a:lnTo>
                  <a:pt x="300609" y="57150"/>
                </a:lnTo>
                <a:lnTo>
                  <a:pt x="291247" y="51689"/>
                </a:lnTo>
                <a:close/>
              </a:path>
              <a:path w="316864" h="103505">
                <a:moveTo>
                  <a:pt x="280361" y="45339"/>
                </a:moveTo>
                <a:lnTo>
                  <a:pt x="0" y="45339"/>
                </a:lnTo>
                <a:lnTo>
                  <a:pt x="0" y="58039"/>
                </a:lnTo>
                <a:lnTo>
                  <a:pt x="280361" y="58039"/>
                </a:lnTo>
                <a:lnTo>
                  <a:pt x="291247" y="51689"/>
                </a:lnTo>
                <a:lnTo>
                  <a:pt x="280361" y="45339"/>
                </a:lnTo>
                <a:close/>
              </a:path>
              <a:path w="316864" h="103505">
                <a:moveTo>
                  <a:pt x="305466" y="45339"/>
                </a:moveTo>
                <a:lnTo>
                  <a:pt x="303784" y="45339"/>
                </a:lnTo>
                <a:lnTo>
                  <a:pt x="303784" y="58039"/>
                </a:lnTo>
                <a:lnTo>
                  <a:pt x="305466" y="58039"/>
                </a:lnTo>
                <a:lnTo>
                  <a:pt x="316357" y="51689"/>
                </a:lnTo>
                <a:lnTo>
                  <a:pt x="305466" y="45339"/>
                </a:lnTo>
                <a:close/>
              </a:path>
              <a:path w="316864" h="103505">
                <a:moveTo>
                  <a:pt x="300609" y="46228"/>
                </a:moveTo>
                <a:lnTo>
                  <a:pt x="291247" y="51689"/>
                </a:lnTo>
                <a:lnTo>
                  <a:pt x="300609" y="57150"/>
                </a:lnTo>
                <a:lnTo>
                  <a:pt x="300609" y="46228"/>
                </a:lnTo>
                <a:close/>
              </a:path>
              <a:path w="316864" h="103505">
                <a:moveTo>
                  <a:pt x="303784" y="46228"/>
                </a:moveTo>
                <a:lnTo>
                  <a:pt x="300609" y="46228"/>
                </a:lnTo>
                <a:lnTo>
                  <a:pt x="300609" y="57150"/>
                </a:lnTo>
                <a:lnTo>
                  <a:pt x="303784" y="57150"/>
                </a:lnTo>
                <a:lnTo>
                  <a:pt x="303784" y="46228"/>
                </a:lnTo>
                <a:close/>
              </a:path>
              <a:path w="316864" h="103505">
                <a:moveTo>
                  <a:pt x="227711" y="0"/>
                </a:moveTo>
                <a:lnTo>
                  <a:pt x="223774" y="1016"/>
                </a:lnTo>
                <a:lnTo>
                  <a:pt x="222123" y="4064"/>
                </a:lnTo>
                <a:lnTo>
                  <a:pt x="220345" y="7112"/>
                </a:lnTo>
                <a:lnTo>
                  <a:pt x="221361" y="10922"/>
                </a:lnTo>
                <a:lnTo>
                  <a:pt x="291247" y="51689"/>
                </a:lnTo>
                <a:lnTo>
                  <a:pt x="300609" y="46228"/>
                </a:lnTo>
                <a:lnTo>
                  <a:pt x="303784" y="46228"/>
                </a:lnTo>
                <a:lnTo>
                  <a:pt x="303784" y="45339"/>
                </a:lnTo>
                <a:lnTo>
                  <a:pt x="305466" y="45339"/>
                </a:lnTo>
                <a:lnTo>
                  <a:pt x="227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905117" y="1674241"/>
            <a:ext cx="228346" cy="1033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51978" y="1679067"/>
            <a:ext cx="185039" cy="103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42261" y="1871472"/>
            <a:ext cx="1920875" cy="401320"/>
          </a:xfrm>
          <a:custGeom>
            <a:avLst/>
            <a:gdLst/>
            <a:ahLst/>
            <a:cxnLst/>
            <a:rect l="l" t="t" r="r" b="b"/>
            <a:pathLst>
              <a:path w="1920875" h="401319">
                <a:moveTo>
                  <a:pt x="1895384" y="349122"/>
                </a:moveTo>
                <a:lnTo>
                  <a:pt x="1825498" y="389889"/>
                </a:lnTo>
                <a:lnTo>
                  <a:pt x="1824482" y="393700"/>
                </a:lnTo>
                <a:lnTo>
                  <a:pt x="1828038" y="399795"/>
                </a:lnTo>
                <a:lnTo>
                  <a:pt x="1831975" y="400811"/>
                </a:lnTo>
                <a:lnTo>
                  <a:pt x="1834896" y="399033"/>
                </a:lnTo>
                <a:lnTo>
                  <a:pt x="1909714" y="355472"/>
                </a:lnTo>
                <a:lnTo>
                  <a:pt x="1907921" y="355472"/>
                </a:lnTo>
                <a:lnTo>
                  <a:pt x="1907921" y="354583"/>
                </a:lnTo>
                <a:lnTo>
                  <a:pt x="1904746" y="354583"/>
                </a:lnTo>
                <a:lnTo>
                  <a:pt x="1895384" y="349122"/>
                </a:lnTo>
                <a:close/>
              </a:path>
              <a:path w="1920875" h="401319">
                <a:moveTo>
                  <a:pt x="12700" y="0"/>
                </a:moveTo>
                <a:lnTo>
                  <a:pt x="0" y="0"/>
                </a:lnTo>
                <a:lnTo>
                  <a:pt x="0" y="352678"/>
                </a:lnTo>
                <a:lnTo>
                  <a:pt x="2793" y="355472"/>
                </a:lnTo>
                <a:lnTo>
                  <a:pt x="1884498" y="355472"/>
                </a:lnTo>
                <a:lnTo>
                  <a:pt x="1895384" y="349122"/>
                </a:lnTo>
                <a:lnTo>
                  <a:pt x="12700" y="349122"/>
                </a:lnTo>
                <a:lnTo>
                  <a:pt x="6350" y="342772"/>
                </a:lnTo>
                <a:lnTo>
                  <a:pt x="12700" y="342772"/>
                </a:lnTo>
                <a:lnTo>
                  <a:pt x="12700" y="0"/>
                </a:lnTo>
                <a:close/>
              </a:path>
              <a:path w="1920875" h="401319">
                <a:moveTo>
                  <a:pt x="1909714" y="342772"/>
                </a:moveTo>
                <a:lnTo>
                  <a:pt x="1907921" y="342772"/>
                </a:lnTo>
                <a:lnTo>
                  <a:pt x="1907921" y="355472"/>
                </a:lnTo>
                <a:lnTo>
                  <a:pt x="1909714" y="355472"/>
                </a:lnTo>
                <a:lnTo>
                  <a:pt x="1920621" y="349122"/>
                </a:lnTo>
                <a:lnTo>
                  <a:pt x="1909714" y="342772"/>
                </a:lnTo>
                <a:close/>
              </a:path>
              <a:path w="1920875" h="401319">
                <a:moveTo>
                  <a:pt x="1904746" y="343661"/>
                </a:moveTo>
                <a:lnTo>
                  <a:pt x="1895384" y="349122"/>
                </a:lnTo>
                <a:lnTo>
                  <a:pt x="1904746" y="354583"/>
                </a:lnTo>
                <a:lnTo>
                  <a:pt x="1904746" y="343661"/>
                </a:lnTo>
                <a:close/>
              </a:path>
              <a:path w="1920875" h="401319">
                <a:moveTo>
                  <a:pt x="1907921" y="343661"/>
                </a:moveTo>
                <a:lnTo>
                  <a:pt x="1904746" y="343661"/>
                </a:lnTo>
                <a:lnTo>
                  <a:pt x="1904746" y="354583"/>
                </a:lnTo>
                <a:lnTo>
                  <a:pt x="1907921" y="354583"/>
                </a:lnTo>
                <a:lnTo>
                  <a:pt x="1907921" y="343661"/>
                </a:lnTo>
                <a:close/>
              </a:path>
              <a:path w="1920875" h="401319">
                <a:moveTo>
                  <a:pt x="12700" y="342772"/>
                </a:moveTo>
                <a:lnTo>
                  <a:pt x="6350" y="342772"/>
                </a:lnTo>
                <a:lnTo>
                  <a:pt x="12700" y="349122"/>
                </a:lnTo>
                <a:lnTo>
                  <a:pt x="12700" y="342772"/>
                </a:lnTo>
                <a:close/>
              </a:path>
              <a:path w="1920875" h="401319">
                <a:moveTo>
                  <a:pt x="1884498" y="342772"/>
                </a:moveTo>
                <a:lnTo>
                  <a:pt x="12700" y="342772"/>
                </a:lnTo>
                <a:lnTo>
                  <a:pt x="12700" y="349122"/>
                </a:lnTo>
                <a:lnTo>
                  <a:pt x="1895384" y="349122"/>
                </a:lnTo>
                <a:lnTo>
                  <a:pt x="1884498" y="342772"/>
                </a:lnTo>
                <a:close/>
              </a:path>
              <a:path w="1920875" h="401319">
                <a:moveTo>
                  <a:pt x="1831975" y="297433"/>
                </a:moveTo>
                <a:lnTo>
                  <a:pt x="1828038" y="298450"/>
                </a:lnTo>
                <a:lnTo>
                  <a:pt x="1824482" y="304545"/>
                </a:lnTo>
                <a:lnTo>
                  <a:pt x="1825498" y="308355"/>
                </a:lnTo>
                <a:lnTo>
                  <a:pt x="1895384" y="349122"/>
                </a:lnTo>
                <a:lnTo>
                  <a:pt x="1904746" y="343661"/>
                </a:lnTo>
                <a:lnTo>
                  <a:pt x="1907921" y="343661"/>
                </a:lnTo>
                <a:lnTo>
                  <a:pt x="1907921" y="342772"/>
                </a:lnTo>
                <a:lnTo>
                  <a:pt x="1909714" y="342772"/>
                </a:lnTo>
                <a:lnTo>
                  <a:pt x="1834896" y="299211"/>
                </a:lnTo>
                <a:lnTo>
                  <a:pt x="1831975" y="2974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119498" y="1872995"/>
            <a:ext cx="103377" cy="1992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438655" y="1575816"/>
            <a:ext cx="818515" cy="295910"/>
          </a:xfrm>
          <a:prstGeom prst="rect">
            <a:avLst/>
          </a:prstGeom>
          <a:solidFill>
            <a:srgbClr val="FFCA24"/>
          </a:solidFill>
          <a:ln w="12191">
            <a:solidFill>
              <a:srgbClr val="A6A6A6"/>
            </a:solidFill>
          </a:ln>
        </p:spPr>
        <p:txBody>
          <a:bodyPr wrap="square" lIns="0" tIns="50800" rIns="0" bIns="0" rtlCol="0" vert="horz">
            <a:spAutoFit/>
          </a:bodyPr>
          <a:lstStyle/>
          <a:p>
            <a:pPr marL="180340">
              <a:lnSpc>
                <a:spcPct val="100000"/>
              </a:lnSpc>
              <a:spcBef>
                <a:spcPts val="400"/>
              </a:spcBef>
            </a:pPr>
            <a:r>
              <a:rPr dirty="0" sz="1200" b="1">
                <a:solidFill>
                  <a:srgbClr val="404040"/>
                </a:solidFill>
                <a:latin typeface="微软雅黑"/>
                <a:cs typeface="微软雅黑"/>
              </a:rPr>
              <a:t>计划中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57044" y="1671954"/>
            <a:ext cx="309880" cy="103505"/>
          </a:xfrm>
          <a:custGeom>
            <a:avLst/>
            <a:gdLst/>
            <a:ahLst/>
            <a:cxnLst/>
            <a:rect l="l" t="t" r="r" b="b"/>
            <a:pathLst>
              <a:path w="309880" h="103505">
                <a:moveTo>
                  <a:pt x="284389" y="51689"/>
                </a:moveTo>
                <a:lnTo>
                  <a:pt x="214503" y="92456"/>
                </a:lnTo>
                <a:lnTo>
                  <a:pt x="213487" y="96266"/>
                </a:lnTo>
                <a:lnTo>
                  <a:pt x="217043" y="102362"/>
                </a:lnTo>
                <a:lnTo>
                  <a:pt x="220853" y="103378"/>
                </a:lnTo>
                <a:lnTo>
                  <a:pt x="298608" y="58039"/>
                </a:lnTo>
                <a:lnTo>
                  <a:pt x="296925" y="58039"/>
                </a:lnTo>
                <a:lnTo>
                  <a:pt x="296925" y="57150"/>
                </a:lnTo>
                <a:lnTo>
                  <a:pt x="293750" y="57150"/>
                </a:lnTo>
                <a:lnTo>
                  <a:pt x="284389" y="51689"/>
                </a:lnTo>
                <a:close/>
              </a:path>
              <a:path w="309880" h="103505">
                <a:moveTo>
                  <a:pt x="273503" y="45339"/>
                </a:moveTo>
                <a:lnTo>
                  <a:pt x="0" y="45339"/>
                </a:lnTo>
                <a:lnTo>
                  <a:pt x="0" y="58039"/>
                </a:lnTo>
                <a:lnTo>
                  <a:pt x="273503" y="58039"/>
                </a:lnTo>
                <a:lnTo>
                  <a:pt x="284389" y="51689"/>
                </a:lnTo>
                <a:lnTo>
                  <a:pt x="273503" y="45339"/>
                </a:lnTo>
                <a:close/>
              </a:path>
              <a:path w="309880" h="103505">
                <a:moveTo>
                  <a:pt x="298608" y="45339"/>
                </a:moveTo>
                <a:lnTo>
                  <a:pt x="296925" y="45339"/>
                </a:lnTo>
                <a:lnTo>
                  <a:pt x="296925" y="58039"/>
                </a:lnTo>
                <a:lnTo>
                  <a:pt x="298608" y="58039"/>
                </a:lnTo>
                <a:lnTo>
                  <a:pt x="309499" y="51689"/>
                </a:lnTo>
                <a:lnTo>
                  <a:pt x="298608" y="45339"/>
                </a:lnTo>
                <a:close/>
              </a:path>
              <a:path w="309880" h="103505">
                <a:moveTo>
                  <a:pt x="293750" y="46228"/>
                </a:moveTo>
                <a:lnTo>
                  <a:pt x="284389" y="51689"/>
                </a:lnTo>
                <a:lnTo>
                  <a:pt x="293750" y="57150"/>
                </a:lnTo>
                <a:lnTo>
                  <a:pt x="293750" y="46228"/>
                </a:lnTo>
                <a:close/>
              </a:path>
              <a:path w="309880" h="103505">
                <a:moveTo>
                  <a:pt x="296925" y="46228"/>
                </a:moveTo>
                <a:lnTo>
                  <a:pt x="293750" y="46228"/>
                </a:lnTo>
                <a:lnTo>
                  <a:pt x="293750" y="57150"/>
                </a:lnTo>
                <a:lnTo>
                  <a:pt x="296925" y="57150"/>
                </a:lnTo>
                <a:lnTo>
                  <a:pt x="296925" y="46228"/>
                </a:lnTo>
                <a:close/>
              </a:path>
              <a:path w="309880" h="103505">
                <a:moveTo>
                  <a:pt x="220853" y="0"/>
                </a:moveTo>
                <a:lnTo>
                  <a:pt x="217043" y="1016"/>
                </a:lnTo>
                <a:lnTo>
                  <a:pt x="213487" y="7112"/>
                </a:lnTo>
                <a:lnTo>
                  <a:pt x="214503" y="10922"/>
                </a:lnTo>
                <a:lnTo>
                  <a:pt x="284389" y="51689"/>
                </a:lnTo>
                <a:lnTo>
                  <a:pt x="293750" y="46228"/>
                </a:lnTo>
                <a:lnTo>
                  <a:pt x="296925" y="46228"/>
                </a:lnTo>
                <a:lnTo>
                  <a:pt x="296925" y="45339"/>
                </a:lnTo>
                <a:lnTo>
                  <a:pt x="298608" y="45339"/>
                </a:lnTo>
                <a:lnTo>
                  <a:pt x="220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966715" y="2063495"/>
            <a:ext cx="744220" cy="403860"/>
          </a:xfrm>
          <a:custGeom>
            <a:avLst/>
            <a:gdLst/>
            <a:ahLst/>
            <a:cxnLst/>
            <a:rect l="l" t="t" r="r" b="b"/>
            <a:pathLst>
              <a:path w="744220" h="403860">
                <a:moveTo>
                  <a:pt x="676401" y="0"/>
                </a:moveTo>
                <a:lnTo>
                  <a:pt x="67310" y="0"/>
                </a:lnTo>
                <a:lnTo>
                  <a:pt x="41094" y="5284"/>
                </a:lnTo>
                <a:lnTo>
                  <a:pt x="19700" y="19700"/>
                </a:lnTo>
                <a:lnTo>
                  <a:pt x="5284" y="41094"/>
                </a:lnTo>
                <a:lnTo>
                  <a:pt x="0" y="67310"/>
                </a:lnTo>
                <a:lnTo>
                  <a:pt x="0" y="336550"/>
                </a:lnTo>
                <a:lnTo>
                  <a:pt x="5284" y="362765"/>
                </a:lnTo>
                <a:lnTo>
                  <a:pt x="19700" y="384159"/>
                </a:lnTo>
                <a:lnTo>
                  <a:pt x="41094" y="398575"/>
                </a:lnTo>
                <a:lnTo>
                  <a:pt x="67310" y="403860"/>
                </a:lnTo>
                <a:lnTo>
                  <a:pt x="676401" y="403860"/>
                </a:lnTo>
                <a:lnTo>
                  <a:pt x="702617" y="398575"/>
                </a:lnTo>
                <a:lnTo>
                  <a:pt x="724011" y="384159"/>
                </a:lnTo>
                <a:lnTo>
                  <a:pt x="738427" y="362765"/>
                </a:lnTo>
                <a:lnTo>
                  <a:pt x="743712" y="336550"/>
                </a:lnTo>
                <a:lnTo>
                  <a:pt x="743712" y="67310"/>
                </a:lnTo>
                <a:lnTo>
                  <a:pt x="738427" y="41094"/>
                </a:lnTo>
                <a:lnTo>
                  <a:pt x="724011" y="19700"/>
                </a:lnTo>
                <a:lnTo>
                  <a:pt x="702617" y="5284"/>
                </a:lnTo>
                <a:lnTo>
                  <a:pt x="676401" y="0"/>
                </a:lnTo>
                <a:close/>
              </a:path>
            </a:pathLst>
          </a:custGeom>
          <a:solidFill>
            <a:srgbClr val="FF89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24255" y="2063495"/>
            <a:ext cx="704215" cy="403860"/>
          </a:xfrm>
          <a:custGeom>
            <a:avLst/>
            <a:gdLst/>
            <a:ahLst/>
            <a:cxnLst/>
            <a:rect l="l" t="t" r="r" b="b"/>
            <a:pathLst>
              <a:path w="704215" h="403860">
                <a:moveTo>
                  <a:pt x="636778" y="0"/>
                </a:moveTo>
                <a:lnTo>
                  <a:pt x="67309" y="0"/>
                </a:lnTo>
                <a:lnTo>
                  <a:pt x="41110" y="5284"/>
                </a:lnTo>
                <a:lnTo>
                  <a:pt x="19715" y="19700"/>
                </a:lnTo>
                <a:lnTo>
                  <a:pt x="5289" y="41094"/>
                </a:lnTo>
                <a:lnTo>
                  <a:pt x="0" y="67310"/>
                </a:lnTo>
                <a:lnTo>
                  <a:pt x="0" y="336550"/>
                </a:lnTo>
                <a:lnTo>
                  <a:pt x="5289" y="362765"/>
                </a:lnTo>
                <a:lnTo>
                  <a:pt x="19715" y="384159"/>
                </a:lnTo>
                <a:lnTo>
                  <a:pt x="41110" y="398575"/>
                </a:lnTo>
                <a:lnTo>
                  <a:pt x="67309" y="403860"/>
                </a:lnTo>
                <a:lnTo>
                  <a:pt x="636778" y="403860"/>
                </a:lnTo>
                <a:lnTo>
                  <a:pt x="662977" y="398575"/>
                </a:lnTo>
                <a:lnTo>
                  <a:pt x="684372" y="384159"/>
                </a:lnTo>
                <a:lnTo>
                  <a:pt x="698798" y="362765"/>
                </a:lnTo>
                <a:lnTo>
                  <a:pt x="704088" y="336550"/>
                </a:lnTo>
                <a:lnTo>
                  <a:pt x="704088" y="67310"/>
                </a:lnTo>
                <a:lnTo>
                  <a:pt x="698798" y="41094"/>
                </a:lnTo>
                <a:lnTo>
                  <a:pt x="684372" y="19700"/>
                </a:lnTo>
                <a:lnTo>
                  <a:pt x="662977" y="5284"/>
                </a:lnTo>
                <a:lnTo>
                  <a:pt x="636778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12747" y="2063495"/>
            <a:ext cx="871855" cy="403860"/>
          </a:xfrm>
          <a:custGeom>
            <a:avLst/>
            <a:gdLst/>
            <a:ahLst/>
            <a:cxnLst/>
            <a:rect l="l" t="t" r="r" b="b"/>
            <a:pathLst>
              <a:path w="871855" h="403860">
                <a:moveTo>
                  <a:pt x="804418" y="0"/>
                </a:moveTo>
                <a:lnTo>
                  <a:pt x="67310" y="0"/>
                </a:lnTo>
                <a:lnTo>
                  <a:pt x="41094" y="5284"/>
                </a:lnTo>
                <a:lnTo>
                  <a:pt x="19700" y="19700"/>
                </a:lnTo>
                <a:lnTo>
                  <a:pt x="5284" y="41094"/>
                </a:lnTo>
                <a:lnTo>
                  <a:pt x="0" y="67310"/>
                </a:lnTo>
                <a:lnTo>
                  <a:pt x="0" y="336550"/>
                </a:lnTo>
                <a:lnTo>
                  <a:pt x="5284" y="362765"/>
                </a:lnTo>
                <a:lnTo>
                  <a:pt x="19700" y="384159"/>
                </a:lnTo>
                <a:lnTo>
                  <a:pt x="41094" y="398575"/>
                </a:lnTo>
                <a:lnTo>
                  <a:pt x="67310" y="403860"/>
                </a:lnTo>
                <a:lnTo>
                  <a:pt x="804418" y="403860"/>
                </a:lnTo>
                <a:lnTo>
                  <a:pt x="830633" y="398575"/>
                </a:lnTo>
                <a:lnTo>
                  <a:pt x="852027" y="384159"/>
                </a:lnTo>
                <a:lnTo>
                  <a:pt x="866443" y="362765"/>
                </a:lnTo>
                <a:lnTo>
                  <a:pt x="871728" y="336550"/>
                </a:lnTo>
                <a:lnTo>
                  <a:pt x="871728" y="67310"/>
                </a:lnTo>
                <a:lnTo>
                  <a:pt x="866443" y="41094"/>
                </a:lnTo>
                <a:lnTo>
                  <a:pt x="852027" y="19700"/>
                </a:lnTo>
                <a:lnTo>
                  <a:pt x="830633" y="5284"/>
                </a:lnTo>
                <a:lnTo>
                  <a:pt x="804418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793235" y="2648711"/>
            <a:ext cx="760730" cy="403860"/>
          </a:xfrm>
          <a:custGeom>
            <a:avLst/>
            <a:gdLst/>
            <a:ahLst/>
            <a:cxnLst/>
            <a:rect l="l" t="t" r="r" b="b"/>
            <a:pathLst>
              <a:path w="760729" h="403860">
                <a:moveTo>
                  <a:pt x="693165" y="0"/>
                </a:moveTo>
                <a:lnTo>
                  <a:pt x="67310" y="0"/>
                </a:lnTo>
                <a:lnTo>
                  <a:pt x="41094" y="5284"/>
                </a:lnTo>
                <a:lnTo>
                  <a:pt x="19700" y="19700"/>
                </a:lnTo>
                <a:lnTo>
                  <a:pt x="5284" y="41094"/>
                </a:lnTo>
                <a:lnTo>
                  <a:pt x="0" y="67310"/>
                </a:lnTo>
                <a:lnTo>
                  <a:pt x="0" y="336550"/>
                </a:lnTo>
                <a:lnTo>
                  <a:pt x="5284" y="362765"/>
                </a:lnTo>
                <a:lnTo>
                  <a:pt x="19700" y="384159"/>
                </a:lnTo>
                <a:lnTo>
                  <a:pt x="41094" y="398575"/>
                </a:lnTo>
                <a:lnTo>
                  <a:pt x="67310" y="403860"/>
                </a:lnTo>
                <a:lnTo>
                  <a:pt x="693165" y="403860"/>
                </a:lnTo>
                <a:lnTo>
                  <a:pt x="719381" y="398575"/>
                </a:lnTo>
                <a:lnTo>
                  <a:pt x="740775" y="384159"/>
                </a:lnTo>
                <a:lnTo>
                  <a:pt x="755191" y="362765"/>
                </a:lnTo>
                <a:lnTo>
                  <a:pt x="760476" y="336550"/>
                </a:lnTo>
                <a:lnTo>
                  <a:pt x="760476" y="67310"/>
                </a:lnTo>
                <a:lnTo>
                  <a:pt x="755191" y="41094"/>
                </a:lnTo>
                <a:lnTo>
                  <a:pt x="740775" y="19700"/>
                </a:lnTo>
                <a:lnTo>
                  <a:pt x="719381" y="5284"/>
                </a:lnTo>
                <a:lnTo>
                  <a:pt x="693165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187183" y="2063495"/>
            <a:ext cx="777240" cy="403860"/>
          </a:xfrm>
          <a:custGeom>
            <a:avLst/>
            <a:gdLst/>
            <a:ahLst/>
            <a:cxnLst/>
            <a:rect l="l" t="t" r="r" b="b"/>
            <a:pathLst>
              <a:path w="777240" h="403860">
                <a:moveTo>
                  <a:pt x="709930" y="0"/>
                </a:moveTo>
                <a:lnTo>
                  <a:pt x="67310" y="0"/>
                </a:lnTo>
                <a:lnTo>
                  <a:pt x="41094" y="5284"/>
                </a:lnTo>
                <a:lnTo>
                  <a:pt x="19700" y="19700"/>
                </a:lnTo>
                <a:lnTo>
                  <a:pt x="5284" y="41094"/>
                </a:lnTo>
                <a:lnTo>
                  <a:pt x="0" y="67310"/>
                </a:lnTo>
                <a:lnTo>
                  <a:pt x="0" y="336550"/>
                </a:lnTo>
                <a:lnTo>
                  <a:pt x="5284" y="362765"/>
                </a:lnTo>
                <a:lnTo>
                  <a:pt x="19700" y="384159"/>
                </a:lnTo>
                <a:lnTo>
                  <a:pt x="41094" y="398575"/>
                </a:lnTo>
                <a:lnTo>
                  <a:pt x="67310" y="403860"/>
                </a:lnTo>
                <a:lnTo>
                  <a:pt x="709930" y="403860"/>
                </a:lnTo>
                <a:lnTo>
                  <a:pt x="736145" y="398575"/>
                </a:lnTo>
                <a:lnTo>
                  <a:pt x="757539" y="384159"/>
                </a:lnTo>
                <a:lnTo>
                  <a:pt x="771955" y="362765"/>
                </a:lnTo>
                <a:lnTo>
                  <a:pt x="777240" y="336550"/>
                </a:lnTo>
                <a:lnTo>
                  <a:pt x="777240" y="67310"/>
                </a:lnTo>
                <a:lnTo>
                  <a:pt x="771955" y="41094"/>
                </a:lnTo>
                <a:lnTo>
                  <a:pt x="757539" y="19700"/>
                </a:lnTo>
                <a:lnTo>
                  <a:pt x="736145" y="5284"/>
                </a:lnTo>
                <a:lnTo>
                  <a:pt x="709930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165592" y="2063495"/>
            <a:ext cx="760730" cy="403860"/>
          </a:xfrm>
          <a:custGeom>
            <a:avLst/>
            <a:gdLst/>
            <a:ahLst/>
            <a:cxnLst/>
            <a:rect l="l" t="t" r="r" b="b"/>
            <a:pathLst>
              <a:path w="760729" h="403860">
                <a:moveTo>
                  <a:pt x="693165" y="0"/>
                </a:moveTo>
                <a:lnTo>
                  <a:pt x="67309" y="0"/>
                </a:lnTo>
                <a:lnTo>
                  <a:pt x="41094" y="5284"/>
                </a:lnTo>
                <a:lnTo>
                  <a:pt x="19700" y="19700"/>
                </a:lnTo>
                <a:lnTo>
                  <a:pt x="5284" y="41094"/>
                </a:lnTo>
                <a:lnTo>
                  <a:pt x="0" y="67310"/>
                </a:lnTo>
                <a:lnTo>
                  <a:pt x="0" y="336550"/>
                </a:lnTo>
                <a:lnTo>
                  <a:pt x="5284" y="362765"/>
                </a:lnTo>
                <a:lnTo>
                  <a:pt x="19700" y="384159"/>
                </a:lnTo>
                <a:lnTo>
                  <a:pt x="41094" y="398575"/>
                </a:lnTo>
                <a:lnTo>
                  <a:pt x="67309" y="403860"/>
                </a:lnTo>
                <a:lnTo>
                  <a:pt x="693165" y="403860"/>
                </a:lnTo>
                <a:lnTo>
                  <a:pt x="719381" y="398575"/>
                </a:lnTo>
                <a:lnTo>
                  <a:pt x="740775" y="384159"/>
                </a:lnTo>
                <a:lnTo>
                  <a:pt x="755191" y="362765"/>
                </a:lnTo>
                <a:lnTo>
                  <a:pt x="760476" y="336550"/>
                </a:lnTo>
                <a:lnTo>
                  <a:pt x="760476" y="67310"/>
                </a:lnTo>
                <a:lnTo>
                  <a:pt x="755191" y="41094"/>
                </a:lnTo>
                <a:lnTo>
                  <a:pt x="740775" y="19700"/>
                </a:lnTo>
                <a:lnTo>
                  <a:pt x="719381" y="5284"/>
                </a:lnTo>
                <a:lnTo>
                  <a:pt x="693165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48511" y="3494532"/>
            <a:ext cx="986155" cy="403860"/>
          </a:xfrm>
          <a:custGeom>
            <a:avLst/>
            <a:gdLst/>
            <a:ahLst/>
            <a:cxnLst/>
            <a:rect l="l" t="t" r="r" b="b"/>
            <a:pathLst>
              <a:path w="986155" h="403860">
                <a:moveTo>
                  <a:pt x="918718" y="0"/>
                </a:moveTo>
                <a:lnTo>
                  <a:pt x="67309" y="0"/>
                </a:lnTo>
                <a:lnTo>
                  <a:pt x="41110" y="5284"/>
                </a:lnTo>
                <a:lnTo>
                  <a:pt x="19715" y="19700"/>
                </a:lnTo>
                <a:lnTo>
                  <a:pt x="5289" y="41094"/>
                </a:lnTo>
                <a:lnTo>
                  <a:pt x="0" y="67310"/>
                </a:lnTo>
                <a:lnTo>
                  <a:pt x="0" y="336550"/>
                </a:lnTo>
                <a:lnTo>
                  <a:pt x="5289" y="362765"/>
                </a:lnTo>
                <a:lnTo>
                  <a:pt x="19715" y="384159"/>
                </a:lnTo>
                <a:lnTo>
                  <a:pt x="41110" y="398575"/>
                </a:lnTo>
                <a:lnTo>
                  <a:pt x="67309" y="403860"/>
                </a:lnTo>
                <a:lnTo>
                  <a:pt x="918718" y="403860"/>
                </a:lnTo>
                <a:lnTo>
                  <a:pt x="944933" y="398575"/>
                </a:lnTo>
                <a:lnTo>
                  <a:pt x="966327" y="384159"/>
                </a:lnTo>
                <a:lnTo>
                  <a:pt x="980743" y="362765"/>
                </a:lnTo>
                <a:lnTo>
                  <a:pt x="986027" y="336550"/>
                </a:lnTo>
                <a:lnTo>
                  <a:pt x="986027" y="67310"/>
                </a:lnTo>
                <a:lnTo>
                  <a:pt x="980743" y="41094"/>
                </a:lnTo>
                <a:lnTo>
                  <a:pt x="966327" y="19700"/>
                </a:lnTo>
                <a:lnTo>
                  <a:pt x="944933" y="5284"/>
                </a:lnTo>
                <a:lnTo>
                  <a:pt x="918718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590800" y="2063495"/>
            <a:ext cx="710565" cy="254635"/>
          </a:xfrm>
          <a:custGeom>
            <a:avLst/>
            <a:gdLst/>
            <a:ahLst/>
            <a:cxnLst/>
            <a:rect l="l" t="t" r="r" b="b"/>
            <a:pathLst>
              <a:path w="710564" h="254635">
                <a:moveTo>
                  <a:pt x="667765" y="0"/>
                </a:moveTo>
                <a:lnTo>
                  <a:pt x="42418" y="0"/>
                </a:lnTo>
                <a:lnTo>
                  <a:pt x="25931" y="3341"/>
                </a:lnTo>
                <a:lnTo>
                  <a:pt x="12445" y="12445"/>
                </a:lnTo>
                <a:lnTo>
                  <a:pt x="3341" y="25931"/>
                </a:lnTo>
                <a:lnTo>
                  <a:pt x="0" y="42418"/>
                </a:lnTo>
                <a:lnTo>
                  <a:pt x="0" y="212090"/>
                </a:lnTo>
                <a:lnTo>
                  <a:pt x="3341" y="228576"/>
                </a:lnTo>
                <a:lnTo>
                  <a:pt x="12445" y="242062"/>
                </a:lnTo>
                <a:lnTo>
                  <a:pt x="25931" y="251166"/>
                </a:lnTo>
                <a:lnTo>
                  <a:pt x="42418" y="254508"/>
                </a:lnTo>
                <a:lnTo>
                  <a:pt x="667765" y="254508"/>
                </a:lnTo>
                <a:lnTo>
                  <a:pt x="684252" y="251166"/>
                </a:lnTo>
                <a:lnTo>
                  <a:pt x="697738" y="242062"/>
                </a:lnTo>
                <a:lnTo>
                  <a:pt x="706842" y="228576"/>
                </a:lnTo>
                <a:lnTo>
                  <a:pt x="710184" y="212090"/>
                </a:lnTo>
                <a:lnTo>
                  <a:pt x="710184" y="42418"/>
                </a:lnTo>
                <a:lnTo>
                  <a:pt x="706842" y="25931"/>
                </a:lnTo>
                <a:lnTo>
                  <a:pt x="697738" y="12445"/>
                </a:lnTo>
                <a:lnTo>
                  <a:pt x="684252" y="3341"/>
                </a:lnTo>
                <a:lnTo>
                  <a:pt x="667765" y="0"/>
                </a:lnTo>
                <a:close/>
              </a:path>
            </a:pathLst>
          </a:custGeom>
          <a:solidFill>
            <a:srgbClr val="FF89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360420" y="2211323"/>
            <a:ext cx="102235" cy="144780"/>
          </a:xfrm>
          <a:custGeom>
            <a:avLst/>
            <a:gdLst/>
            <a:ahLst/>
            <a:cxnLst/>
            <a:rect l="l" t="t" r="r" b="b"/>
            <a:pathLst>
              <a:path w="102235" h="144780">
                <a:moveTo>
                  <a:pt x="51053" y="0"/>
                </a:moveTo>
                <a:lnTo>
                  <a:pt x="0" y="144780"/>
                </a:lnTo>
                <a:lnTo>
                  <a:pt x="102107" y="144780"/>
                </a:lnTo>
                <a:lnTo>
                  <a:pt x="5105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590800" y="2763011"/>
            <a:ext cx="710565" cy="312420"/>
          </a:xfrm>
          <a:custGeom>
            <a:avLst/>
            <a:gdLst/>
            <a:ahLst/>
            <a:cxnLst/>
            <a:rect l="l" t="t" r="r" b="b"/>
            <a:pathLst>
              <a:path w="710564" h="312419">
                <a:moveTo>
                  <a:pt x="658113" y="0"/>
                </a:moveTo>
                <a:lnTo>
                  <a:pt x="52069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69" y="312419"/>
                </a:lnTo>
                <a:lnTo>
                  <a:pt x="658113" y="312419"/>
                </a:lnTo>
                <a:lnTo>
                  <a:pt x="678358" y="308320"/>
                </a:lnTo>
                <a:lnTo>
                  <a:pt x="694912" y="297148"/>
                </a:lnTo>
                <a:lnTo>
                  <a:pt x="706084" y="280594"/>
                </a:lnTo>
                <a:lnTo>
                  <a:pt x="710184" y="260350"/>
                </a:lnTo>
                <a:lnTo>
                  <a:pt x="710184" y="52069"/>
                </a:lnTo>
                <a:lnTo>
                  <a:pt x="706084" y="31825"/>
                </a:lnTo>
                <a:lnTo>
                  <a:pt x="694912" y="15271"/>
                </a:lnTo>
                <a:lnTo>
                  <a:pt x="678358" y="4099"/>
                </a:lnTo>
                <a:lnTo>
                  <a:pt x="658113" y="0"/>
                </a:lnTo>
                <a:close/>
              </a:path>
            </a:pathLst>
          </a:custGeom>
          <a:solidFill>
            <a:srgbClr val="FF89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66515" y="2859023"/>
            <a:ext cx="102235" cy="146685"/>
          </a:xfrm>
          <a:custGeom>
            <a:avLst/>
            <a:gdLst/>
            <a:ahLst/>
            <a:cxnLst/>
            <a:rect l="l" t="t" r="r" b="b"/>
            <a:pathLst>
              <a:path w="102235" h="146685">
                <a:moveTo>
                  <a:pt x="51054" y="0"/>
                </a:moveTo>
                <a:lnTo>
                  <a:pt x="0" y="146303"/>
                </a:lnTo>
                <a:lnTo>
                  <a:pt x="102108" y="146303"/>
                </a:lnTo>
                <a:lnTo>
                  <a:pt x="51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590800" y="3110483"/>
            <a:ext cx="710565" cy="253365"/>
          </a:xfrm>
          <a:custGeom>
            <a:avLst/>
            <a:gdLst/>
            <a:ahLst/>
            <a:cxnLst/>
            <a:rect l="l" t="t" r="r" b="b"/>
            <a:pathLst>
              <a:path w="710564" h="253364">
                <a:moveTo>
                  <a:pt x="668020" y="0"/>
                </a:moveTo>
                <a:lnTo>
                  <a:pt x="42163" y="0"/>
                </a:lnTo>
                <a:lnTo>
                  <a:pt x="25771" y="3319"/>
                </a:lnTo>
                <a:lnTo>
                  <a:pt x="12366" y="12366"/>
                </a:lnTo>
                <a:lnTo>
                  <a:pt x="3319" y="25771"/>
                </a:lnTo>
                <a:lnTo>
                  <a:pt x="0" y="42164"/>
                </a:lnTo>
                <a:lnTo>
                  <a:pt x="0" y="210820"/>
                </a:lnTo>
                <a:lnTo>
                  <a:pt x="3319" y="227212"/>
                </a:lnTo>
                <a:lnTo>
                  <a:pt x="12366" y="240617"/>
                </a:lnTo>
                <a:lnTo>
                  <a:pt x="25771" y="249664"/>
                </a:lnTo>
                <a:lnTo>
                  <a:pt x="42163" y="252984"/>
                </a:lnTo>
                <a:lnTo>
                  <a:pt x="668020" y="252984"/>
                </a:lnTo>
                <a:lnTo>
                  <a:pt x="684412" y="249664"/>
                </a:lnTo>
                <a:lnTo>
                  <a:pt x="697817" y="240617"/>
                </a:lnTo>
                <a:lnTo>
                  <a:pt x="706864" y="227212"/>
                </a:lnTo>
                <a:lnTo>
                  <a:pt x="710184" y="210820"/>
                </a:lnTo>
                <a:lnTo>
                  <a:pt x="710184" y="42164"/>
                </a:lnTo>
                <a:lnTo>
                  <a:pt x="706864" y="25771"/>
                </a:lnTo>
                <a:lnTo>
                  <a:pt x="697817" y="12366"/>
                </a:lnTo>
                <a:lnTo>
                  <a:pt x="684412" y="3319"/>
                </a:lnTo>
                <a:lnTo>
                  <a:pt x="668020" y="0"/>
                </a:lnTo>
                <a:close/>
              </a:path>
            </a:pathLst>
          </a:custGeom>
          <a:solidFill>
            <a:srgbClr val="FF89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371088" y="3218688"/>
            <a:ext cx="104139" cy="144780"/>
          </a:xfrm>
          <a:custGeom>
            <a:avLst/>
            <a:gdLst/>
            <a:ahLst/>
            <a:cxnLst/>
            <a:rect l="l" t="t" r="r" b="b"/>
            <a:pathLst>
              <a:path w="104139" h="144779">
                <a:moveTo>
                  <a:pt x="51815" y="0"/>
                </a:moveTo>
                <a:lnTo>
                  <a:pt x="0" y="144780"/>
                </a:lnTo>
                <a:lnTo>
                  <a:pt x="103632" y="144780"/>
                </a:lnTo>
                <a:lnTo>
                  <a:pt x="5181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704332" y="2311907"/>
            <a:ext cx="102235" cy="144780"/>
          </a:xfrm>
          <a:custGeom>
            <a:avLst/>
            <a:gdLst/>
            <a:ahLst/>
            <a:cxnLst/>
            <a:rect l="l" t="t" r="r" b="b"/>
            <a:pathLst>
              <a:path w="102235" h="144780">
                <a:moveTo>
                  <a:pt x="51053" y="0"/>
                </a:moveTo>
                <a:lnTo>
                  <a:pt x="0" y="144780"/>
                </a:lnTo>
                <a:lnTo>
                  <a:pt x="102107" y="144780"/>
                </a:lnTo>
                <a:lnTo>
                  <a:pt x="5105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823973" y="1231519"/>
            <a:ext cx="1920875" cy="347980"/>
          </a:xfrm>
          <a:custGeom>
            <a:avLst/>
            <a:gdLst/>
            <a:ahLst/>
            <a:cxnLst/>
            <a:rect l="l" t="t" r="r" b="b"/>
            <a:pathLst>
              <a:path w="1920875" h="347980">
                <a:moveTo>
                  <a:pt x="1884498" y="45338"/>
                </a:moveTo>
                <a:lnTo>
                  <a:pt x="2793" y="45338"/>
                </a:lnTo>
                <a:lnTo>
                  <a:pt x="0" y="48132"/>
                </a:lnTo>
                <a:lnTo>
                  <a:pt x="0" y="347725"/>
                </a:lnTo>
                <a:lnTo>
                  <a:pt x="12700" y="347725"/>
                </a:lnTo>
                <a:lnTo>
                  <a:pt x="12700" y="58038"/>
                </a:lnTo>
                <a:lnTo>
                  <a:pt x="6350" y="58038"/>
                </a:lnTo>
                <a:lnTo>
                  <a:pt x="12700" y="51688"/>
                </a:lnTo>
                <a:lnTo>
                  <a:pt x="1895384" y="51688"/>
                </a:lnTo>
                <a:lnTo>
                  <a:pt x="1884498" y="45338"/>
                </a:lnTo>
                <a:close/>
              </a:path>
              <a:path w="1920875" h="347980">
                <a:moveTo>
                  <a:pt x="1895384" y="51688"/>
                </a:moveTo>
                <a:lnTo>
                  <a:pt x="1825498" y="92455"/>
                </a:lnTo>
                <a:lnTo>
                  <a:pt x="1824481" y="96265"/>
                </a:lnTo>
                <a:lnTo>
                  <a:pt x="1828038" y="102361"/>
                </a:lnTo>
                <a:lnTo>
                  <a:pt x="1831975" y="103377"/>
                </a:lnTo>
                <a:lnTo>
                  <a:pt x="1834896" y="101600"/>
                </a:lnTo>
                <a:lnTo>
                  <a:pt x="1909714" y="58038"/>
                </a:lnTo>
                <a:lnTo>
                  <a:pt x="1908048" y="58038"/>
                </a:lnTo>
                <a:lnTo>
                  <a:pt x="1908048" y="57150"/>
                </a:lnTo>
                <a:lnTo>
                  <a:pt x="1904746" y="57150"/>
                </a:lnTo>
                <a:lnTo>
                  <a:pt x="1895384" y="51688"/>
                </a:lnTo>
                <a:close/>
              </a:path>
              <a:path w="1920875" h="347980">
                <a:moveTo>
                  <a:pt x="12700" y="51688"/>
                </a:moveTo>
                <a:lnTo>
                  <a:pt x="6350" y="58038"/>
                </a:lnTo>
                <a:lnTo>
                  <a:pt x="12700" y="58038"/>
                </a:lnTo>
                <a:lnTo>
                  <a:pt x="12700" y="51688"/>
                </a:lnTo>
                <a:close/>
              </a:path>
              <a:path w="1920875" h="347980">
                <a:moveTo>
                  <a:pt x="1895384" y="51688"/>
                </a:moveTo>
                <a:lnTo>
                  <a:pt x="12700" y="51688"/>
                </a:lnTo>
                <a:lnTo>
                  <a:pt x="12700" y="58038"/>
                </a:lnTo>
                <a:lnTo>
                  <a:pt x="1884498" y="58038"/>
                </a:lnTo>
                <a:lnTo>
                  <a:pt x="1895384" y="51688"/>
                </a:lnTo>
                <a:close/>
              </a:path>
              <a:path w="1920875" h="347980">
                <a:moveTo>
                  <a:pt x="1909714" y="45338"/>
                </a:moveTo>
                <a:lnTo>
                  <a:pt x="1908048" y="45338"/>
                </a:lnTo>
                <a:lnTo>
                  <a:pt x="1908048" y="58038"/>
                </a:lnTo>
                <a:lnTo>
                  <a:pt x="1909714" y="58038"/>
                </a:lnTo>
                <a:lnTo>
                  <a:pt x="1920621" y="51688"/>
                </a:lnTo>
                <a:lnTo>
                  <a:pt x="1909714" y="45338"/>
                </a:lnTo>
                <a:close/>
              </a:path>
              <a:path w="1920875" h="347980">
                <a:moveTo>
                  <a:pt x="1904746" y="46227"/>
                </a:moveTo>
                <a:lnTo>
                  <a:pt x="1895384" y="51688"/>
                </a:lnTo>
                <a:lnTo>
                  <a:pt x="1904746" y="57150"/>
                </a:lnTo>
                <a:lnTo>
                  <a:pt x="1904746" y="46227"/>
                </a:lnTo>
                <a:close/>
              </a:path>
              <a:path w="1920875" h="347980">
                <a:moveTo>
                  <a:pt x="1908048" y="46227"/>
                </a:moveTo>
                <a:lnTo>
                  <a:pt x="1904746" y="46227"/>
                </a:lnTo>
                <a:lnTo>
                  <a:pt x="1904746" y="57150"/>
                </a:lnTo>
                <a:lnTo>
                  <a:pt x="1908048" y="57150"/>
                </a:lnTo>
                <a:lnTo>
                  <a:pt x="1908048" y="46227"/>
                </a:lnTo>
                <a:close/>
              </a:path>
              <a:path w="1920875" h="347980">
                <a:moveTo>
                  <a:pt x="1831975" y="0"/>
                </a:moveTo>
                <a:lnTo>
                  <a:pt x="1828038" y="1015"/>
                </a:lnTo>
                <a:lnTo>
                  <a:pt x="1824481" y="7111"/>
                </a:lnTo>
                <a:lnTo>
                  <a:pt x="1825498" y="10921"/>
                </a:lnTo>
                <a:lnTo>
                  <a:pt x="1895384" y="51688"/>
                </a:lnTo>
                <a:lnTo>
                  <a:pt x="1904746" y="46227"/>
                </a:lnTo>
                <a:lnTo>
                  <a:pt x="1908048" y="46227"/>
                </a:lnTo>
                <a:lnTo>
                  <a:pt x="1908048" y="45338"/>
                </a:lnTo>
                <a:lnTo>
                  <a:pt x="1909714" y="45338"/>
                </a:lnTo>
                <a:lnTo>
                  <a:pt x="1834896" y="1777"/>
                </a:lnTo>
                <a:lnTo>
                  <a:pt x="1831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200655" y="3494532"/>
            <a:ext cx="988060" cy="403860"/>
          </a:xfrm>
          <a:custGeom>
            <a:avLst/>
            <a:gdLst/>
            <a:ahLst/>
            <a:cxnLst/>
            <a:rect l="l" t="t" r="r" b="b"/>
            <a:pathLst>
              <a:path w="988060" h="403860">
                <a:moveTo>
                  <a:pt x="920242" y="0"/>
                </a:moveTo>
                <a:lnTo>
                  <a:pt x="67310" y="0"/>
                </a:lnTo>
                <a:lnTo>
                  <a:pt x="41094" y="5284"/>
                </a:lnTo>
                <a:lnTo>
                  <a:pt x="19700" y="19700"/>
                </a:lnTo>
                <a:lnTo>
                  <a:pt x="5284" y="41094"/>
                </a:lnTo>
                <a:lnTo>
                  <a:pt x="0" y="67310"/>
                </a:lnTo>
                <a:lnTo>
                  <a:pt x="0" y="336550"/>
                </a:lnTo>
                <a:lnTo>
                  <a:pt x="5284" y="362765"/>
                </a:lnTo>
                <a:lnTo>
                  <a:pt x="19700" y="384159"/>
                </a:lnTo>
                <a:lnTo>
                  <a:pt x="41094" y="398575"/>
                </a:lnTo>
                <a:lnTo>
                  <a:pt x="67310" y="403860"/>
                </a:lnTo>
                <a:lnTo>
                  <a:pt x="920242" y="403860"/>
                </a:lnTo>
                <a:lnTo>
                  <a:pt x="946457" y="398575"/>
                </a:lnTo>
                <a:lnTo>
                  <a:pt x="967851" y="384159"/>
                </a:lnTo>
                <a:lnTo>
                  <a:pt x="982267" y="362765"/>
                </a:lnTo>
                <a:lnTo>
                  <a:pt x="987551" y="336550"/>
                </a:lnTo>
                <a:lnTo>
                  <a:pt x="987551" y="67310"/>
                </a:lnTo>
                <a:lnTo>
                  <a:pt x="982267" y="41094"/>
                </a:lnTo>
                <a:lnTo>
                  <a:pt x="967851" y="19700"/>
                </a:lnTo>
                <a:lnTo>
                  <a:pt x="946457" y="5284"/>
                </a:lnTo>
                <a:lnTo>
                  <a:pt x="920242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347971" y="3494532"/>
            <a:ext cx="986155" cy="403860"/>
          </a:xfrm>
          <a:custGeom>
            <a:avLst/>
            <a:gdLst/>
            <a:ahLst/>
            <a:cxnLst/>
            <a:rect l="l" t="t" r="r" b="b"/>
            <a:pathLst>
              <a:path w="986154" h="403860">
                <a:moveTo>
                  <a:pt x="918717" y="0"/>
                </a:moveTo>
                <a:lnTo>
                  <a:pt x="67310" y="0"/>
                </a:lnTo>
                <a:lnTo>
                  <a:pt x="41094" y="5284"/>
                </a:lnTo>
                <a:lnTo>
                  <a:pt x="19700" y="19700"/>
                </a:lnTo>
                <a:lnTo>
                  <a:pt x="5284" y="41094"/>
                </a:lnTo>
                <a:lnTo>
                  <a:pt x="0" y="67310"/>
                </a:lnTo>
                <a:lnTo>
                  <a:pt x="0" y="336550"/>
                </a:lnTo>
                <a:lnTo>
                  <a:pt x="5284" y="362765"/>
                </a:lnTo>
                <a:lnTo>
                  <a:pt x="19700" y="384159"/>
                </a:lnTo>
                <a:lnTo>
                  <a:pt x="41094" y="398575"/>
                </a:lnTo>
                <a:lnTo>
                  <a:pt x="67310" y="403860"/>
                </a:lnTo>
                <a:lnTo>
                  <a:pt x="918717" y="403860"/>
                </a:lnTo>
                <a:lnTo>
                  <a:pt x="944933" y="398575"/>
                </a:lnTo>
                <a:lnTo>
                  <a:pt x="966327" y="384159"/>
                </a:lnTo>
                <a:lnTo>
                  <a:pt x="980743" y="362765"/>
                </a:lnTo>
                <a:lnTo>
                  <a:pt x="986027" y="336550"/>
                </a:lnTo>
                <a:lnTo>
                  <a:pt x="986027" y="67310"/>
                </a:lnTo>
                <a:lnTo>
                  <a:pt x="980743" y="41094"/>
                </a:lnTo>
                <a:lnTo>
                  <a:pt x="966327" y="19700"/>
                </a:lnTo>
                <a:lnTo>
                  <a:pt x="944933" y="5284"/>
                </a:lnTo>
                <a:lnTo>
                  <a:pt x="918717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462015" y="3494532"/>
            <a:ext cx="986155" cy="403860"/>
          </a:xfrm>
          <a:custGeom>
            <a:avLst/>
            <a:gdLst/>
            <a:ahLst/>
            <a:cxnLst/>
            <a:rect l="l" t="t" r="r" b="b"/>
            <a:pathLst>
              <a:path w="986154" h="403860">
                <a:moveTo>
                  <a:pt x="918718" y="0"/>
                </a:moveTo>
                <a:lnTo>
                  <a:pt x="67310" y="0"/>
                </a:lnTo>
                <a:lnTo>
                  <a:pt x="41094" y="5284"/>
                </a:lnTo>
                <a:lnTo>
                  <a:pt x="19700" y="19700"/>
                </a:lnTo>
                <a:lnTo>
                  <a:pt x="5284" y="41094"/>
                </a:lnTo>
                <a:lnTo>
                  <a:pt x="0" y="67310"/>
                </a:lnTo>
                <a:lnTo>
                  <a:pt x="0" y="336550"/>
                </a:lnTo>
                <a:lnTo>
                  <a:pt x="5284" y="362765"/>
                </a:lnTo>
                <a:lnTo>
                  <a:pt x="19700" y="384159"/>
                </a:lnTo>
                <a:lnTo>
                  <a:pt x="41094" y="398575"/>
                </a:lnTo>
                <a:lnTo>
                  <a:pt x="67310" y="403860"/>
                </a:lnTo>
                <a:lnTo>
                  <a:pt x="918718" y="403860"/>
                </a:lnTo>
                <a:lnTo>
                  <a:pt x="944933" y="398575"/>
                </a:lnTo>
                <a:lnTo>
                  <a:pt x="966327" y="384159"/>
                </a:lnTo>
                <a:lnTo>
                  <a:pt x="980743" y="362765"/>
                </a:lnTo>
                <a:lnTo>
                  <a:pt x="986028" y="336550"/>
                </a:lnTo>
                <a:lnTo>
                  <a:pt x="986028" y="67310"/>
                </a:lnTo>
                <a:lnTo>
                  <a:pt x="980743" y="41094"/>
                </a:lnTo>
                <a:lnTo>
                  <a:pt x="966327" y="19700"/>
                </a:lnTo>
                <a:lnTo>
                  <a:pt x="944933" y="5284"/>
                </a:lnTo>
                <a:lnTo>
                  <a:pt x="918718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531864" y="3494532"/>
            <a:ext cx="988060" cy="403860"/>
          </a:xfrm>
          <a:custGeom>
            <a:avLst/>
            <a:gdLst/>
            <a:ahLst/>
            <a:cxnLst/>
            <a:rect l="l" t="t" r="r" b="b"/>
            <a:pathLst>
              <a:path w="988059" h="403860">
                <a:moveTo>
                  <a:pt x="920241" y="0"/>
                </a:moveTo>
                <a:lnTo>
                  <a:pt x="67309" y="0"/>
                </a:lnTo>
                <a:lnTo>
                  <a:pt x="41094" y="5284"/>
                </a:lnTo>
                <a:lnTo>
                  <a:pt x="19700" y="19700"/>
                </a:lnTo>
                <a:lnTo>
                  <a:pt x="5284" y="41094"/>
                </a:lnTo>
                <a:lnTo>
                  <a:pt x="0" y="67310"/>
                </a:lnTo>
                <a:lnTo>
                  <a:pt x="0" y="336550"/>
                </a:lnTo>
                <a:lnTo>
                  <a:pt x="5284" y="362765"/>
                </a:lnTo>
                <a:lnTo>
                  <a:pt x="19700" y="384159"/>
                </a:lnTo>
                <a:lnTo>
                  <a:pt x="41094" y="398575"/>
                </a:lnTo>
                <a:lnTo>
                  <a:pt x="67309" y="403860"/>
                </a:lnTo>
                <a:lnTo>
                  <a:pt x="920241" y="403860"/>
                </a:lnTo>
                <a:lnTo>
                  <a:pt x="946457" y="398575"/>
                </a:lnTo>
                <a:lnTo>
                  <a:pt x="967851" y="384159"/>
                </a:lnTo>
                <a:lnTo>
                  <a:pt x="982267" y="362765"/>
                </a:lnTo>
                <a:lnTo>
                  <a:pt x="987551" y="336550"/>
                </a:lnTo>
                <a:lnTo>
                  <a:pt x="987551" y="67310"/>
                </a:lnTo>
                <a:lnTo>
                  <a:pt x="982267" y="41094"/>
                </a:lnTo>
                <a:lnTo>
                  <a:pt x="967851" y="19700"/>
                </a:lnTo>
                <a:lnTo>
                  <a:pt x="946457" y="5284"/>
                </a:lnTo>
                <a:lnTo>
                  <a:pt x="920241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551176" y="3994403"/>
            <a:ext cx="6375400" cy="201295"/>
          </a:xfrm>
          <a:custGeom>
            <a:avLst/>
            <a:gdLst/>
            <a:ahLst/>
            <a:cxnLst/>
            <a:rect l="l" t="t" r="r" b="b"/>
            <a:pathLst>
              <a:path w="6375400" h="201295">
                <a:moveTo>
                  <a:pt x="6341364" y="0"/>
                </a:moveTo>
                <a:lnTo>
                  <a:pt x="33528" y="0"/>
                </a:lnTo>
                <a:lnTo>
                  <a:pt x="20466" y="2634"/>
                </a:lnTo>
                <a:lnTo>
                  <a:pt x="9810" y="9820"/>
                </a:lnTo>
                <a:lnTo>
                  <a:pt x="2631" y="20477"/>
                </a:lnTo>
                <a:lnTo>
                  <a:pt x="0" y="33528"/>
                </a:lnTo>
                <a:lnTo>
                  <a:pt x="0" y="167640"/>
                </a:lnTo>
                <a:lnTo>
                  <a:pt x="2631" y="180690"/>
                </a:lnTo>
                <a:lnTo>
                  <a:pt x="9810" y="191347"/>
                </a:lnTo>
                <a:lnTo>
                  <a:pt x="20466" y="198533"/>
                </a:lnTo>
                <a:lnTo>
                  <a:pt x="33528" y="201168"/>
                </a:lnTo>
                <a:lnTo>
                  <a:pt x="6341364" y="201168"/>
                </a:lnTo>
                <a:lnTo>
                  <a:pt x="6354425" y="198533"/>
                </a:lnTo>
                <a:lnTo>
                  <a:pt x="6365081" y="191347"/>
                </a:lnTo>
                <a:lnTo>
                  <a:pt x="6372260" y="180690"/>
                </a:lnTo>
                <a:lnTo>
                  <a:pt x="6374892" y="167640"/>
                </a:lnTo>
                <a:lnTo>
                  <a:pt x="6374892" y="33528"/>
                </a:lnTo>
                <a:lnTo>
                  <a:pt x="6372260" y="20477"/>
                </a:lnTo>
                <a:lnTo>
                  <a:pt x="6365081" y="9820"/>
                </a:lnTo>
                <a:lnTo>
                  <a:pt x="6354425" y="2634"/>
                </a:lnTo>
                <a:lnTo>
                  <a:pt x="6341364" y="0"/>
                </a:lnTo>
                <a:close/>
              </a:path>
            </a:pathLst>
          </a:custGeom>
          <a:solidFill>
            <a:srgbClr val="FF89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15924" y="4216908"/>
            <a:ext cx="3820795" cy="137160"/>
          </a:xfrm>
          <a:custGeom>
            <a:avLst/>
            <a:gdLst/>
            <a:ahLst/>
            <a:cxnLst/>
            <a:rect l="l" t="t" r="r" b="b"/>
            <a:pathLst>
              <a:path w="3820795" h="137160">
                <a:moveTo>
                  <a:pt x="3797808" y="0"/>
                </a:moveTo>
                <a:lnTo>
                  <a:pt x="22859" y="0"/>
                </a:lnTo>
                <a:lnTo>
                  <a:pt x="13962" y="1796"/>
                </a:lnTo>
                <a:lnTo>
                  <a:pt x="6696" y="6696"/>
                </a:lnTo>
                <a:lnTo>
                  <a:pt x="1796" y="13962"/>
                </a:lnTo>
                <a:lnTo>
                  <a:pt x="0" y="22859"/>
                </a:lnTo>
                <a:lnTo>
                  <a:pt x="0" y="114299"/>
                </a:lnTo>
                <a:lnTo>
                  <a:pt x="1796" y="123197"/>
                </a:lnTo>
                <a:lnTo>
                  <a:pt x="6696" y="130463"/>
                </a:lnTo>
                <a:lnTo>
                  <a:pt x="13962" y="135363"/>
                </a:lnTo>
                <a:lnTo>
                  <a:pt x="22859" y="137159"/>
                </a:lnTo>
                <a:lnTo>
                  <a:pt x="3797808" y="137159"/>
                </a:lnTo>
                <a:lnTo>
                  <a:pt x="3806684" y="135363"/>
                </a:lnTo>
                <a:lnTo>
                  <a:pt x="3813952" y="130463"/>
                </a:lnTo>
                <a:lnTo>
                  <a:pt x="3818864" y="123197"/>
                </a:lnTo>
                <a:lnTo>
                  <a:pt x="3820667" y="114299"/>
                </a:lnTo>
                <a:lnTo>
                  <a:pt x="3820667" y="22859"/>
                </a:lnTo>
                <a:lnTo>
                  <a:pt x="3818864" y="13962"/>
                </a:lnTo>
                <a:lnTo>
                  <a:pt x="3813952" y="6696"/>
                </a:lnTo>
                <a:lnTo>
                  <a:pt x="3806684" y="1796"/>
                </a:lnTo>
                <a:lnTo>
                  <a:pt x="3797808" y="0"/>
                </a:lnTo>
                <a:close/>
              </a:path>
            </a:pathLst>
          </a:custGeom>
          <a:solidFill>
            <a:srgbClr val="FF89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150864" y="4011167"/>
            <a:ext cx="102235" cy="146685"/>
          </a:xfrm>
          <a:custGeom>
            <a:avLst/>
            <a:gdLst/>
            <a:ahLst/>
            <a:cxnLst/>
            <a:rect l="l" t="t" r="r" b="b"/>
            <a:pathLst>
              <a:path w="102235" h="146685">
                <a:moveTo>
                  <a:pt x="51053" y="0"/>
                </a:moveTo>
                <a:lnTo>
                  <a:pt x="0" y="146303"/>
                </a:lnTo>
                <a:lnTo>
                  <a:pt x="102108" y="146303"/>
                </a:lnTo>
                <a:lnTo>
                  <a:pt x="5105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313176" y="4227576"/>
            <a:ext cx="102235" cy="144780"/>
          </a:xfrm>
          <a:custGeom>
            <a:avLst/>
            <a:gdLst/>
            <a:ahLst/>
            <a:cxnLst/>
            <a:rect l="l" t="t" r="r" b="b"/>
            <a:pathLst>
              <a:path w="102235" h="144779">
                <a:moveTo>
                  <a:pt x="51053" y="0"/>
                </a:moveTo>
                <a:lnTo>
                  <a:pt x="0" y="144780"/>
                </a:lnTo>
                <a:lnTo>
                  <a:pt x="102108" y="144780"/>
                </a:lnTo>
                <a:lnTo>
                  <a:pt x="5105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1467" y="2403348"/>
            <a:ext cx="708660" cy="312420"/>
          </a:xfrm>
          <a:custGeom>
            <a:avLst/>
            <a:gdLst/>
            <a:ahLst/>
            <a:cxnLst/>
            <a:rect l="l" t="t" r="r" b="b"/>
            <a:pathLst>
              <a:path w="708660" h="312419">
                <a:moveTo>
                  <a:pt x="656590" y="0"/>
                </a:moveTo>
                <a:lnTo>
                  <a:pt x="52069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69" y="312419"/>
                </a:lnTo>
                <a:lnTo>
                  <a:pt x="656590" y="312419"/>
                </a:lnTo>
                <a:lnTo>
                  <a:pt x="676834" y="308320"/>
                </a:lnTo>
                <a:lnTo>
                  <a:pt x="693388" y="297148"/>
                </a:lnTo>
                <a:lnTo>
                  <a:pt x="704560" y="280594"/>
                </a:lnTo>
                <a:lnTo>
                  <a:pt x="708659" y="260350"/>
                </a:lnTo>
                <a:lnTo>
                  <a:pt x="708659" y="52069"/>
                </a:lnTo>
                <a:lnTo>
                  <a:pt x="704560" y="31825"/>
                </a:lnTo>
                <a:lnTo>
                  <a:pt x="693388" y="15271"/>
                </a:lnTo>
                <a:lnTo>
                  <a:pt x="676834" y="4099"/>
                </a:lnTo>
                <a:lnTo>
                  <a:pt x="656590" y="0"/>
                </a:lnTo>
                <a:close/>
              </a:path>
            </a:pathLst>
          </a:custGeom>
          <a:solidFill>
            <a:srgbClr val="FF89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375659" y="2499360"/>
            <a:ext cx="102235" cy="144780"/>
          </a:xfrm>
          <a:custGeom>
            <a:avLst/>
            <a:gdLst/>
            <a:ahLst/>
            <a:cxnLst/>
            <a:rect l="l" t="t" r="r" b="b"/>
            <a:pathLst>
              <a:path w="102235" h="144780">
                <a:moveTo>
                  <a:pt x="51053" y="0"/>
                </a:moveTo>
                <a:lnTo>
                  <a:pt x="0" y="144779"/>
                </a:lnTo>
                <a:lnTo>
                  <a:pt x="102107" y="144779"/>
                </a:lnTo>
                <a:lnTo>
                  <a:pt x="5105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291840" y="3496055"/>
            <a:ext cx="988060" cy="403860"/>
          </a:xfrm>
          <a:custGeom>
            <a:avLst/>
            <a:gdLst/>
            <a:ahLst/>
            <a:cxnLst/>
            <a:rect l="l" t="t" r="r" b="b"/>
            <a:pathLst>
              <a:path w="988060" h="403860">
                <a:moveTo>
                  <a:pt x="920242" y="0"/>
                </a:moveTo>
                <a:lnTo>
                  <a:pt x="67310" y="0"/>
                </a:lnTo>
                <a:lnTo>
                  <a:pt x="41094" y="5284"/>
                </a:lnTo>
                <a:lnTo>
                  <a:pt x="19700" y="19700"/>
                </a:lnTo>
                <a:lnTo>
                  <a:pt x="5284" y="41094"/>
                </a:lnTo>
                <a:lnTo>
                  <a:pt x="0" y="67310"/>
                </a:lnTo>
                <a:lnTo>
                  <a:pt x="0" y="336550"/>
                </a:lnTo>
                <a:lnTo>
                  <a:pt x="5284" y="362765"/>
                </a:lnTo>
                <a:lnTo>
                  <a:pt x="19700" y="384159"/>
                </a:lnTo>
                <a:lnTo>
                  <a:pt x="41094" y="398575"/>
                </a:lnTo>
                <a:lnTo>
                  <a:pt x="67310" y="403860"/>
                </a:lnTo>
                <a:lnTo>
                  <a:pt x="920242" y="403860"/>
                </a:lnTo>
                <a:lnTo>
                  <a:pt x="946457" y="398575"/>
                </a:lnTo>
                <a:lnTo>
                  <a:pt x="967851" y="384159"/>
                </a:lnTo>
                <a:lnTo>
                  <a:pt x="982267" y="362765"/>
                </a:lnTo>
                <a:lnTo>
                  <a:pt x="987551" y="336550"/>
                </a:lnTo>
                <a:lnTo>
                  <a:pt x="987551" y="67310"/>
                </a:lnTo>
                <a:lnTo>
                  <a:pt x="982267" y="41094"/>
                </a:lnTo>
                <a:lnTo>
                  <a:pt x="967851" y="19700"/>
                </a:lnTo>
                <a:lnTo>
                  <a:pt x="946457" y="5284"/>
                </a:lnTo>
                <a:lnTo>
                  <a:pt x="920242" y="0"/>
                </a:lnTo>
                <a:close/>
              </a:path>
            </a:pathLst>
          </a:custGeom>
          <a:solidFill>
            <a:srgbClr val="FF89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104132" y="3723132"/>
            <a:ext cx="102235" cy="146685"/>
          </a:xfrm>
          <a:custGeom>
            <a:avLst/>
            <a:gdLst/>
            <a:ahLst/>
            <a:cxnLst/>
            <a:rect l="l" t="t" r="r" b="b"/>
            <a:pathLst>
              <a:path w="102235" h="146685">
                <a:moveTo>
                  <a:pt x="51053" y="0"/>
                </a:moveTo>
                <a:lnTo>
                  <a:pt x="0" y="146304"/>
                </a:lnTo>
                <a:lnTo>
                  <a:pt x="102107" y="146304"/>
                </a:lnTo>
                <a:lnTo>
                  <a:pt x="5105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93776" y="4392167"/>
            <a:ext cx="8432800" cy="167640"/>
          </a:xfrm>
          <a:custGeom>
            <a:avLst/>
            <a:gdLst/>
            <a:ahLst/>
            <a:cxnLst/>
            <a:rect l="l" t="t" r="r" b="b"/>
            <a:pathLst>
              <a:path w="8432800" h="167639">
                <a:moveTo>
                  <a:pt x="8404352" y="0"/>
                </a:moveTo>
                <a:lnTo>
                  <a:pt x="27939" y="0"/>
                </a:lnTo>
                <a:lnTo>
                  <a:pt x="17064" y="2195"/>
                </a:lnTo>
                <a:lnTo>
                  <a:pt x="8183" y="8183"/>
                </a:lnTo>
                <a:lnTo>
                  <a:pt x="2195" y="17064"/>
                </a:lnTo>
                <a:lnTo>
                  <a:pt x="0" y="27939"/>
                </a:lnTo>
                <a:lnTo>
                  <a:pt x="0" y="139699"/>
                </a:lnTo>
                <a:lnTo>
                  <a:pt x="2195" y="150575"/>
                </a:lnTo>
                <a:lnTo>
                  <a:pt x="8183" y="159456"/>
                </a:lnTo>
                <a:lnTo>
                  <a:pt x="17064" y="165444"/>
                </a:lnTo>
                <a:lnTo>
                  <a:pt x="27939" y="167639"/>
                </a:lnTo>
                <a:lnTo>
                  <a:pt x="8404352" y="167639"/>
                </a:lnTo>
                <a:lnTo>
                  <a:pt x="8415200" y="165444"/>
                </a:lnTo>
                <a:lnTo>
                  <a:pt x="8424084" y="159456"/>
                </a:lnTo>
                <a:lnTo>
                  <a:pt x="8430087" y="150575"/>
                </a:lnTo>
                <a:lnTo>
                  <a:pt x="8432292" y="139699"/>
                </a:lnTo>
                <a:lnTo>
                  <a:pt x="8432292" y="27939"/>
                </a:lnTo>
                <a:lnTo>
                  <a:pt x="8430087" y="17064"/>
                </a:lnTo>
                <a:lnTo>
                  <a:pt x="8424084" y="8183"/>
                </a:lnTo>
                <a:lnTo>
                  <a:pt x="8415200" y="2195"/>
                </a:lnTo>
                <a:lnTo>
                  <a:pt x="8404352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480059" y="1961388"/>
          <a:ext cx="8482330" cy="264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950"/>
                <a:gridCol w="241934"/>
                <a:gridCol w="882015"/>
                <a:gridCol w="178435"/>
                <a:gridCol w="930275"/>
                <a:gridCol w="230505"/>
                <a:gridCol w="711834"/>
                <a:gridCol w="450850"/>
                <a:gridCol w="514985"/>
                <a:gridCol w="647700"/>
                <a:gridCol w="552450"/>
                <a:gridCol w="567689"/>
                <a:gridCol w="1025525"/>
                <a:gridCol w="887095"/>
              </a:tblGrid>
              <a:tr h="444644">
                <a:tc gridSpan="2">
                  <a:txBody>
                    <a:bodyPr/>
                    <a:lstStyle/>
                    <a:p>
                      <a:pPr marL="196215" marR="283210">
                        <a:lnSpc>
                          <a:spcPct val="103200"/>
                        </a:lnSpc>
                        <a:spcBef>
                          <a:spcPts val="1045"/>
                        </a:spcBef>
                      </a:pPr>
                      <a:r>
                        <a:rPr dirty="0" sz="95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项目立 项流程</a:t>
                      </a:r>
                      <a:endParaRPr sz="950">
                        <a:latin typeface="微软雅黑"/>
                        <a:cs typeface="微软雅黑"/>
                      </a:endParaRPr>
                    </a:p>
                  </a:txBody>
                  <a:tcPr marL="0" marR="0" marB="0" marT="132715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  <a:lnT w="38100">
                      <a:solidFill>
                        <a:srgbClr val="C5D9F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09245" marR="248920" indent="-123825">
                        <a:lnSpc>
                          <a:spcPct val="103200"/>
                        </a:lnSpc>
                        <a:spcBef>
                          <a:spcPts val="1045"/>
                        </a:spcBef>
                      </a:pPr>
                      <a:r>
                        <a:rPr dirty="0" sz="95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项目计划审 </a:t>
                      </a:r>
                      <a:r>
                        <a:rPr dirty="0" sz="950" spc="2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批流程</a:t>
                      </a:r>
                      <a:endParaRPr sz="950">
                        <a:latin typeface="微软雅黑"/>
                        <a:cs typeface="微软雅黑"/>
                      </a:endParaRPr>
                    </a:p>
                  </a:txBody>
                  <a:tcPr marL="0" marR="0" marB="0" marT="132715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  <a:lnT w="38100">
                      <a:solidFill>
                        <a:srgbClr val="C5D9F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2194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8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文档裁剪</a:t>
                      </a:r>
                      <a:endParaRPr sz="800">
                        <a:latin typeface="微软雅黑"/>
                        <a:cs typeface="微软雅黑"/>
                      </a:endParaRPr>
                    </a:p>
                    <a:p>
                      <a:pPr marL="32194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800" spc="-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审批流程</a:t>
                      </a:r>
                      <a:endParaRPr sz="800">
                        <a:latin typeface="微软雅黑"/>
                        <a:cs typeface="微软雅黑"/>
                      </a:endParaRPr>
                    </a:p>
                  </a:txBody>
                  <a:tcPr marL="0" marR="0" marB="0" marT="86995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  <a:lnT w="38100">
                      <a:solidFill>
                        <a:srgbClr val="C5D9F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dirty="0" sz="1200" b="1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暂停中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B="0" marT="14605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  <a:lnT w="38100">
                      <a:solidFill>
                        <a:srgbClr val="C5D9F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78790" marR="305435" indent="-123825">
                        <a:lnSpc>
                          <a:spcPct val="103200"/>
                        </a:lnSpc>
                        <a:spcBef>
                          <a:spcPts val="1045"/>
                        </a:spcBef>
                      </a:pPr>
                      <a:r>
                        <a:rPr dirty="0" sz="95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成果归档 </a:t>
                      </a:r>
                      <a:r>
                        <a:rPr dirty="0" sz="950" spc="2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流程</a:t>
                      </a:r>
                      <a:endParaRPr sz="950">
                        <a:latin typeface="微软雅黑"/>
                        <a:cs typeface="微软雅黑"/>
                      </a:endParaRPr>
                    </a:p>
                  </a:txBody>
                  <a:tcPr marL="0" marR="0" marB="0" marT="132715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  <a:lnT w="38100">
                      <a:solidFill>
                        <a:srgbClr val="C5D9F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70840" marR="213995" indent="-60960">
                        <a:lnSpc>
                          <a:spcPct val="103200"/>
                        </a:lnSpc>
                        <a:spcBef>
                          <a:spcPts val="1045"/>
                        </a:spcBef>
                      </a:pPr>
                      <a:r>
                        <a:rPr dirty="0" sz="95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质保期申 </a:t>
                      </a:r>
                      <a:r>
                        <a:rPr dirty="0" sz="950" spc="2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请流程</a:t>
                      </a:r>
                      <a:endParaRPr sz="950">
                        <a:latin typeface="微软雅黑"/>
                        <a:cs typeface="微软雅黑"/>
                      </a:endParaRPr>
                    </a:p>
                  </a:txBody>
                  <a:tcPr marL="0" marR="0" marB="0" marT="132715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  <a:lnT w="38100">
                      <a:solidFill>
                        <a:srgbClr val="C5D9F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53365" marR="131445">
                        <a:lnSpc>
                          <a:spcPct val="103200"/>
                        </a:lnSpc>
                        <a:spcBef>
                          <a:spcPts val="1045"/>
                        </a:spcBef>
                      </a:pPr>
                      <a:r>
                        <a:rPr dirty="0" sz="95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项目正常 关闭流程</a:t>
                      </a:r>
                      <a:endParaRPr sz="950">
                        <a:latin typeface="微软雅黑"/>
                        <a:cs typeface="微软雅黑"/>
                      </a:endParaRPr>
                    </a:p>
                  </a:txBody>
                  <a:tcPr marL="0" marR="0" marB="0" marT="132715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  <a:lnT w="38100">
                      <a:solidFill>
                        <a:srgbClr val="C5D9F0"/>
                      </a:solidFill>
                      <a:prstDash val="solid"/>
                    </a:lnT>
                  </a:tcPr>
                </a:tc>
              </a:tr>
              <a:tr h="2693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331470" marR="401955">
                        <a:lnSpc>
                          <a:spcPct val="103800"/>
                        </a:lnSpc>
                        <a:spcBef>
                          <a:spcPts val="60"/>
                        </a:spcBef>
                      </a:pPr>
                      <a:r>
                        <a:rPr dirty="0" sz="8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技术评审 </a:t>
                      </a:r>
                      <a:r>
                        <a:rPr dirty="0" sz="800" spc="2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流程</a:t>
                      </a:r>
                      <a:endParaRPr sz="800">
                        <a:latin typeface="微软雅黑"/>
                        <a:cs typeface="微软雅黑"/>
                      </a:endParaRPr>
                    </a:p>
                  </a:txBody>
                  <a:tcPr marL="0" marR="0" marB="0" marT="762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</a:tcPr>
                </a:tc>
              </a:tr>
              <a:tr h="385468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321945" marR="410845">
                        <a:lnSpc>
                          <a:spcPct val="103800"/>
                        </a:lnSpc>
                        <a:spcBef>
                          <a:spcPts val="775"/>
                        </a:spcBef>
                      </a:pPr>
                      <a:r>
                        <a:rPr dirty="0" sz="8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关口验收 </a:t>
                      </a:r>
                      <a:r>
                        <a:rPr dirty="0" sz="800" spc="2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流程</a:t>
                      </a:r>
                      <a:endParaRPr sz="800">
                        <a:latin typeface="微软雅黑"/>
                        <a:cs typeface="微软雅黑"/>
                      </a:endParaRPr>
                    </a:p>
                  </a:txBody>
                  <a:tcPr marL="0" marR="0" marB="0" marT="98425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51155" marR="310515">
                        <a:lnSpc>
                          <a:spcPct val="103200"/>
                        </a:lnSpc>
                        <a:spcBef>
                          <a:spcPts val="50"/>
                        </a:spcBef>
                      </a:pPr>
                      <a:r>
                        <a:rPr dirty="0" sz="95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外验意见 审批流程</a:t>
                      </a:r>
                      <a:endParaRPr sz="950">
                        <a:latin typeface="微软雅黑"/>
                        <a:cs typeface="微软雅黑"/>
                      </a:endParaRPr>
                    </a:p>
                  </a:txBody>
                  <a:tcPr marL="0" marR="0" marB="0" marT="635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</a:tcPr>
                </a:tc>
              </a:tr>
              <a:tr h="329717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  <a:lnB w="53975">
                      <a:solidFill>
                        <a:srgbClr val="C5D9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  <a:lnB w="53975">
                      <a:solidFill>
                        <a:srgbClr val="C5D9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321945" marR="410209">
                        <a:lnSpc>
                          <a:spcPct val="103800"/>
                        </a:lnSpc>
                        <a:spcBef>
                          <a:spcPts val="245"/>
                        </a:spcBef>
                      </a:pPr>
                      <a:r>
                        <a:rPr dirty="0" sz="8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内部验收 </a:t>
                      </a:r>
                      <a:r>
                        <a:rPr dirty="0" sz="800" spc="2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流程</a:t>
                      </a:r>
                      <a:endParaRPr sz="800">
                        <a:latin typeface="微软雅黑"/>
                        <a:cs typeface="微软雅黑"/>
                      </a:endParaRPr>
                    </a:p>
                  </a:txBody>
                  <a:tcPr marL="0" marR="0" marB="0" marT="31115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  <a:lnB w="53975">
                      <a:solidFill>
                        <a:srgbClr val="C5D9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R w="38100">
                      <a:solidFill>
                        <a:srgbClr val="C5D9F0"/>
                      </a:solidFill>
                      <a:prstDash val="solid"/>
                    </a:lnR>
                    <a:lnB w="53975">
                      <a:solidFill>
                        <a:srgbClr val="C5D9F0"/>
                      </a:solidFill>
                      <a:prstDash val="solid"/>
                    </a:lnB>
                  </a:tcPr>
                </a:tc>
              </a:tr>
              <a:tr h="5379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T w="53975">
                      <a:solidFill>
                        <a:srgbClr val="C5D9F0"/>
                      </a:solidFill>
                      <a:prstDash val="solid"/>
                    </a:lnT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1295" marR="304800" indent="-15240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项目信息变 更流程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B="0" marT="102235">
                    <a:lnT w="53975">
                      <a:solidFill>
                        <a:srgbClr val="C5D9F0"/>
                      </a:solidFill>
                      <a:prstDash val="solid"/>
                    </a:lnT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30504" marR="260985" indent="-15240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项目基线变 更流程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B="0" marT="102235">
                    <a:lnT w="53975">
                      <a:solidFill>
                        <a:srgbClr val="C5D9F0"/>
                      </a:solidFill>
                      <a:prstDash val="solid"/>
                    </a:lnT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R="5143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项目裁剪变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  <a:p>
                      <a:pPr algn="ctr" marR="52069">
                        <a:lnSpc>
                          <a:spcPct val="100000"/>
                        </a:lnSpc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更流程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B="0" marT="102870">
                    <a:lnT w="53975">
                      <a:solidFill>
                        <a:srgbClr val="C5D9F0"/>
                      </a:solidFill>
                      <a:prstDash val="solid"/>
                    </a:lnT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01955" marR="98425" indent="-15240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项目暂停 流程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B="0" marT="102235">
                    <a:lnT w="38100">
                      <a:solidFill>
                        <a:srgbClr val="C5D9F0"/>
                      </a:solidFill>
                      <a:prstDash val="solid"/>
                    </a:lnT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49910" marR="184785" indent="-15240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项目重启 流程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B="0" marT="102235">
                    <a:lnT w="38100">
                      <a:solidFill>
                        <a:srgbClr val="C5D9F0"/>
                      </a:solidFill>
                      <a:prstDash val="solid"/>
                    </a:lnT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44805" marR="630555" indent="-15240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项目异常关 闭流程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B="0" marT="102235">
                    <a:lnT w="38100">
                      <a:solidFill>
                        <a:srgbClr val="C5D9F0"/>
                      </a:solidFill>
                      <a:prstDash val="solid"/>
                    </a:lnT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C5D9F0"/>
                      </a:solidFill>
                      <a:prstDash val="solid"/>
                    </a:lnR>
                    <a:lnT w="53975">
                      <a:solidFill>
                        <a:srgbClr val="C5D9F0"/>
                      </a:solidFill>
                      <a:prstDash val="solid"/>
                    </a:lnT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</a:tr>
              <a:tr h="6431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C5D9F0"/>
                      </a:solidFill>
                      <a:prstDash val="solid"/>
                    </a:lnL>
                    <a:lnT w="38100">
                      <a:solidFill>
                        <a:srgbClr val="C5D9F0"/>
                      </a:solidFill>
                      <a:prstDash val="solid"/>
                    </a:lnT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38100">
                      <a:solidFill>
                        <a:srgbClr val="C5D9F0"/>
                      </a:solidFill>
                      <a:prstDash val="solid"/>
                    </a:lnT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项目质量考核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B="0" marT="2540">
                    <a:lnT w="38100">
                      <a:solidFill>
                        <a:srgbClr val="C5D9F0"/>
                      </a:solidFill>
                      <a:prstDash val="solid"/>
                    </a:lnT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38100">
                      <a:solidFill>
                        <a:srgbClr val="C5D9F0"/>
                      </a:solidFill>
                      <a:prstDash val="solid"/>
                    </a:lnT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20014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项目考核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T w="38100">
                      <a:solidFill>
                        <a:srgbClr val="C5D9F0"/>
                      </a:solidFill>
                      <a:prstDash val="solid"/>
                    </a:lnT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满意度调查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B="0" marT="53340">
                    <a:lnT w="38100">
                      <a:solidFill>
                        <a:srgbClr val="C5D9F0"/>
                      </a:solidFill>
                      <a:prstDash val="solid"/>
                    </a:lnT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38100">
                      <a:solidFill>
                        <a:srgbClr val="C5D9F0"/>
                      </a:solidFill>
                      <a:prstDash val="solid"/>
                    </a:lnT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C5D9F0"/>
                      </a:solidFill>
                      <a:prstDash val="solid"/>
                    </a:lnR>
                    <a:lnT w="38100">
                      <a:solidFill>
                        <a:srgbClr val="C5D9F0"/>
                      </a:solidFill>
                      <a:prstDash val="solid"/>
                    </a:lnT>
                    <a:lnB w="38100">
                      <a:solidFill>
                        <a:srgbClr val="C5D9F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8" name="object 6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12</a:t>
            </a:fld>
          </a:p>
        </p:txBody>
      </p:sp>
      <p:sp>
        <p:nvSpPr>
          <p:cNvPr id="64" name="object 64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5" name="object 65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6" name="object 66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7" name="object 67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487" y="193571"/>
            <a:ext cx="585145" cy="289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0610" y="178435"/>
            <a:ext cx="1793239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404040"/>
                </a:solidFill>
              </a:rPr>
              <a:t>质</a:t>
            </a:r>
            <a:r>
              <a:rPr dirty="0" sz="1800" spc="-65">
                <a:solidFill>
                  <a:srgbClr val="404040"/>
                </a:solidFill>
              </a:rPr>
              <a:t>量</a:t>
            </a:r>
            <a:r>
              <a:rPr dirty="0" sz="1800" spc="-60">
                <a:solidFill>
                  <a:srgbClr val="404040"/>
                </a:solidFill>
              </a:rPr>
              <a:t>分级分类管理</a:t>
            </a:r>
            <a:endParaRPr sz="1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773551" y="1557274"/>
          <a:ext cx="2773680" cy="3312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115"/>
                <a:gridCol w="2088514"/>
              </a:tblGrid>
              <a:tr h="3985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特征分类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B="0" marT="1117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2F6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dirty="0" sz="11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详细描述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B="0" marT="1181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2F68"/>
                    </a:solidFill>
                  </a:tcPr>
                </a:tc>
              </a:tr>
              <a:tr h="8322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项目规模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2F68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dirty="0" sz="800" spc="-5">
                          <a:latin typeface="微软雅黑"/>
                          <a:cs typeface="微软雅黑"/>
                        </a:rPr>
                        <a:t>大：合同额或预算收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入</a:t>
                      </a:r>
                      <a:r>
                        <a:rPr dirty="0" baseline="3472" sz="1200" spc="-30">
                          <a:latin typeface="Arial"/>
                          <a:cs typeface="Arial"/>
                        </a:rPr>
                        <a:t>&gt;</a:t>
                      </a:r>
                      <a:r>
                        <a:rPr dirty="0" baseline="3472" sz="1200" spc="-7">
                          <a:latin typeface="Arial"/>
                          <a:cs typeface="Arial"/>
                        </a:rPr>
                        <a:t>=</a:t>
                      </a:r>
                      <a:r>
                        <a:rPr dirty="0" baseline="3472" sz="1200" spc="-7">
                          <a:latin typeface="Arial"/>
                          <a:cs typeface="Arial"/>
                        </a:rPr>
                        <a:t>500</a:t>
                      </a:r>
                      <a:r>
                        <a:rPr dirty="0" sz="800" spc="-5">
                          <a:latin typeface="微软雅黑"/>
                          <a:cs typeface="微软雅黑"/>
                        </a:rPr>
                        <a:t>万人民币</a:t>
                      </a:r>
                      <a:endParaRPr sz="800">
                        <a:latin typeface="微软雅黑"/>
                        <a:cs typeface="微软雅黑"/>
                      </a:endParaRPr>
                    </a:p>
                    <a:p>
                      <a:pPr marL="7620" marR="170180">
                        <a:lnSpc>
                          <a:spcPct val="100000"/>
                        </a:lnSpc>
                      </a:pPr>
                      <a:r>
                        <a:rPr dirty="0" sz="800">
                          <a:latin typeface="微软雅黑"/>
                          <a:cs typeface="微软雅黑"/>
                        </a:rPr>
                        <a:t>中：合同额或预算收入</a:t>
                      </a:r>
                      <a:r>
                        <a:rPr dirty="0" sz="800" spc="-10">
                          <a:latin typeface="微软雅黑"/>
                          <a:cs typeface="微软雅黑"/>
                        </a:rPr>
                        <a:t>在</a:t>
                      </a:r>
                      <a:r>
                        <a:rPr dirty="0" baseline="3472" sz="1200" spc="-7">
                          <a:latin typeface="Arial"/>
                          <a:cs typeface="Arial"/>
                        </a:rPr>
                        <a:t>100</a:t>
                      </a:r>
                      <a:r>
                        <a:rPr dirty="0" baseline="3472" sz="1200" spc="-7">
                          <a:latin typeface="Arial"/>
                          <a:cs typeface="Arial"/>
                        </a:rPr>
                        <a:t>-</a:t>
                      </a:r>
                      <a:r>
                        <a:rPr dirty="0" baseline="3472" sz="1200" spc="-7">
                          <a:latin typeface="Arial"/>
                          <a:cs typeface="Arial"/>
                        </a:rPr>
                        <a:t>500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万人民币 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小：合同额或预算收入</a:t>
                      </a:r>
                      <a:r>
                        <a:rPr dirty="0" baseline="3472" sz="1200" spc="-7">
                          <a:latin typeface="Arial"/>
                          <a:cs typeface="Arial"/>
                        </a:rPr>
                        <a:t>&lt;=100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万人民币</a:t>
                      </a:r>
                      <a:endParaRPr sz="800">
                        <a:latin typeface="微软雅黑"/>
                        <a:cs typeface="微软雅黑"/>
                      </a:endParaRPr>
                    </a:p>
                    <a:p>
                      <a:pPr marL="7620" marR="34925">
                        <a:lnSpc>
                          <a:spcPct val="100000"/>
                        </a:lnSpc>
                      </a:pPr>
                      <a:r>
                        <a:rPr dirty="0" sz="800">
                          <a:latin typeface="微软雅黑"/>
                          <a:cs typeface="微软雅黑"/>
                        </a:rPr>
                        <a:t>基于原型的小规模：满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足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上述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“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小”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项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目的条 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件，且采用基于原型的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快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速迭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代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方法</a:t>
                      </a:r>
                      <a:endParaRPr sz="800">
                        <a:latin typeface="微软雅黑"/>
                        <a:cs typeface="微软雅黑"/>
                      </a:endParaRPr>
                    </a:p>
                  </a:txBody>
                  <a:tcPr marL="0" marR="0" marB="0" marT="1143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6"/>
                    </a:solidFill>
                  </a:tcPr>
                </a:tc>
              </a:tr>
              <a:tr h="540131">
                <a:tc>
                  <a:txBody>
                    <a:bodyPr/>
                    <a:lstStyle/>
                    <a:p>
                      <a:pPr marL="179705" marR="20320" indent="-15240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客户特定 要求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B="0" marT="914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2F6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7620" marR="34925">
                        <a:lnSpc>
                          <a:spcPct val="100000"/>
                        </a:lnSpc>
                      </a:pPr>
                      <a:r>
                        <a:rPr dirty="0" sz="800">
                          <a:latin typeface="微软雅黑"/>
                          <a:cs typeface="微软雅黑"/>
                        </a:rPr>
                        <a:t>客户明确指定的标准或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者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输出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文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档的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格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式、或 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者活动和交付物</a:t>
                      </a:r>
                      <a:endParaRPr sz="800">
                        <a:latin typeface="微软雅黑"/>
                        <a:cs typeface="微软雅黑"/>
                      </a:endParaRPr>
                    </a:p>
                  </a:txBody>
                  <a:tcPr marL="0" marR="0" marB="0" marT="57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6"/>
                    </a:solidFill>
                  </a:tcPr>
                </a:tc>
              </a:tr>
              <a:tr h="7931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55904" marR="20320" indent="-228600"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项目成熟 度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B="0" marT="63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2F68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685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baseline="3472" sz="12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类：新开发，也可以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是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需求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和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构架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发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生较大 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变化原有产品或项目升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级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；</a:t>
                      </a:r>
                      <a:endParaRPr sz="800">
                        <a:latin typeface="微软雅黑"/>
                        <a:cs typeface="微软雅黑"/>
                      </a:endParaRPr>
                    </a:p>
                    <a:p>
                      <a:pPr marL="7620">
                        <a:lnSpc>
                          <a:spcPct val="100000"/>
                        </a:lnSpc>
                      </a:pPr>
                      <a:r>
                        <a:rPr dirty="0" baseline="3472" sz="1200">
                          <a:latin typeface="Arial"/>
                          <a:cs typeface="Arial"/>
                        </a:rPr>
                        <a:t>B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类：原有产品或项目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的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升级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，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需求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和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构架没</a:t>
                      </a:r>
                      <a:endParaRPr sz="800">
                        <a:latin typeface="微软雅黑"/>
                        <a:cs typeface="微软雅黑"/>
                      </a:endParaRPr>
                    </a:p>
                    <a:p>
                      <a:pPr marL="7620">
                        <a:lnSpc>
                          <a:spcPct val="100000"/>
                        </a:lnSpc>
                      </a:pPr>
                      <a:r>
                        <a:rPr dirty="0" sz="800">
                          <a:latin typeface="微软雅黑"/>
                          <a:cs typeface="微软雅黑"/>
                        </a:rPr>
                        <a:t>有较大变化</a:t>
                      </a:r>
                      <a:endParaRPr sz="800">
                        <a:latin typeface="微软雅黑"/>
                        <a:cs typeface="微软雅黑"/>
                      </a:endParaRPr>
                    </a:p>
                    <a:p>
                      <a:pPr marL="7620" marR="64135">
                        <a:lnSpc>
                          <a:spcPct val="100000"/>
                        </a:lnSpc>
                      </a:pPr>
                      <a:r>
                        <a:rPr dirty="0" baseline="3472" sz="1200" spc="-7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类：预研或者内部自主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研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发型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项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目，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没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有外 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部客户，输出的产品将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不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上市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销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售</a:t>
                      </a:r>
                      <a:endParaRPr sz="800">
                        <a:latin typeface="微软雅黑"/>
                        <a:cs typeface="微软雅黑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6"/>
                    </a:solidFill>
                  </a:tcPr>
                </a:tc>
              </a:tr>
              <a:tr h="734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质量要求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B="0" marT="31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2F6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7620" marR="746760">
                        <a:lnSpc>
                          <a:spcPct val="100000"/>
                        </a:lnSpc>
                      </a:pPr>
                      <a:r>
                        <a:rPr dirty="0" sz="800">
                          <a:latin typeface="微软雅黑"/>
                          <a:cs typeface="微软雅黑"/>
                        </a:rPr>
                        <a:t>高：用户对质量有明确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要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求 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中：用户对质量没有明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确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要求</a:t>
                      </a:r>
                      <a:endParaRPr sz="800">
                        <a:latin typeface="微软雅黑"/>
                        <a:cs typeface="微软雅黑"/>
                      </a:endParaRPr>
                    </a:p>
                    <a:p>
                      <a:pPr marL="7620">
                        <a:lnSpc>
                          <a:spcPct val="100000"/>
                        </a:lnSpc>
                      </a:pPr>
                      <a:r>
                        <a:rPr dirty="0" sz="800">
                          <a:latin typeface="微软雅黑"/>
                          <a:cs typeface="微软雅黑"/>
                        </a:rPr>
                        <a:t>低：用户对产品质量要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求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不高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，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优先</a:t>
                      </a:r>
                      <a:r>
                        <a:rPr dirty="0" sz="800" spc="-15">
                          <a:latin typeface="微软雅黑"/>
                          <a:cs typeface="微软雅黑"/>
                        </a:rPr>
                        <a:t>保</a:t>
                      </a:r>
                      <a:r>
                        <a:rPr dirty="0" sz="800">
                          <a:latin typeface="微软雅黑"/>
                          <a:cs typeface="微软雅黑"/>
                        </a:rPr>
                        <a:t>证进度</a:t>
                      </a:r>
                      <a:endParaRPr sz="800">
                        <a:latin typeface="微软雅黑"/>
                        <a:cs typeface="微软雅黑"/>
                      </a:endParaRPr>
                    </a:p>
                  </a:txBody>
                  <a:tcPr marL="0" marR="0" marB="0" marT="57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6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039164" y="1247394"/>
            <a:ext cx="75120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25" b="1">
                <a:latin typeface="微软雅黑"/>
                <a:cs typeface="微软雅黑"/>
              </a:rPr>
              <a:t>项目分类</a:t>
            </a:r>
            <a:endParaRPr sz="1400">
              <a:latin typeface="微软雅黑"/>
              <a:cs typeface="微软雅黑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73164" y="1557274"/>
          <a:ext cx="2773680" cy="3345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745"/>
                <a:gridCol w="1164590"/>
                <a:gridCol w="1217295"/>
              </a:tblGrid>
              <a:tr h="3271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序号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B="0" marT="685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项目类型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B="0" marT="685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3028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名称缩写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B="0" marT="685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B00"/>
                    </a:solidFill>
                  </a:tcPr>
                </a:tc>
              </a:tr>
              <a:tr h="182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spc="-5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．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开发类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>
                          <a:latin typeface="微软雅黑"/>
                          <a:cs typeface="微软雅黑"/>
                        </a:rPr>
                        <a:t>开发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（</a:t>
                      </a:r>
                      <a:r>
                        <a:rPr dirty="0" sz="900" spc="-5">
                          <a:latin typeface="Arial"/>
                          <a:cs typeface="Arial"/>
                        </a:rPr>
                        <a:t>KF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）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</a:tr>
              <a:tr h="1822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spc="-5">
                          <a:latin typeface="Arial"/>
                          <a:cs typeface="Arial"/>
                        </a:rPr>
                        <a:t>B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．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咨询类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>
                          <a:latin typeface="微软雅黑"/>
                          <a:cs typeface="微软雅黑"/>
                        </a:rPr>
                        <a:t>咨询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（</a:t>
                      </a:r>
                      <a:r>
                        <a:rPr dirty="0" sz="900" spc="-5">
                          <a:latin typeface="Arial"/>
                          <a:cs typeface="Arial"/>
                        </a:rPr>
                        <a:t>ZX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）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</a:tr>
              <a:tr h="182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spc="-5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．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应用系统集成类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>
                          <a:latin typeface="微软雅黑"/>
                          <a:cs typeface="微软雅黑"/>
                        </a:rPr>
                        <a:t>应用系统集成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（</a:t>
                      </a:r>
                      <a:r>
                        <a:rPr dirty="0" sz="900" spc="-5">
                          <a:latin typeface="Arial"/>
                          <a:cs typeface="Arial"/>
                        </a:rPr>
                        <a:t>YXJC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</a:tr>
              <a:tr h="1822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spc="-5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．设备系统集成类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spc="-5">
                          <a:latin typeface="微软雅黑"/>
                          <a:cs typeface="微软雅黑"/>
                        </a:rPr>
                        <a:t>设备系统集成（</a:t>
                      </a:r>
                      <a:r>
                        <a:rPr dirty="0" sz="900" spc="-5">
                          <a:latin typeface="Arial"/>
                          <a:cs typeface="Arial"/>
                        </a:rPr>
                        <a:t>SXJC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</a:tr>
              <a:tr h="182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spc="-5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．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运维类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>
                          <a:latin typeface="微软雅黑"/>
                          <a:cs typeface="微软雅黑"/>
                        </a:rPr>
                        <a:t>运维</a:t>
                      </a:r>
                      <a:r>
                        <a:rPr dirty="0" sz="900" spc="5">
                          <a:latin typeface="微软雅黑"/>
                          <a:cs typeface="微软雅黑"/>
                        </a:rPr>
                        <a:t>（</a:t>
                      </a:r>
                      <a:r>
                        <a:rPr dirty="0" sz="900" spc="5">
                          <a:latin typeface="Arial"/>
                          <a:cs typeface="Arial"/>
                        </a:rPr>
                        <a:t>YW</a:t>
                      </a:r>
                      <a:r>
                        <a:rPr dirty="0" sz="900" spc="5">
                          <a:latin typeface="微软雅黑"/>
                          <a:cs typeface="微软雅黑"/>
                        </a:rPr>
                        <a:t>）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</a:tr>
              <a:tr h="1822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>
                          <a:latin typeface="Arial"/>
                          <a:cs typeface="Arial"/>
                        </a:rPr>
                        <a:t>F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．工程类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>
                          <a:latin typeface="微软雅黑"/>
                          <a:cs typeface="微软雅黑"/>
                        </a:rPr>
                        <a:t>工程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（</a:t>
                      </a:r>
                      <a:r>
                        <a:rPr dirty="0" sz="900" spc="-5">
                          <a:latin typeface="Arial"/>
                          <a:cs typeface="Arial"/>
                        </a:rPr>
                        <a:t>GC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）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</a:tr>
              <a:tr h="182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spc="-5">
                          <a:latin typeface="Arial"/>
                          <a:cs typeface="Arial"/>
                        </a:rPr>
                        <a:t>G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．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总承包类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>
                          <a:latin typeface="微软雅黑"/>
                          <a:cs typeface="微软雅黑"/>
                        </a:rPr>
                        <a:t>总承包（</a:t>
                      </a:r>
                      <a:r>
                        <a:rPr dirty="0" sz="900">
                          <a:latin typeface="Arial"/>
                          <a:cs typeface="Arial"/>
                        </a:rPr>
                        <a:t>ZCB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）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</a:tr>
              <a:tr h="1822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spc="-5">
                          <a:latin typeface="Arial"/>
                          <a:cs typeface="Arial"/>
                        </a:rPr>
                        <a:t>H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．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规划类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>
                          <a:latin typeface="微软雅黑"/>
                          <a:cs typeface="微软雅黑"/>
                        </a:rPr>
                        <a:t>规划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（</a:t>
                      </a:r>
                      <a:r>
                        <a:rPr dirty="0" sz="900" spc="-5">
                          <a:latin typeface="Arial"/>
                          <a:cs typeface="Arial"/>
                        </a:rPr>
                        <a:t>GH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）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</a:tr>
              <a:tr h="182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90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．买卖类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900">
                          <a:latin typeface="微软雅黑"/>
                          <a:cs typeface="微软雅黑"/>
                        </a:rPr>
                        <a:t>买卖</a:t>
                      </a:r>
                      <a:r>
                        <a:rPr dirty="0" sz="900" spc="-10">
                          <a:latin typeface="微软雅黑"/>
                          <a:cs typeface="微软雅黑"/>
                        </a:rPr>
                        <a:t>（</a:t>
                      </a:r>
                      <a:r>
                        <a:rPr dirty="0" sz="900" spc="-10">
                          <a:latin typeface="Arial"/>
                          <a:cs typeface="Arial"/>
                        </a:rPr>
                        <a:t>MM</a:t>
                      </a:r>
                      <a:r>
                        <a:rPr dirty="0" sz="900" spc="-10">
                          <a:latin typeface="微软雅黑"/>
                          <a:cs typeface="微软雅黑"/>
                        </a:rPr>
                        <a:t>）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</a:tr>
              <a:tr h="1822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9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900">
                          <a:latin typeface="Arial"/>
                          <a:cs typeface="Arial"/>
                        </a:rPr>
                        <a:t>J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．租赁类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900">
                          <a:latin typeface="微软雅黑"/>
                          <a:cs typeface="微软雅黑"/>
                        </a:rPr>
                        <a:t>租赁（</a:t>
                      </a:r>
                      <a:r>
                        <a:rPr dirty="0" sz="900">
                          <a:latin typeface="Arial"/>
                          <a:cs typeface="Arial"/>
                        </a:rPr>
                        <a:t>ZL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）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</a:tr>
              <a:tr h="1821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9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900" spc="-5">
                          <a:latin typeface="Arial"/>
                          <a:cs typeface="Arial"/>
                        </a:rPr>
                        <a:t>K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．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收入类人员外包类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900">
                          <a:latin typeface="微软雅黑"/>
                          <a:cs typeface="微软雅黑"/>
                        </a:rPr>
                        <a:t>收入外包</a:t>
                      </a:r>
                      <a:r>
                        <a:rPr dirty="0" sz="900" spc="5">
                          <a:latin typeface="微软雅黑"/>
                          <a:cs typeface="微软雅黑"/>
                        </a:rPr>
                        <a:t>（</a:t>
                      </a:r>
                      <a:r>
                        <a:rPr dirty="0" sz="900" spc="5">
                          <a:latin typeface="Arial"/>
                          <a:cs typeface="Arial"/>
                        </a:rPr>
                        <a:t>SRWB</a:t>
                      </a:r>
                      <a:r>
                        <a:rPr dirty="0" sz="900" spc="5">
                          <a:latin typeface="微软雅黑"/>
                          <a:cs typeface="微软雅黑"/>
                        </a:rPr>
                        <a:t>）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</a:tr>
              <a:tr h="1821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9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900" spc="-5">
                          <a:latin typeface="Arial"/>
                          <a:cs typeface="Arial"/>
                        </a:rPr>
                        <a:t>L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．</a:t>
                      </a:r>
                      <a:r>
                        <a:rPr dirty="0" sz="900" spc="-5">
                          <a:latin typeface="Arial"/>
                          <a:cs typeface="Arial"/>
                        </a:rPr>
                        <a:t>ERP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实施类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900" spc="-5">
                          <a:latin typeface="Arial"/>
                          <a:cs typeface="Arial"/>
                        </a:rPr>
                        <a:t>ERP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实施（</a:t>
                      </a:r>
                      <a:r>
                        <a:rPr dirty="0" sz="900" spc="-5">
                          <a:latin typeface="Arial"/>
                          <a:cs typeface="Arial"/>
                        </a:rPr>
                        <a:t>ERPSS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）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</a:tr>
              <a:tr h="355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dirty="0" sz="9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1111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ts val="1070"/>
                        </a:lnSpc>
                        <a:spcBef>
                          <a:spcPts val="330"/>
                        </a:spcBef>
                      </a:pPr>
                      <a:r>
                        <a:rPr dirty="0" sz="900" spc="-1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900" spc="-15">
                          <a:latin typeface="微软雅黑"/>
                          <a:cs typeface="微软雅黑"/>
                        </a:rPr>
                        <a:t>．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可研类（即可行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  <a:p>
                      <a:pPr marL="9525">
                        <a:lnSpc>
                          <a:spcPts val="1070"/>
                        </a:lnSpc>
                      </a:pPr>
                      <a:r>
                        <a:rPr dirty="0" sz="900">
                          <a:latin typeface="微软雅黑"/>
                          <a:cs typeface="微软雅黑"/>
                        </a:rPr>
                        <a:t>性研究类）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dirty="0" sz="900">
                          <a:latin typeface="微软雅黑"/>
                          <a:cs typeface="微软雅黑"/>
                        </a:rPr>
                        <a:t>可行研究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（</a:t>
                      </a:r>
                      <a:r>
                        <a:rPr dirty="0" sz="900" spc="-5">
                          <a:latin typeface="Arial"/>
                          <a:cs typeface="Arial"/>
                        </a:rPr>
                        <a:t>KXYJ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）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1111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</a:tr>
              <a:tr h="2814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5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．其它类</a:t>
                      </a:r>
                      <a:r>
                        <a:rPr dirty="0" sz="900" spc="-5">
                          <a:latin typeface="Arial"/>
                          <a:cs typeface="Arial"/>
                        </a:rPr>
                        <a:t>(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含原数据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  <a:p>
                      <a:pPr marL="9525">
                        <a:lnSpc>
                          <a:spcPts val="99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微软雅黑"/>
                          <a:cs typeface="微软雅黑"/>
                        </a:rPr>
                        <a:t>类</a:t>
                      </a:r>
                      <a:r>
                        <a:rPr dirty="0" sz="900">
                          <a:latin typeface="Arial"/>
                          <a:cs typeface="Arial"/>
                        </a:rPr>
                        <a:t>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900" spc="-5">
                          <a:latin typeface="微软雅黑"/>
                          <a:cs typeface="微软雅黑"/>
                        </a:rPr>
                        <a:t>其它</a:t>
                      </a:r>
                      <a:r>
                        <a:rPr dirty="0" sz="900" spc="-10">
                          <a:latin typeface="微软雅黑"/>
                          <a:cs typeface="微软雅黑"/>
                        </a:rPr>
                        <a:t>（</a:t>
                      </a:r>
                      <a:r>
                        <a:rPr dirty="0" sz="900" spc="-10">
                          <a:latin typeface="Arial"/>
                          <a:cs typeface="Arial"/>
                        </a:rPr>
                        <a:t>QT</a:t>
                      </a:r>
                      <a:r>
                        <a:rPr dirty="0" sz="900" spc="-10">
                          <a:latin typeface="微软雅黑"/>
                          <a:cs typeface="微软雅黑"/>
                        </a:rPr>
                        <a:t>）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</a:tr>
              <a:tr h="1821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9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900" spc="-5">
                          <a:latin typeface="Arial"/>
                          <a:cs typeface="Arial"/>
                        </a:rPr>
                        <a:t>O.</a:t>
                      </a:r>
                      <a:r>
                        <a:rPr dirty="0" sz="9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运营类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900">
                          <a:latin typeface="微软雅黑"/>
                          <a:cs typeface="微软雅黑"/>
                        </a:rPr>
                        <a:t>运营</a:t>
                      </a:r>
                      <a:r>
                        <a:rPr dirty="0" sz="900" spc="-10">
                          <a:latin typeface="微软雅黑"/>
                          <a:cs typeface="微软雅黑"/>
                        </a:rPr>
                        <a:t>（</a:t>
                      </a:r>
                      <a:r>
                        <a:rPr dirty="0" sz="900" spc="-10">
                          <a:latin typeface="Arial"/>
                          <a:cs typeface="Arial"/>
                        </a:rPr>
                        <a:t>YY</a:t>
                      </a:r>
                      <a:r>
                        <a:rPr dirty="0" sz="900" spc="-10">
                          <a:latin typeface="微软雅黑"/>
                          <a:cs typeface="微软雅黑"/>
                        </a:rPr>
                        <a:t>）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837179" y="2218788"/>
            <a:ext cx="140335" cy="389255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sz="900">
                <a:latin typeface="微软雅黑"/>
                <a:cs typeface="微软雅黑"/>
              </a:rPr>
              <a:t>）</a:t>
            </a:r>
            <a:endParaRPr sz="9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900">
                <a:latin typeface="微软雅黑"/>
                <a:cs typeface="微软雅黑"/>
              </a:rPr>
              <a:t>）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21758" y="1269619"/>
            <a:ext cx="75120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25" b="1">
                <a:latin typeface="微软雅黑"/>
                <a:cs typeface="微软雅黑"/>
              </a:rPr>
              <a:t>质量分级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32904" y="2013204"/>
            <a:ext cx="1694687" cy="986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228331" y="2008632"/>
            <a:ext cx="1704339" cy="995680"/>
          </a:xfrm>
          <a:custGeom>
            <a:avLst/>
            <a:gdLst/>
            <a:ahLst/>
            <a:cxnLst/>
            <a:rect l="l" t="t" r="r" b="b"/>
            <a:pathLst>
              <a:path w="1704340" h="995680">
                <a:moveTo>
                  <a:pt x="0" y="995171"/>
                </a:moveTo>
                <a:lnTo>
                  <a:pt x="1703831" y="995171"/>
                </a:lnTo>
                <a:lnTo>
                  <a:pt x="1703831" y="0"/>
                </a:lnTo>
                <a:lnTo>
                  <a:pt x="0" y="0"/>
                </a:lnTo>
                <a:lnTo>
                  <a:pt x="0" y="99517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22300" y="560907"/>
            <a:ext cx="8152130" cy="6781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337820">
              <a:lnSpc>
                <a:spcPct val="152900"/>
              </a:lnSpc>
              <a:spcBef>
                <a:spcPts val="90"/>
              </a:spcBef>
            </a:pP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落实质量分级分类管理方式，对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不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同规模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、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不同类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型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项目的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过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程成果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物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质量要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求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也不同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，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并通过项 目运营管理平台实现自动识别产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出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个性化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裁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剪清单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，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辅助项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目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更好的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落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实质量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管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理要求。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84430" y="2860403"/>
            <a:ext cx="499426" cy="5008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94214" y="2709511"/>
            <a:ext cx="436986" cy="8026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440548" y="1301622"/>
            <a:ext cx="135890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398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latin typeface="微软雅黑"/>
                <a:cs typeface="微软雅黑"/>
              </a:rPr>
              <a:t>质量分级分类 大项目重点关注 小项目轻装上阵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41920" y="3128263"/>
            <a:ext cx="354398" cy="1909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91044" y="3037331"/>
            <a:ext cx="971550" cy="4091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932419" y="3354273"/>
            <a:ext cx="287299" cy="2888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47136" y="3783634"/>
            <a:ext cx="1096653" cy="1955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82256" y="4130040"/>
            <a:ext cx="1624579" cy="6644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209788" y="3044951"/>
            <a:ext cx="934210" cy="409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209788" y="3700272"/>
            <a:ext cx="934210" cy="4091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336027" y="3092069"/>
            <a:ext cx="1734820" cy="90106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baseline="1984" sz="2100" spc="37">
                <a:latin typeface="微软雅黑"/>
                <a:cs typeface="微软雅黑"/>
              </a:rPr>
              <a:t>项目裁剪清</a:t>
            </a:r>
            <a:r>
              <a:rPr dirty="0" baseline="1984" sz="2100" spc="-1207">
                <a:latin typeface="微软雅黑"/>
                <a:cs typeface="微软雅黑"/>
              </a:rPr>
              <a:t>单</a:t>
            </a:r>
            <a:r>
              <a:rPr dirty="0" sz="1400" spc="25" b="1">
                <a:solidFill>
                  <a:srgbClr val="FF0000"/>
                </a:solidFill>
                <a:latin typeface="微软雅黑"/>
                <a:cs typeface="微软雅黑"/>
              </a:rPr>
              <a:t>（计划）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dirty="0" sz="1400" spc="25">
                <a:latin typeface="微软雅黑"/>
                <a:cs typeface="微软雅黑"/>
              </a:rPr>
              <a:t>过程质量管</a:t>
            </a:r>
            <a:r>
              <a:rPr dirty="0" sz="1400" spc="-800">
                <a:latin typeface="微软雅黑"/>
                <a:cs typeface="微软雅黑"/>
              </a:rPr>
              <a:t>控</a:t>
            </a:r>
            <a:r>
              <a:rPr dirty="0" sz="1400" spc="25" b="1">
                <a:solidFill>
                  <a:srgbClr val="FF0000"/>
                </a:solidFill>
                <a:latin typeface="微软雅黑"/>
                <a:cs typeface="微软雅黑"/>
              </a:rPr>
              <a:t>（执行）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12</a:t>
            </a:fld>
          </a:p>
        </p:txBody>
      </p:sp>
      <p:sp>
        <p:nvSpPr>
          <p:cNvPr id="24" name="object 24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487" y="193571"/>
            <a:ext cx="585145" cy="289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0610" y="178435"/>
            <a:ext cx="362966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404040"/>
                </a:solidFill>
              </a:rPr>
              <a:t>团队建</a:t>
            </a:r>
            <a:r>
              <a:rPr dirty="0" sz="1800" spc="-65">
                <a:solidFill>
                  <a:srgbClr val="404040"/>
                </a:solidFill>
              </a:rPr>
              <a:t>设</a:t>
            </a:r>
            <a:r>
              <a:rPr dirty="0" sz="1800" spc="-60">
                <a:solidFill>
                  <a:srgbClr val="404040"/>
                </a:solidFill>
                <a:latin typeface="Arial"/>
                <a:cs typeface="Arial"/>
              </a:rPr>
              <a:t>-</a:t>
            </a:r>
            <a:r>
              <a:rPr dirty="0" sz="1800" spc="-60">
                <a:solidFill>
                  <a:srgbClr val="404040"/>
                </a:solidFill>
              </a:rPr>
              <a:t>项目经理管理、内审员管理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0835" y="679897"/>
            <a:ext cx="8864600" cy="1068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184150" indent="405130">
              <a:lnSpc>
                <a:spcPct val="122200"/>
              </a:lnSpc>
              <a:spcBef>
                <a:spcPts val="95"/>
              </a:spcBef>
            </a:pPr>
            <a:r>
              <a:rPr dirty="0" sz="1400" spc="50">
                <a:latin typeface="微软雅黑"/>
                <a:cs typeface="微软雅黑"/>
              </a:rPr>
              <a:t>公</a:t>
            </a:r>
            <a:r>
              <a:rPr dirty="0" sz="1400" spc="35">
                <a:latin typeface="微软雅黑"/>
                <a:cs typeface="微软雅黑"/>
              </a:rPr>
              <a:t>司执</a:t>
            </a:r>
            <a:r>
              <a:rPr dirty="0" sz="1400" spc="50">
                <a:latin typeface="微软雅黑"/>
                <a:cs typeface="微软雅黑"/>
              </a:rPr>
              <a:t>行</a:t>
            </a:r>
            <a:r>
              <a:rPr dirty="0" sz="1400" spc="35">
                <a:latin typeface="微软雅黑"/>
                <a:cs typeface="微软雅黑"/>
              </a:rPr>
              <a:t>项</a:t>
            </a:r>
            <a:r>
              <a:rPr dirty="0" sz="1400" spc="60">
                <a:latin typeface="微软雅黑"/>
                <a:cs typeface="微软雅黑"/>
              </a:rPr>
              <a:t>目</a:t>
            </a:r>
            <a:r>
              <a:rPr dirty="0" sz="1400" spc="35">
                <a:latin typeface="微软雅黑"/>
                <a:cs typeface="微软雅黑"/>
              </a:rPr>
              <a:t>经理</a:t>
            </a:r>
            <a:r>
              <a:rPr dirty="0" sz="1400" spc="50">
                <a:latin typeface="微软雅黑"/>
                <a:cs typeface="微软雅黑"/>
              </a:rPr>
              <a:t>任</a:t>
            </a:r>
            <a:r>
              <a:rPr dirty="0" sz="1400" spc="35">
                <a:latin typeface="微软雅黑"/>
                <a:cs typeface="微软雅黑"/>
              </a:rPr>
              <a:t>职资</a:t>
            </a:r>
            <a:r>
              <a:rPr dirty="0" sz="1400" spc="50">
                <a:latin typeface="微软雅黑"/>
                <a:cs typeface="微软雅黑"/>
              </a:rPr>
              <a:t>格</a:t>
            </a:r>
            <a:r>
              <a:rPr dirty="0" sz="1400" spc="35">
                <a:latin typeface="微软雅黑"/>
                <a:cs typeface="微软雅黑"/>
              </a:rPr>
              <a:t>管</a:t>
            </a:r>
            <a:r>
              <a:rPr dirty="0" sz="1400" spc="50">
                <a:latin typeface="微软雅黑"/>
                <a:cs typeface="微软雅黑"/>
              </a:rPr>
              <a:t>理</a:t>
            </a:r>
            <a:r>
              <a:rPr dirty="0" sz="1400" spc="35">
                <a:latin typeface="微软雅黑"/>
                <a:cs typeface="微软雅黑"/>
              </a:rPr>
              <a:t>体</a:t>
            </a:r>
            <a:r>
              <a:rPr dirty="0" sz="1400" spc="55">
                <a:latin typeface="微软雅黑"/>
                <a:cs typeface="微软雅黑"/>
              </a:rPr>
              <a:t>系</a:t>
            </a:r>
            <a:r>
              <a:rPr dirty="0" sz="1400" spc="50">
                <a:latin typeface="微软雅黑"/>
                <a:cs typeface="微软雅黑"/>
              </a:rPr>
              <a:t>，</a:t>
            </a:r>
            <a:r>
              <a:rPr dirty="0" sz="1400" spc="40">
                <a:latin typeface="微软雅黑"/>
                <a:cs typeface="微软雅黑"/>
              </a:rPr>
              <a:t>持续</a:t>
            </a:r>
            <a:r>
              <a:rPr dirty="0" sz="1400" spc="50">
                <a:latin typeface="微软雅黑"/>
                <a:cs typeface="微软雅黑"/>
              </a:rPr>
              <a:t>推</a:t>
            </a:r>
            <a:r>
              <a:rPr dirty="0" sz="1400" spc="40">
                <a:latin typeface="微软雅黑"/>
                <a:cs typeface="微软雅黑"/>
              </a:rPr>
              <a:t>进</a:t>
            </a:r>
            <a:r>
              <a:rPr dirty="0" sz="1400" spc="50">
                <a:latin typeface="微软雅黑"/>
                <a:cs typeface="微软雅黑"/>
              </a:rPr>
              <a:t>项</a:t>
            </a:r>
            <a:r>
              <a:rPr dirty="0" sz="1400" spc="35">
                <a:latin typeface="微软雅黑"/>
                <a:cs typeface="微软雅黑"/>
              </a:rPr>
              <a:t>目经</a:t>
            </a:r>
            <a:r>
              <a:rPr dirty="0" sz="1400" spc="50">
                <a:latin typeface="微软雅黑"/>
                <a:cs typeface="微软雅黑"/>
              </a:rPr>
              <a:t>理</a:t>
            </a:r>
            <a:r>
              <a:rPr dirty="0" sz="1400" spc="35">
                <a:latin typeface="微软雅黑"/>
                <a:cs typeface="微软雅黑"/>
              </a:rPr>
              <a:t>培训</a:t>
            </a:r>
            <a:r>
              <a:rPr dirty="0" sz="1400" spc="50">
                <a:latin typeface="微软雅黑"/>
                <a:cs typeface="微软雅黑"/>
              </a:rPr>
              <a:t>和</a:t>
            </a:r>
            <a:r>
              <a:rPr dirty="0" sz="1400" spc="35">
                <a:latin typeface="微软雅黑"/>
                <a:cs typeface="微软雅黑"/>
              </a:rPr>
              <a:t>认</a:t>
            </a:r>
            <a:r>
              <a:rPr dirty="0" sz="1400" spc="55">
                <a:latin typeface="微软雅黑"/>
                <a:cs typeface="微软雅黑"/>
              </a:rPr>
              <a:t>证</a:t>
            </a:r>
            <a:r>
              <a:rPr dirty="0" sz="1400" spc="50">
                <a:latin typeface="微软雅黑"/>
                <a:cs typeface="微软雅黑"/>
              </a:rPr>
              <a:t>，</a:t>
            </a:r>
            <a:r>
              <a:rPr dirty="0" sz="1400" spc="35">
                <a:latin typeface="微软雅黑"/>
                <a:cs typeface="微软雅黑"/>
              </a:rPr>
              <a:t>持</a:t>
            </a:r>
            <a:r>
              <a:rPr dirty="0" sz="1400" spc="50">
                <a:latin typeface="微软雅黑"/>
                <a:cs typeface="微软雅黑"/>
              </a:rPr>
              <a:t>证</a:t>
            </a:r>
            <a:r>
              <a:rPr dirty="0" sz="1400" spc="35">
                <a:latin typeface="微软雅黑"/>
                <a:cs typeface="微软雅黑"/>
              </a:rPr>
              <a:t>上</a:t>
            </a:r>
            <a:r>
              <a:rPr dirty="0" sz="1400" spc="40">
                <a:latin typeface="微软雅黑"/>
                <a:cs typeface="微软雅黑"/>
              </a:rPr>
              <a:t>岗</a:t>
            </a:r>
            <a:r>
              <a:rPr dirty="0" sz="1400" spc="50">
                <a:latin typeface="微软雅黑"/>
                <a:cs typeface="微软雅黑"/>
              </a:rPr>
              <a:t>。</a:t>
            </a:r>
            <a:r>
              <a:rPr dirty="0" sz="1400" spc="35">
                <a:latin typeface="微软雅黑"/>
                <a:cs typeface="微软雅黑"/>
              </a:rPr>
              <a:t>继续</a:t>
            </a:r>
            <a:r>
              <a:rPr dirty="0" sz="1400" spc="50">
                <a:latin typeface="微软雅黑"/>
                <a:cs typeface="微软雅黑"/>
              </a:rPr>
              <a:t>执</a:t>
            </a:r>
            <a:r>
              <a:rPr dirty="0" sz="1400" spc="35">
                <a:latin typeface="微软雅黑"/>
                <a:cs typeface="微软雅黑"/>
              </a:rPr>
              <a:t>行</a:t>
            </a:r>
            <a:r>
              <a:rPr dirty="0" sz="1400" spc="50">
                <a:latin typeface="微软雅黑"/>
                <a:cs typeface="微软雅黑"/>
              </a:rPr>
              <a:t>项</a:t>
            </a:r>
            <a:r>
              <a:rPr dirty="0" sz="1400" spc="35">
                <a:latin typeface="微软雅黑"/>
                <a:cs typeface="微软雅黑"/>
              </a:rPr>
              <a:t>目经</a:t>
            </a:r>
            <a:r>
              <a:rPr dirty="0" sz="1400" spc="50">
                <a:latin typeface="微软雅黑"/>
                <a:cs typeface="微软雅黑"/>
              </a:rPr>
              <a:t>理</a:t>
            </a:r>
            <a:r>
              <a:rPr dirty="0" sz="1400" spc="15">
                <a:latin typeface="微软雅黑"/>
                <a:cs typeface="微软雅黑"/>
              </a:rPr>
              <a:t>族 </a:t>
            </a:r>
            <a:r>
              <a:rPr dirty="0" sz="1400" spc="45">
                <a:latin typeface="微软雅黑"/>
                <a:cs typeface="微软雅黑"/>
              </a:rPr>
              <a:t>群</a:t>
            </a:r>
            <a:r>
              <a:rPr dirty="0" sz="1400" spc="35">
                <a:latin typeface="微软雅黑"/>
                <a:cs typeface="微软雅黑"/>
              </a:rPr>
              <a:t>单</a:t>
            </a:r>
            <a:r>
              <a:rPr dirty="0" sz="1400" spc="45">
                <a:latin typeface="微软雅黑"/>
                <a:cs typeface="微软雅黑"/>
              </a:rPr>
              <a:t>独</a:t>
            </a:r>
            <a:r>
              <a:rPr dirty="0" sz="1400" spc="35">
                <a:latin typeface="微软雅黑"/>
                <a:cs typeface="微软雅黑"/>
              </a:rPr>
              <a:t>管</a:t>
            </a:r>
            <a:r>
              <a:rPr dirty="0" sz="1400" spc="45">
                <a:latin typeface="微软雅黑"/>
                <a:cs typeface="微软雅黑"/>
              </a:rPr>
              <a:t>理</a:t>
            </a:r>
            <a:r>
              <a:rPr dirty="0" sz="1400" spc="35">
                <a:latin typeface="微软雅黑"/>
                <a:cs typeface="微软雅黑"/>
              </a:rPr>
              <a:t>模</a:t>
            </a:r>
            <a:r>
              <a:rPr dirty="0" sz="1400" spc="55">
                <a:latin typeface="微软雅黑"/>
                <a:cs typeface="微软雅黑"/>
              </a:rPr>
              <a:t>式</a:t>
            </a:r>
            <a:r>
              <a:rPr dirty="0" sz="1400" spc="35">
                <a:latin typeface="微软雅黑"/>
                <a:cs typeface="微软雅黑"/>
              </a:rPr>
              <a:t>，</a:t>
            </a:r>
            <a:r>
              <a:rPr dirty="0" sz="1400" spc="45">
                <a:latin typeface="微软雅黑"/>
                <a:cs typeface="微软雅黑"/>
              </a:rPr>
              <a:t>通</a:t>
            </a:r>
            <a:r>
              <a:rPr dirty="0" sz="1400" spc="35">
                <a:latin typeface="微软雅黑"/>
                <a:cs typeface="微软雅黑"/>
              </a:rPr>
              <a:t>畅</a:t>
            </a:r>
            <a:r>
              <a:rPr dirty="0" sz="1400" spc="45">
                <a:latin typeface="微软雅黑"/>
                <a:cs typeface="微软雅黑"/>
              </a:rPr>
              <a:t>项</a:t>
            </a:r>
            <a:r>
              <a:rPr dirty="0" sz="1400" spc="35">
                <a:latin typeface="微软雅黑"/>
                <a:cs typeface="微软雅黑"/>
              </a:rPr>
              <a:t>目</a:t>
            </a:r>
            <a:r>
              <a:rPr dirty="0" sz="1400" spc="45">
                <a:latin typeface="微软雅黑"/>
                <a:cs typeface="微软雅黑"/>
              </a:rPr>
              <a:t>经</a:t>
            </a:r>
            <a:r>
              <a:rPr dirty="0" sz="1400" spc="35">
                <a:latin typeface="微软雅黑"/>
                <a:cs typeface="微软雅黑"/>
              </a:rPr>
              <a:t>理</a:t>
            </a:r>
            <a:r>
              <a:rPr dirty="0" sz="1400" spc="45">
                <a:latin typeface="微软雅黑"/>
                <a:cs typeface="微软雅黑"/>
              </a:rPr>
              <a:t>的</a:t>
            </a:r>
            <a:r>
              <a:rPr dirty="0" sz="1400" spc="35">
                <a:latin typeface="微软雅黑"/>
                <a:cs typeface="微软雅黑"/>
              </a:rPr>
              <a:t>职</a:t>
            </a:r>
            <a:r>
              <a:rPr dirty="0" sz="1400" spc="45">
                <a:latin typeface="微软雅黑"/>
                <a:cs typeface="微软雅黑"/>
              </a:rPr>
              <a:t>级</a:t>
            </a:r>
            <a:r>
              <a:rPr dirty="0" sz="1400" spc="35">
                <a:latin typeface="微软雅黑"/>
                <a:cs typeface="微软雅黑"/>
              </a:rPr>
              <a:t>认</a:t>
            </a:r>
            <a:r>
              <a:rPr dirty="0" sz="1400" spc="65">
                <a:latin typeface="微软雅黑"/>
                <a:cs typeface="微软雅黑"/>
              </a:rPr>
              <a:t>证</a:t>
            </a:r>
            <a:r>
              <a:rPr dirty="0" sz="1400" spc="35">
                <a:latin typeface="微软雅黑"/>
                <a:cs typeface="微软雅黑"/>
              </a:rPr>
              <a:t>、</a:t>
            </a:r>
            <a:r>
              <a:rPr dirty="0" sz="1400" spc="45">
                <a:latin typeface="微软雅黑"/>
                <a:cs typeface="微软雅黑"/>
              </a:rPr>
              <a:t>晋</a:t>
            </a:r>
            <a:r>
              <a:rPr dirty="0" sz="1400" spc="35">
                <a:latin typeface="微软雅黑"/>
                <a:cs typeface="微软雅黑"/>
              </a:rPr>
              <a:t>升</a:t>
            </a:r>
            <a:r>
              <a:rPr dirty="0" sz="1400" spc="45">
                <a:latin typeface="微软雅黑"/>
                <a:cs typeface="微软雅黑"/>
              </a:rPr>
              <a:t>渠</a:t>
            </a:r>
            <a:r>
              <a:rPr dirty="0" sz="1400" spc="40">
                <a:latin typeface="微软雅黑"/>
                <a:cs typeface="微软雅黑"/>
              </a:rPr>
              <a:t>道</a:t>
            </a:r>
            <a:r>
              <a:rPr dirty="0" sz="1400" spc="45">
                <a:latin typeface="微软雅黑"/>
                <a:cs typeface="微软雅黑"/>
              </a:rPr>
              <a:t>。</a:t>
            </a:r>
            <a:r>
              <a:rPr dirty="0" sz="1400" spc="35">
                <a:latin typeface="微软雅黑"/>
                <a:cs typeface="微软雅黑"/>
              </a:rPr>
              <a:t>截</a:t>
            </a:r>
            <a:r>
              <a:rPr dirty="0" sz="1400" spc="45">
                <a:latin typeface="微软雅黑"/>
                <a:cs typeface="微软雅黑"/>
              </a:rPr>
              <a:t>止</a:t>
            </a:r>
            <a:r>
              <a:rPr dirty="0" sz="1400" spc="35">
                <a:latin typeface="微软雅黑"/>
                <a:cs typeface="微软雅黑"/>
              </a:rPr>
              <a:t>目</a:t>
            </a:r>
            <a:r>
              <a:rPr dirty="0" sz="1400" spc="45">
                <a:latin typeface="微软雅黑"/>
                <a:cs typeface="微软雅黑"/>
              </a:rPr>
              <a:t>前</a:t>
            </a:r>
            <a:r>
              <a:rPr dirty="0" sz="1400" spc="35">
                <a:latin typeface="微软雅黑"/>
                <a:cs typeface="微软雅黑"/>
              </a:rPr>
              <a:t>已</a:t>
            </a:r>
            <a:r>
              <a:rPr dirty="0" sz="1400" spc="45">
                <a:latin typeface="微软雅黑"/>
                <a:cs typeface="微软雅黑"/>
              </a:rPr>
              <a:t>完成</a:t>
            </a:r>
            <a:r>
              <a:rPr dirty="0" sz="1400" spc="25">
                <a:latin typeface="微软雅黑"/>
                <a:cs typeface="微软雅黑"/>
              </a:rPr>
              <a:t>35</a:t>
            </a:r>
            <a:r>
              <a:rPr dirty="0" sz="1400" spc="35">
                <a:latin typeface="微软雅黑"/>
                <a:cs typeface="微软雅黑"/>
              </a:rPr>
              <a:t>期</a:t>
            </a:r>
            <a:r>
              <a:rPr dirty="0" sz="1400" spc="45">
                <a:latin typeface="微软雅黑"/>
                <a:cs typeface="微软雅黑"/>
              </a:rPr>
              <a:t>项</a:t>
            </a:r>
            <a:r>
              <a:rPr dirty="0" sz="1400" spc="35">
                <a:latin typeface="微软雅黑"/>
                <a:cs typeface="微软雅黑"/>
              </a:rPr>
              <a:t>目经</a:t>
            </a:r>
            <a:r>
              <a:rPr dirty="0" sz="1400" spc="45">
                <a:latin typeface="微软雅黑"/>
                <a:cs typeface="微软雅黑"/>
              </a:rPr>
              <a:t>理</a:t>
            </a:r>
            <a:r>
              <a:rPr dirty="0" sz="1400" spc="35">
                <a:latin typeface="微软雅黑"/>
                <a:cs typeface="微软雅黑"/>
              </a:rPr>
              <a:t>培</a:t>
            </a:r>
            <a:r>
              <a:rPr dirty="0" sz="1400" spc="45">
                <a:latin typeface="微软雅黑"/>
                <a:cs typeface="微软雅黑"/>
              </a:rPr>
              <a:t>训，</a:t>
            </a:r>
            <a:r>
              <a:rPr dirty="0" sz="1400" spc="35">
                <a:latin typeface="微软雅黑"/>
                <a:cs typeface="微软雅黑"/>
              </a:rPr>
              <a:t>建</a:t>
            </a:r>
            <a:r>
              <a:rPr dirty="0" sz="1400" spc="45">
                <a:latin typeface="微软雅黑"/>
                <a:cs typeface="微软雅黑"/>
              </a:rPr>
              <a:t>立</a:t>
            </a:r>
            <a:r>
              <a:rPr dirty="0" sz="1400" spc="35">
                <a:latin typeface="微软雅黑"/>
                <a:cs typeface="微软雅黑"/>
              </a:rPr>
              <a:t>起几</a:t>
            </a:r>
            <a:r>
              <a:rPr dirty="0" sz="1400" spc="45">
                <a:latin typeface="微软雅黑"/>
                <a:cs typeface="微软雅黑"/>
              </a:rPr>
              <a:t>百</a:t>
            </a:r>
            <a:r>
              <a:rPr dirty="0" sz="1400" spc="25">
                <a:latin typeface="微软雅黑"/>
                <a:cs typeface="微软雅黑"/>
              </a:rPr>
              <a:t>人 的项目经理团队。</a:t>
            </a:r>
            <a:endParaRPr sz="1400">
              <a:latin typeface="微软雅黑"/>
              <a:cs typeface="微软雅黑"/>
            </a:endParaRPr>
          </a:p>
          <a:p>
            <a:pPr marL="417830">
              <a:lnSpc>
                <a:spcPct val="100000"/>
              </a:lnSpc>
              <a:spcBef>
                <a:spcPts val="375"/>
              </a:spcBef>
            </a:pPr>
            <a:r>
              <a:rPr dirty="0" sz="1400" spc="25">
                <a:latin typeface="微软雅黑"/>
                <a:cs typeface="微软雅黑"/>
              </a:rPr>
              <a:t>持续开展</a:t>
            </a:r>
            <a:r>
              <a:rPr dirty="0" sz="1400" spc="10">
                <a:latin typeface="微软雅黑"/>
                <a:cs typeface="微软雅黑"/>
              </a:rPr>
              <a:t>ISO9001</a:t>
            </a:r>
            <a:r>
              <a:rPr dirty="0" sz="1400" spc="25">
                <a:latin typeface="微软雅黑"/>
                <a:cs typeface="微软雅黑"/>
              </a:rPr>
              <a:t>、</a:t>
            </a:r>
            <a:r>
              <a:rPr dirty="0" sz="1400" spc="15">
                <a:latin typeface="微软雅黑"/>
                <a:cs typeface="微软雅黑"/>
              </a:rPr>
              <a:t>ISO20000</a:t>
            </a:r>
            <a:r>
              <a:rPr dirty="0" sz="1400" spc="10">
                <a:latin typeface="微软雅黑"/>
                <a:cs typeface="微软雅黑"/>
              </a:rPr>
              <a:t>、CMMI</a:t>
            </a:r>
            <a:r>
              <a:rPr dirty="0" sz="1400" spc="25">
                <a:latin typeface="微软雅黑"/>
                <a:cs typeface="微软雅黑"/>
              </a:rPr>
              <a:t>等管理体系培</a:t>
            </a:r>
            <a:r>
              <a:rPr dirty="0" sz="1400">
                <a:latin typeface="微软雅黑"/>
                <a:cs typeface="微软雅黑"/>
              </a:rPr>
              <a:t>训</a:t>
            </a:r>
            <a:r>
              <a:rPr dirty="0" sz="1400" spc="25">
                <a:latin typeface="微软雅黑"/>
                <a:cs typeface="微软雅黑"/>
              </a:rPr>
              <a:t>，加强质量</a:t>
            </a:r>
            <a:r>
              <a:rPr dirty="0" sz="1400" spc="10">
                <a:latin typeface="微软雅黑"/>
                <a:cs typeface="微软雅黑"/>
              </a:rPr>
              <a:t>管</a:t>
            </a:r>
            <a:r>
              <a:rPr dirty="0" sz="1400" spc="25">
                <a:latin typeface="微软雅黑"/>
                <a:cs typeface="微软雅黑"/>
              </a:rPr>
              <a:t>理</a:t>
            </a:r>
            <a:r>
              <a:rPr dirty="0" sz="1400" spc="10">
                <a:latin typeface="微软雅黑"/>
                <a:cs typeface="微软雅黑"/>
              </a:rPr>
              <a:t>人</a:t>
            </a:r>
            <a:r>
              <a:rPr dirty="0" sz="1400" spc="25">
                <a:latin typeface="微软雅黑"/>
                <a:cs typeface="微软雅黑"/>
              </a:rPr>
              <a:t>员专业知</a:t>
            </a:r>
            <a:r>
              <a:rPr dirty="0" sz="1400" spc="10">
                <a:latin typeface="微软雅黑"/>
                <a:cs typeface="微软雅黑"/>
              </a:rPr>
              <a:t>识</a:t>
            </a:r>
            <a:r>
              <a:rPr dirty="0" sz="1400" spc="25">
                <a:latin typeface="微软雅黑"/>
                <a:cs typeface="微软雅黑"/>
              </a:rPr>
              <a:t>，培</a:t>
            </a:r>
            <a:r>
              <a:rPr dirty="0" sz="1400" spc="10">
                <a:latin typeface="微软雅黑"/>
                <a:cs typeface="微软雅黑"/>
              </a:rPr>
              <a:t>养</a:t>
            </a:r>
            <a:r>
              <a:rPr dirty="0" sz="1400" spc="25">
                <a:latin typeface="微软雅黑"/>
                <a:cs typeface="微软雅黑"/>
              </a:rPr>
              <a:t>内审员团</a:t>
            </a:r>
            <a:r>
              <a:rPr dirty="0" sz="1400" spc="10">
                <a:latin typeface="微软雅黑"/>
                <a:cs typeface="微软雅黑"/>
              </a:rPr>
              <a:t>队</a:t>
            </a:r>
            <a:r>
              <a:rPr dirty="0" sz="1400" spc="25">
                <a:latin typeface="微软雅黑"/>
                <a:cs typeface="微软雅黑"/>
              </a:rPr>
              <a:t>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8802" y="2303093"/>
            <a:ext cx="414020" cy="981075"/>
          </a:xfrm>
          <a:custGeom>
            <a:avLst/>
            <a:gdLst/>
            <a:ahLst/>
            <a:cxnLst/>
            <a:rect l="l" t="t" r="r" b="b"/>
            <a:pathLst>
              <a:path w="414019" h="981075">
                <a:moveTo>
                  <a:pt x="0" y="980665"/>
                </a:moveTo>
                <a:lnTo>
                  <a:pt x="413492" y="0"/>
                </a:lnTo>
              </a:path>
            </a:pathLst>
          </a:custGeom>
          <a:ln w="17897">
            <a:solidFill>
              <a:srgbClr val="285E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8802" y="3283758"/>
            <a:ext cx="370205" cy="1003935"/>
          </a:xfrm>
          <a:custGeom>
            <a:avLst/>
            <a:gdLst/>
            <a:ahLst/>
            <a:cxnLst/>
            <a:rect l="l" t="t" r="r" b="b"/>
            <a:pathLst>
              <a:path w="370205" h="1003935">
                <a:moveTo>
                  <a:pt x="0" y="0"/>
                </a:moveTo>
                <a:lnTo>
                  <a:pt x="370193" y="1003732"/>
                </a:lnTo>
              </a:path>
            </a:pathLst>
          </a:custGeom>
          <a:ln w="17625">
            <a:solidFill>
              <a:srgbClr val="285E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8802" y="3283758"/>
            <a:ext cx="370205" cy="563245"/>
          </a:xfrm>
          <a:custGeom>
            <a:avLst/>
            <a:gdLst/>
            <a:ahLst/>
            <a:cxnLst/>
            <a:rect l="l" t="t" r="r" b="b"/>
            <a:pathLst>
              <a:path w="370205" h="563245">
                <a:moveTo>
                  <a:pt x="0" y="0"/>
                </a:moveTo>
                <a:lnTo>
                  <a:pt x="370193" y="562743"/>
                </a:lnTo>
              </a:path>
            </a:pathLst>
          </a:custGeom>
          <a:ln w="19213">
            <a:solidFill>
              <a:srgbClr val="285E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23417" y="3283758"/>
            <a:ext cx="437515" cy="0"/>
          </a:xfrm>
          <a:custGeom>
            <a:avLst/>
            <a:gdLst/>
            <a:ahLst/>
            <a:cxnLst/>
            <a:rect l="l" t="t" r="r" b="b"/>
            <a:pathLst>
              <a:path w="437515" h="0">
                <a:moveTo>
                  <a:pt x="0" y="0"/>
                </a:moveTo>
                <a:lnTo>
                  <a:pt x="437491" y="0"/>
                </a:lnTo>
              </a:path>
            </a:pathLst>
          </a:custGeom>
          <a:ln w="25292">
            <a:solidFill>
              <a:srgbClr val="285E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8802" y="2744070"/>
            <a:ext cx="414020" cy="539750"/>
          </a:xfrm>
          <a:custGeom>
            <a:avLst/>
            <a:gdLst/>
            <a:ahLst/>
            <a:cxnLst/>
            <a:rect l="l" t="t" r="r" b="b"/>
            <a:pathLst>
              <a:path w="414019" h="539750">
                <a:moveTo>
                  <a:pt x="0" y="539687"/>
                </a:moveTo>
                <a:lnTo>
                  <a:pt x="413492" y="0"/>
                </a:lnTo>
              </a:path>
            </a:pathLst>
          </a:custGeom>
          <a:ln w="19804">
            <a:solidFill>
              <a:srgbClr val="285E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19850" y="3098280"/>
            <a:ext cx="169545" cy="419100"/>
          </a:xfrm>
          <a:custGeom>
            <a:avLst/>
            <a:gdLst/>
            <a:ahLst/>
            <a:cxnLst/>
            <a:rect l="l" t="t" r="r" b="b"/>
            <a:pathLst>
              <a:path w="169544" h="419100">
                <a:moveTo>
                  <a:pt x="93124" y="0"/>
                </a:moveTo>
                <a:lnTo>
                  <a:pt x="93124" y="138171"/>
                </a:lnTo>
                <a:lnTo>
                  <a:pt x="0" y="138171"/>
                </a:lnTo>
                <a:lnTo>
                  <a:pt x="0" y="280440"/>
                </a:lnTo>
                <a:lnTo>
                  <a:pt x="93124" y="280440"/>
                </a:lnTo>
                <a:lnTo>
                  <a:pt x="93124" y="418612"/>
                </a:lnTo>
                <a:lnTo>
                  <a:pt x="169281" y="209364"/>
                </a:lnTo>
                <a:lnTo>
                  <a:pt x="93124" y="0"/>
                </a:lnTo>
                <a:close/>
              </a:path>
            </a:pathLst>
          </a:custGeom>
          <a:solidFill>
            <a:srgbClr val="F9CC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19850" y="3098280"/>
            <a:ext cx="169545" cy="419100"/>
          </a:xfrm>
          <a:custGeom>
            <a:avLst/>
            <a:gdLst/>
            <a:ahLst/>
            <a:cxnLst/>
            <a:rect l="l" t="t" r="r" b="b"/>
            <a:pathLst>
              <a:path w="169544" h="419100">
                <a:moveTo>
                  <a:pt x="169281" y="209364"/>
                </a:moveTo>
                <a:lnTo>
                  <a:pt x="93124" y="0"/>
                </a:lnTo>
                <a:lnTo>
                  <a:pt x="93124" y="138171"/>
                </a:lnTo>
                <a:lnTo>
                  <a:pt x="0" y="138171"/>
                </a:lnTo>
                <a:lnTo>
                  <a:pt x="0" y="280440"/>
                </a:lnTo>
                <a:lnTo>
                  <a:pt x="93124" y="280440"/>
                </a:lnTo>
                <a:lnTo>
                  <a:pt x="93124" y="418612"/>
                </a:lnTo>
                <a:lnTo>
                  <a:pt x="169281" y="20936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27786" y="2082604"/>
            <a:ext cx="532028" cy="4765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32043" y="2165919"/>
            <a:ext cx="515051" cy="2681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55454" y="2109314"/>
            <a:ext cx="476741" cy="3992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55454" y="2109314"/>
            <a:ext cx="476884" cy="399415"/>
          </a:xfrm>
          <a:custGeom>
            <a:avLst/>
            <a:gdLst/>
            <a:ahLst/>
            <a:cxnLst/>
            <a:rect l="l" t="t" r="r" b="b"/>
            <a:pathLst>
              <a:path w="476884" h="399414">
                <a:moveTo>
                  <a:pt x="0" y="66536"/>
                </a:moveTo>
                <a:lnTo>
                  <a:pt x="3735" y="40638"/>
                </a:lnTo>
                <a:lnTo>
                  <a:pt x="13922" y="19489"/>
                </a:lnTo>
                <a:lnTo>
                  <a:pt x="29030" y="5229"/>
                </a:lnTo>
                <a:lnTo>
                  <a:pt x="47532" y="0"/>
                </a:lnTo>
                <a:lnTo>
                  <a:pt x="429209" y="0"/>
                </a:lnTo>
                <a:lnTo>
                  <a:pt x="447710" y="5229"/>
                </a:lnTo>
                <a:lnTo>
                  <a:pt x="462819" y="19489"/>
                </a:lnTo>
                <a:lnTo>
                  <a:pt x="473006" y="40638"/>
                </a:lnTo>
                <a:lnTo>
                  <a:pt x="476741" y="66536"/>
                </a:lnTo>
                <a:lnTo>
                  <a:pt x="476741" y="332680"/>
                </a:lnTo>
                <a:lnTo>
                  <a:pt x="473006" y="358578"/>
                </a:lnTo>
                <a:lnTo>
                  <a:pt x="462819" y="379727"/>
                </a:lnTo>
                <a:lnTo>
                  <a:pt x="447710" y="393987"/>
                </a:lnTo>
                <a:lnTo>
                  <a:pt x="429209" y="399217"/>
                </a:lnTo>
                <a:lnTo>
                  <a:pt x="47532" y="399217"/>
                </a:lnTo>
                <a:lnTo>
                  <a:pt x="29030" y="393987"/>
                </a:lnTo>
                <a:lnTo>
                  <a:pt x="13922" y="379727"/>
                </a:lnTo>
                <a:lnTo>
                  <a:pt x="3735" y="358578"/>
                </a:lnTo>
                <a:lnTo>
                  <a:pt x="0" y="332680"/>
                </a:lnTo>
                <a:lnTo>
                  <a:pt x="0" y="66536"/>
                </a:lnTo>
                <a:close/>
              </a:path>
            </a:pathLst>
          </a:custGeom>
          <a:ln w="526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31932" y="2559192"/>
            <a:ext cx="532078" cy="4766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65985" y="2565150"/>
            <a:ext cx="459715" cy="4170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59600" y="2586005"/>
            <a:ext cx="476741" cy="3992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59600" y="2586005"/>
            <a:ext cx="476884" cy="399415"/>
          </a:xfrm>
          <a:custGeom>
            <a:avLst/>
            <a:gdLst/>
            <a:ahLst/>
            <a:cxnLst/>
            <a:rect l="l" t="t" r="r" b="b"/>
            <a:pathLst>
              <a:path w="476884" h="399414">
                <a:moveTo>
                  <a:pt x="0" y="66536"/>
                </a:moveTo>
                <a:lnTo>
                  <a:pt x="3735" y="40638"/>
                </a:lnTo>
                <a:lnTo>
                  <a:pt x="13922" y="19489"/>
                </a:lnTo>
                <a:lnTo>
                  <a:pt x="29030" y="5229"/>
                </a:lnTo>
                <a:lnTo>
                  <a:pt x="47532" y="0"/>
                </a:lnTo>
                <a:lnTo>
                  <a:pt x="429209" y="0"/>
                </a:lnTo>
                <a:lnTo>
                  <a:pt x="447710" y="5229"/>
                </a:lnTo>
                <a:lnTo>
                  <a:pt x="462819" y="19489"/>
                </a:lnTo>
                <a:lnTo>
                  <a:pt x="473006" y="40638"/>
                </a:lnTo>
                <a:lnTo>
                  <a:pt x="476741" y="66536"/>
                </a:lnTo>
                <a:lnTo>
                  <a:pt x="476741" y="332680"/>
                </a:lnTo>
                <a:lnTo>
                  <a:pt x="473006" y="358578"/>
                </a:lnTo>
                <a:lnTo>
                  <a:pt x="462819" y="379727"/>
                </a:lnTo>
                <a:lnTo>
                  <a:pt x="447710" y="393987"/>
                </a:lnTo>
                <a:lnTo>
                  <a:pt x="429209" y="399217"/>
                </a:lnTo>
                <a:lnTo>
                  <a:pt x="47532" y="399217"/>
                </a:lnTo>
                <a:lnTo>
                  <a:pt x="29030" y="393987"/>
                </a:lnTo>
                <a:lnTo>
                  <a:pt x="13922" y="379727"/>
                </a:lnTo>
                <a:lnTo>
                  <a:pt x="3735" y="358578"/>
                </a:lnTo>
                <a:lnTo>
                  <a:pt x="0" y="332680"/>
                </a:lnTo>
                <a:lnTo>
                  <a:pt x="0" y="66536"/>
                </a:lnTo>
                <a:close/>
              </a:path>
            </a:pathLst>
          </a:custGeom>
          <a:ln w="5264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33774" y="3051575"/>
            <a:ext cx="528418" cy="4733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38002" y="3069327"/>
            <a:ext cx="511509" cy="4023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1252" y="3078203"/>
            <a:ext cx="473463" cy="3964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61252" y="3078203"/>
            <a:ext cx="473709" cy="396875"/>
          </a:xfrm>
          <a:custGeom>
            <a:avLst/>
            <a:gdLst/>
            <a:ahLst/>
            <a:cxnLst/>
            <a:rect l="l" t="t" r="r" b="b"/>
            <a:pathLst>
              <a:path w="473709" h="396875">
                <a:moveTo>
                  <a:pt x="0" y="66078"/>
                </a:moveTo>
                <a:lnTo>
                  <a:pt x="3709" y="40358"/>
                </a:lnTo>
                <a:lnTo>
                  <a:pt x="13826" y="19355"/>
                </a:lnTo>
                <a:lnTo>
                  <a:pt x="28831" y="5193"/>
                </a:lnTo>
                <a:lnTo>
                  <a:pt x="47205" y="0"/>
                </a:lnTo>
                <a:lnTo>
                  <a:pt x="426257" y="0"/>
                </a:lnTo>
                <a:lnTo>
                  <a:pt x="444631" y="5193"/>
                </a:lnTo>
                <a:lnTo>
                  <a:pt x="459636" y="19355"/>
                </a:lnTo>
                <a:lnTo>
                  <a:pt x="469753" y="40358"/>
                </a:lnTo>
                <a:lnTo>
                  <a:pt x="473463" y="66078"/>
                </a:lnTo>
                <a:lnTo>
                  <a:pt x="473463" y="330391"/>
                </a:lnTo>
                <a:lnTo>
                  <a:pt x="469753" y="356111"/>
                </a:lnTo>
                <a:lnTo>
                  <a:pt x="459636" y="377115"/>
                </a:lnTo>
                <a:lnTo>
                  <a:pt x="444631" y="391277"/>
                </a:lnTo>
                <a:lnTo>
                  <a:pt x="426257" y="396470"/>
                </a:lnTo>
                <a:lnTo>
                  <a:pt x="47205" y="396470"/>
                </a:lnTo>
                <a:lnTo>
                  <a:pt x="28831" y="391277"/>
                </a:lnTo>
                <a:lnTo>
                  <a:pt x="13826" y="377115"/>
                </a:lnTo>
                <a:lnTo>
                  <a:pt x="3709" y="356111"/>
                </a:lnTo>
                <a:lnTo>
                  <a:pt x="0" y="330391"/>
                </a:lnTo>
                <a:lnTo>
                  <a:pt x="0" y="66078"/>
                </a:lnTo>
                <a:close/>
              </a:path>
            </a:pathLst>
          </a:custGeom>
          <a:ln w="5227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905694" y="2613823"/>
            <a:ext cx="582930" cy="6807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56210" marR="129539" indent="-17780">
              <a:lnSpc>
                <a:spcPct val="103000"/>
              </a:lnSpc>
              <a:spcBef>
                <a:spcPts val="60"/>
              </a:spcBef>
            </a:pPr>
            <a:r>
              <a:rPr dirty="0" sz="1000" spc="-295">
                <a:latin typeface="宋体"/>
                <a:cs typeface="宋体"/>
              </a:rPr>
              <a:t>技术</a:t>
            </a:r>
            <a:r>
              <a:rPr dirty="0" sz="1000" spc="-120">
                <a:latin typeface="Calibri"/>
                <a:cs typeface="Calibri"/>
              </a:rPr>
              <a:t>/</a:t>
            </a:r>
            <a:r>
              <a:rPr dirty="0" sz="1000" spc="-220">
                <a:latin typeface="宋体"/>
                <a:cs typeface="宋体"/>
              </a:rPr>
              <a:t>业 </a:t>
            </a:r>
            <a:r>
              <a:rPr dirty="0" sz="1000" spc="-295">
                <a:latin typeface="宋体"/>
                <a:cs typeface="宋体"/>
              </a:rPr>
              <a:t>务能力</a:t>
            </a:r>
            <a:endParaRPr sz="10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Times New Roman"/>
              <a:cs typeface="Times New Roman"/>
            </a:endParaRPr>
          </a:p>
          <a:p>
            <a:pPr marL="110489">
              <a:lnSpc>
                <a:spcPct val="100000"/>
              </a:lnSpc>
            </a:pPr>
            <a:r>
              <a:rPr dirty="0" sz="1000" spc="-300">
                <a:latin typeface="宋体"/>
                <a:cs typeface="宋体"/>
              </a:rPr>
              <a:t>综合管理</a:t>
            </a:r>
            <a:endParaRPr sz="1000">
              <a:latin typeface="宋体"/>
              <a:cs typeface="宋体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33928" y="3571587"/>
            <a:ext cx="528112" cy="4625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38153" y="3588924"/>
            <a:ext cx="511252" cy="3931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1392" y="3597597"/>
            <a:ext cx="473225" cy="3873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61392" y="3597597"/>
            <a:ext cx="473709" cy="387985"/>
          </a:xfrm>
          <a:custGeom>
            <a:avLst/>
            <a:gdLst/>
            <a:ahLst/>
            <a:cxnLst/>
            <a:rect l="l" t="t" r="r" b="b"/>
            <a:pathLst>
              <a:path w="473709" h="387985">
                <a:moveTo>
                  <a:pt x="0" y="64565"/>
                </a:moveTo>
                <a:lnTo>
                  <a:pt x="3707" y="39434"/>
                </a:lnTo>
                <a:lnTo>
                  <a:pt x="13819" y="18911"/>
                </a:lnTo>
                <a:lnTo>
                  <a:pt x="28816" y="5074"/>
                </a:lnTo>
                <a:lnTo>
                  <a:pt x="47181" y="0"/>
                </a:lnTo>
                <a:lnTo>
                  <a:pt x="426043" y="0"/>
                </a:lnTo>
                <a:lnTo>
                  <a:pt x="444408" y="5074"/>
                </a:lnTo>
                <a:lnTo>
                  <a:pt x="459405" y="18911"/>
                </a:lnTo>
                <a:lnTo>
                  <a:pt x="469517" y="39434"/>
                </a:lnTo>
                <a:lnTo>
                  <a:pt x="473225" y="64565"/>
                </a:lnTo>
                <a:lnTo>
                  <a:pt x="473225" y="322825"/>
                </a:lnTo>
                <a:lnTo>
                  <a:pt x="469517" y="347955"/>
                </a:lnTo>
                <a:lnTo>
                  <a:pt x="459405" y="368478"/>
                </a:lnTo>
                <a:lnTo>
                  <a:pt x="444408" y="382315"/>
                </a:lnTo>
                <a:lnTo>
                  <a:pt x="426043" y="387390"/>
                </a:lnTo>
                <a:lnTo>
                  <a:pt x="47181" y="387390"/>
                </a:lnTo>
                <a:lnTo>
                  <a:pt x="28816" y="382315"/>
                </a:lnTo>
                <a:lnTo>
                  <a:pt x="13819" y="368478"/>
                </a:lnTo>
                <a:lnTo>
                  <a:pt x="3707" y="347955"/>
                </a:lnTo>
                <a:lnTo>
                  <a:pt x="0" y="322825"/>
                </a:lnTo>
                <a:lnTo>
                  <a:pt x="0" y="64565"/>
                </a:lnTo>
                <a:close/>
              </a:path>
            </a:pathLst>
          </a:custGeom>
          <a:ln w="5164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905694" y="3261569"/>
            <a:ext cx="582930" cy="6883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000" spc="-300">
                <a:latin typeface="宋体"/>
                <a:cs typeface="宋体"/>
              </a:rPr>
              <a:t>能力</a:t>
            </a:r>
            <a:endParaRPr sz="10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algn="ctr" marL="110489" marR="106045">
              <a:lnSpc>
                <a:spcPts val="1110"/>
              </a:lnSpc>
              <a:spcBef>
                <a:spcPts val="685"/>
              </a:spcBef>
            </a:pPr>
            <a:r>
              <a:rPr dirty="0" sz="950" spc="-225">
                <a:latin typeface="宋体"/>
                <a:cs typeface="宋体"/>
              </a:rPr>
              <a:t>项目管理 </a:t>
            </a:r>
            <a:r>
              <a:rPr dirty="0" sz="950" spc="-250">
                <a:latin typeface="宋体"/>
                <a:cs typeface="宋体"/>
              </a:rPr>
              <a:t>能力</a:t>
            </a:r>
            <a:endParaRPr sz="950">
              <a:latin typeface="宋体"/>
              <a:cs typeface="宋体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34082" y="4031314"/>
            <a:ext cx="532028" cy="4766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61750" y="4058127"/>
            <a:ext cx="476741" cy="39921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61750" y="4058127"/>
            <a:ext cx="476884" cy="399415"/>
          </a:xfrm>
          <a:custGeom>
            <a:avLst/>
            <a:gdLst/>
            <a:ahLst/>
            <a:cxnLst/>
            <a:rect l="l" t="t" r="r" b="b"/>
            <a:pathLst>
              <a:path w="476884" h="399414">
                <a:moveTo>
                  <a:pt x="0" y="66536"/>
                </a:moveTo>
                <a:lnTo>
                  <a:pt x="3735" y="40638"/>
                </a:lnTo>
                <a:lnTo>
                  <a:pt x="13922" y="19489"/>
                </a:lnTo>
                <a:lnTo>
                  <a:pt x="29030" y="5229"/>
                </a:lnTo>
                <a:lnTo>
                  <a:pt x="47532" y="0"/>
                </a:lnTo>
                <a:lnTo>
                  <a:pt x="429209" y="0"/>
                </a:lnTo>
                <a:lnTo>
                  <a:pt x="447710" y="5229"/>
                </a:lnTo>
                <a:lnTo>
                  <a:pt x="462819" y="19489"/>
                </a:lnTo>
                <a:lnTo>
                  <a:pt x="473006" y="40638"/>
                </a:lnTo>
                <a:lnTo>
                  <a:pt x="476741" y="66536"/>
                </a:lnTo>
                <a:lnTo>
                  <a:pt x="476741" y="332680"/>
                </a:lnTo>
                <a:lnTo>
                  <a:pt x="473006" y="358578"/>
                </a:lnTo>
                <a:lnTo>
                  <a:pt x="462819" y="379727"/>
                </a:lnTo>
                <a:lnTo>
                  <a:pt x="447710" y="393987"/>
                </a:lnTo>
                <a:lnTo>
                  <a:pt x="429209" y="399217"/>
                </a:lnTo>
                <a:lnTo>
                  <a:pt x="47532" y="399217"/>
                </a:lnTo>
                <a:lnTo>
                  <a:pt x="29030" y="393987"/>
                </a:lnTo>
                <a:lnTo>
                  <a:pt x="13922" y="379727"/>
                </a:lnTo>
                <a:lnTo>
                  <a:pt x="3735" y="358578"/>
                </a:lnTo>
                <a:lnTo>
                  <a:pt x="0" y="332680"/>
                </a:lnTo>
                <a:lnTo>
                  <a:pt x="0" y="66536"/>
                </a:lnTo>
                <a:close/>
              </a:path>
            </a:pathLst>
          </a:custGeom>
          <a:ln w="526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094768" y="4163206"/>
            <a:ext cx="2057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95">
                <a:latin typeface="宋体"/>
                <a:cs typeface="宋体"/>
              </a:rPr>
              <a:t>贡献</a:t>
            </a:r>
            <a:endParaRPr sz="1000">
              <a:latin typeface="宋体"/>
              <a:cs typeface="宋体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617986" y="2241880"/>
            <a:ext cx="2006557" cy="5371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30473" y="2247003"/>
            <a:ext cx="1981440" cy="50997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30473" y="2247003"/>
            <a:ext cx="1981835" cy="510540"/>
          </a:xfrm>
          <a:custGeom>
            <a:avLst/>
            <a:gdLst/>
            <a:ahLst/>
            <a:cxnLst/>
            <a:rect l="l" t="t" r="r" b="b"/>
            <a:pathLst>
              <a:path w="1981835" h="510539">
                <a:moveTo>
                  <a:pt x="271323" y="84998"/>
                </a:moveTo>
                <a:lnTo>
                  <a:pt x="278426" y="51904"/>
                </a:lnTo>
                <a:lnTo>
                  <a:pt x="297797" y="24887"/>
                </a:lnTo>
                <a:lnTo>
                  <a:pt x="326527" y="6676"/>
                </a:lnTo>
                <a:lnTo>
                  <a:pt x="361708" y="0"/>
                </a:lnTo>
                <a:lnTo>
                  <a:pt x="556338" y="0"/>
                </a:lnTo>
                <a:lnTo>
                  <a:pt x="983874" y="0"/>
                </a:lnTo>
                <a:lnTo>
                  <a:pt x="1891006" y="0"/>
                </a:lnTo>
                <a:lnTo>
                  <a:pt x="1926198" y="6676"/>
                </a:lnTo>
                <a:lnTo>
                  <a:pt x="1954927" y="24887"/>
                </a:lnTo>
                <a:lnTo>
                  <a:pt x="1974292" y="51904"/>
                </a:lnTo>
                <a:lnTo>
                  <a:pt x="1981392" y="84998"/>
                </a:lnTo>
                <a:lnTo>
                  <a:pt x="1981440" y="212474"/>
                </a:lnTo>
                <a:lnTo>
                  <a:pt x="1981440" y="424971"/>
                </a:lnTo>
                <a:lnTo>
                  <a:pt x="1974292" y="458056"/>
                </a:lnTo>
                <a:lnTo>
                  <a:pt x="1954927" y="485074"/>
                </a:lnTo>
                <a:lnTo>
                  <a:pt x="1926198" y="503290"/>
                </a:lnTo>
                <a:lnTo>
                  <a:pt x="1891006" y="509970"/>
                </a:lnTo>
                <a:lnTo>
                  <a:pt x="983874" y="509970"/>
                </a:lnTo>
                <a:lnTo>
                  <a:pt x="556338" y="509970"/>
                </a:lnTo>
                <a:lnTo>
                  <a:pt x="361708" y="509970"/>
                </a:lnTo>
                <a:lnTo>
                  <a:pt x="326527" y="503290"/>
                </a:lnTo>
                <a:lnTo>
                  <a:pt x="297797" y="485074"/>
                </a:lnTo>
                <a:lnTo>
                  <a:pt x="278426" y="458056"/>
                </a:lnTo>
                <a:lnTo>
                  <a:pt x="271323" y="424971"/>
                </a:lnTo>
                <a:lnTo>
                  <a:pt x="271323" y="212474"/>
                </a:lnTo>
                <a:lnTo>
                  <a:pt x="0" y="237230"/>
                </a:lnTo>
                <a:lnTo>
                  <a:pt x="271323" y="84998"/>
                </a:lnTo>
                <a:close/>
              </a:path>
            </a:pathLst>
          </a:custGeom>
          <a:ln w="3417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998374" y="2164208"/>
            <a:ext cx="2589530" cy="452755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dirty="0" sz="1000" spc="-295">
                <a:latin typeface="宋体"/>
                <a:cs typeface="宋体"/>
              </a:rPr>
              <a:t>资格条件</a:t>
            </a:r>
            <a:endParaRPr sz="1000">
              <a:latin typeface="宋体"/>
              <a:cs typeface="宋体"/>
            </a:endParaRPr>
          </a:p>
          <a:p>
            <a:pPr marL="676910">
              <a:lnSpc>
                <a:spcPct val="100000"/>
              </a:lnSpc>
              <a:spcBef>
                <a:spcPts val="450"/>
              </a:spcBef>
            </a:pPr>
            <a:r>
              <a:rPr dirty="0" sz="1100" spc="80" b="1">
                <a:latin typeface="Microsoft JhengHei"/>
                <a:cs typeface="Microsoft JhengHei"/>
              </a:rPr>
              <a:t>    </a:t>
            </a:r>
            <a:r>
              <a:rPr dirty="0" sz="1100" spc="95" b="1">
                <a:latin typeface="Microsoft JhengHei"/>
                <a:cs typeface="Microsoft JhengHei"/>
              </a:rPr>
              <a:t> </a:t>
            </a:r>
            <a:r>
              <a:rPr dirty="0" sz="1100" spc="-375" b="1">
                <a:latin typeface="Microsoft JhengHei"/>
                <a:cs typeface="Microsoft JhengHei"/>
              </a:rPr>
              <a:t>引用《</a:t>
            </a:r>
            <a:r>
              <a:rPr dirty="0" sz="1100" spc="-380" b="1">
                <a:latin typeface="Microsoft JhengHei"/>
                <a:cs typeface="Microsoft JhengHei"/>
              </a:rPr>
              <a:t>专业技术人员任</a:t>
            </a:r>
            <a:r>
              <a:rPr dirty="0" sz="1100" spc="-335" b="1">
                <a:latin typeface="Microsoft JhengHei"/>
                <a:cs typeface="Microsoft JhengHei"/>
              </a:rPr>
              <a:t>职</a:t>
            </a:r>
            <a:r>
              <a:rPr dirty="0" sz="1100" spc="-380" b="1">
                <a:latin typeface="Microsoft JhengHei"/>
                <a:cs typeface="Microsoft JhengHei"/>
              </a:rPr>
              <a:t>资格体系标</a:t>
            </a:r>
            <a:r>
              <a:rPr dirty="0" sz="1100" spc="-375" b="1">
                <a:latin typeface="Microsoft JhengHei"/>
                <a:cs typeface="Microsoft JhengHei"/>
              </a:rPr>
              <a:t>准》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607140" y="2872186"/>
            <a:ext cx="2028249" cy="5541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630473" y="2887509"/>
            <a:ext cx="1981440" cy="50997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630473" y="2887509"/>
            <a:ext cx="1981835" cy="510540"/>
          </a:xfrm>
          <a:custGeom>
            <a:avLst/>
            <a:gdLst/>
            <a:ahLst/>
            <a:cxnLst/>
            <a:rect l="l" t="t" r="r" b="b"/>
            <a:pathLst>
              <a:path w="1981835" h="510539">
                <a:moveTo>
                  <a:pt x="271323" y="84998"/>
                </a:moveTo>
                <a:lnTo>
                  <a:pt x="278426" y="51904"/>
                </a:lnTo>
                <a:lnTo>
                  <a:pt x="297797" y="24887"/>
                </a:lnTo>
                <a:lnTo>
                  <a:pt x="326527" y="6676"/>
                </a:lnTo>
                <a:lnTo>
                  <a:pt x="361708" y="0"/>
                </a:lnTo>
                <a:lnTo>
                  <a:pt x="556338" y="0"/>
                </a:lnTo>
                <a:lnTo>
                  <a:pt x="983874" y="0"/>
                </a:lnTo>
                <a:lnTo>
                  <a:pt x="1891006" y="0"/>
                </a:lnTo>
                <a:lnTo>
                  <a:pt x="1926198" y="6676"/>
                </a:lnTo>
                <a:lnTo>
                  <a:pt x="1954927" y="24887"/>
                </a:lnTo>
                <a:lnTo>
                  <a:pt x="1974292" y="51904"/>
                </a:lnTo>
                <a:lnTo>
                  <a:pt x="1981392" y="84998"/>
                </a:lnTo>
                <a:lnTo>
                  <a:pt x="1981440" y="212474"/>
                </a:lnTo>
                <a:lnTo>
                  <a:pt x="1981440" y="424971"/>
                </a:lnTo>
                <a:lnTo>
                  <a:pt x="1974292" y="458056"/>
                </a:lnTo>
                <a:lnTo>
                  <a:pt x="1954927" y="485074"/>
                </a:lnTo>
                <a:lnTo>
                  <a:pt x="1926198" y="503290"/>
                </a:lnTo>
                <a:lnTo>
                  <a:pt x="1891006" y="509970"/>
                </a:lnTo>
                <a:lnTo>
                  <a:pt x="983874" y="509970"/>
                </a:lnTo>
                <a:lnTo>
                  <a:pt x="556338" y="509970"/>
                </a:lnTo>
                <a:lnTo>
                  <a:pt x="361708" y="509970"/>
                </a:lnTo>
                <a:lnTo>
                  <a:pt x="326527" y="503290"/>
                </a:lnTo>
                <a:lnTo>
                  <a:pt x="297797" y="485074"/>
                </a:lnTo>
                <a:lnTo>
                  <a:pt x="278426" y="458056"/>
                </a:lnTo>
                <a:lnTo>
                  <a:pt x="271323" y="424971"/>
                </a:lnTo>
                <a:lnTo>
                  <a:pt x="271323" y="212474"/>
                </a:lnTo>
                <a:lnTo>
                  <a:pt x="0" y="237230"/>
                </a:lnTo>
                <a:lnTo>
                  <a:pt x="271323" y="84998"/>
                </a:lnTo>
                <a:close/>
              </a:path>
            </a:pathLst>
          </a:custGeom>
          <a:ln w="3417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2018296" y="2895536"/>
            <a:ext cx="1322070" cy="3638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7335" marR="5080" indent="-255270">
              <a:lnSpc>
                <a:spcPct val="100899"/>
              </a:lnSpc>
              <a:spcBef>
                <a:spcPts val="95"/>
              </a:spcBef>
            </a:pPr>
            <a:r>
              <a:rPr dirty="0" sz="1100" spc="85" b="1">
                <a:latin typeface="Microsoft JhengHei"/>
                <a:cs typeface="Microsoft JhengHei"/>
              </a:rPr>
              <a:t>  </a:t>
            </a:r>
            <a:r>
              <a:rPr dirty="0" sz="1100" spc="-375" b="1">
                <a:latin typeface="Microsoft JhengHei"/>
                <a:cs typeface="Microsoft JhengHei"/>
              </a:rPr>
              <a:t>领导</a:t>
            </a:r>
            <a:r>
              <a:rPr dirty="0" sz="1100" spc="-370" b="1">
                <a:latin typeface="Microsoft JhengHei"/>
                <a:cs typeface="Microsoft JhengHei"/>
              </a:rPr>
              <a:t>力</a:t>
            </a:r>
            <a:r>
              <a:rPr dirty="0" sz="1100" spc="-375" b="1">
                <a:latin typeface="Microsoft JhengHei"/>
                <a:cs typeface="Microsoft JhengHei"/>
              </a:rPr>
              <a:t>、团队管</a:t>
            </a:r>
            <a:r>
              <a:rPr dirty="0" sz="1100" spc="-370" b="1">
                <a:latin typeface="Microsoft JhengHei"/>
                <a:cs typeface="Microsoft JhengHei"/>
              </a:rPr>
              <a:t>理</a:t>
            </a:r>
            <a:r>
              <a:rPr dirty="0" sz="1100" spc="-330" b="1">
                <a:latin typeface="Microsoft JhengHei"/>
                <a:cs typeface="Microsoft JhengHei"/>
              </a:rPr>
              <a:t>、沟通管理 </a:t>
            </a:r>
            <a:r>
              <a:rPr dirty="0" sz="1100" spc="-375" b="1">
                <a:latin typeface="Microsoft JhengHei"/>
                <a:cs typeface="Microsoft JhengHei"/>
              </a:rPr>
              <a:t>目标导</a:t>
            </a:r>
            <a:r>
              <a:rPr dirty="0" sz="1100" spc="-370" b="1">
                <a:latin typeface="Microsoft JhengHei"/>
                <a:cs typeface="Microsoft JhengHei"/>
              </a:rPr>
              <a:t>向</a:t>
            </a:r>
            <a:r>
              <a:rPr dirty="0" sz="1100" spc="-375" b="1">
                <a:latin typeface="Microsoft JhengHei"/>
                <a:cs typeface="Microsoft JhengHei"/>
              </a:rPr>
              <a:t>、</a:t>
            </a:r>
            <a:r>
              <a:rPr dirty="0" sz="1100" spc="-350" b="1">
                <a:latin typeface="Microsoft JhengHei"/>
                <a:cs typeface="Microsoft JhengHei"/>
              </a:rPr>
              <a:t>HSE</a:t>
            </a:r>
            <a:r>
              <a:rPr dirty="0" sz="1100" spc="-380" b="1">
                <a:latin typeface="Microsoft JhengHei"/>
                <a:cs typeface="Microsoft JhengHei"/>
              </a:rPr>
              <a:t>管理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603301" y="3489703"/>
            <a:ext cx="2035988" cy="9493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626723" y="3515945"/>
            <a:ext cx="1989000" cy="87356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626723" y="3515945"/>
            <a:ext cx="1989455" cy="873760"/>
          </a:xfrm>
          <a:custGeom>
            <a:avLst/>
            <a:gdLst/>
            <a:ahLst/>
            <a:cxnLst/>
            <a:rect l="l" t="t" r="r" b="b"/>
            <a:pathLst>
              <a:path w="1989454" h="873760">
                <a:moveTo>
                  <a:pt x="272358" y="145599"/>
                </a:moveTo>
                <a:lnTo>
                  <a:pt x="279488" y="88910"/>
                </a:lnTo>
                <a:lnTo>
                  <a:pt x="298933" y="42631"/>
                </a:lnTo>
                <a:lnTo>
                  <a:pt x="327773" y="11436"/>
                </a:lnTo>
                <a:lnTo>
                  <a:pt x="363088" y="0"/>
                </a:lnTo>
                <a:lnTo>
                  <a:pt x="558461" y="0"/>
                </a:lnTo>
                <a:lnTo>
                  <a:pt x="987627" y="0"/>
                </a:lnTo>
                <a:lnTo>
                  <a:pt x="1898221" y="0"/>
                </a:lnTo>
                <a:lnTo>
                  <a:pt x="1933547" y="11436"/>
                </a:lnTo>
                <a:lnTo>
                  <a:pt x="1962386" y="42631"/>
                </a:lnTo>
                <a:lnTo>
                  <a:pt x="1981825" y="88910"/>
                </a:lnTo>
                <a:lnTo>
                  <a:pt x="1988951" y="145599"/>
                </a:lnTo>
                <a:lnTo>
                  <a:pt x="1989000" y="363961"/>
                </a:lnTo>
                <a:lnTo>
                  <a:pt x="1989000" y="727961"/>
                </a:lnTo>
                <a:lnTo>
                  <a:pt x="1981825" y="784634"/>
                </a:lnTo>
                <a:lnTo>
                  <a:pt x="1962386" y="830914"/>
                </a:lnTo>
                <a:lnTo>
                  <a:pt x="1933547" y="862118"/>
                </a:lnTo>
                <a:lnTo>
                  <a:pt x="1898221" y="873561"/>
                </a:lnTo>
                <a:lnTo>
                  <a:pt x="987627" y="873561"/>
                </a:lnTo>
                <a:lnTo>
                  <a:pt x="558461" y="873561"/>
                </a:lnTo>
                <a:lnTo>
                  <a:pt x="363088" y="873561"/>
                </a:lnTo>
                <a:lnTo>
                  <a:pt x="327773" y="862118"/>
                </a:lnTo>
                <a:lnTo>
                  <a:pt x="298933" y="830914"/>
                </a:lnTo>
                <a:lnTo>
                  <a:pt x="279488" y="784634"/>
                </a:lnTo>
                <a:lnTo>
                  <a:pt x="272358" y="727961"/>
                </a:lnTo>
                <a:lnTo>
                  <a:pt x="272358" y="363961"/>
                </a:lnTo>
                <a:lnTo>
                  <a:pt x="0" y="406367"/>
                </a:lnTo>
                <a:lnTo>
                  <a:pt x="272358" y="145599"/>
                </a:lnTo>
                <a:close/>
              </a:path>
            </a:pathLst>
          </a:custGeom>
          <a:ln w="5476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809708" y="3514977"/>
            <a:ext cx="1741805" cy="8712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1100" spc="-375" b="1">
                <a:latin typeface="Microsoft JhengHei"/>
                <a:cs typeface="Microsoft JhengHei"/>
              </a:rPr>
              <a:t>项目策</a:t>
            </a:r>
            <a:r>
              <a:rPr dirty="0" sz="1100" spc="-370" b="1">
                <a:latin typeface="Microsoft JhengHei"/>
                <a:cs typeface="Microsoft JhengHei"/>
              </a:rPr>
              <a:t>划</a:t>
            </a:r>
            <a:r>
              <a:rPr dirty="0" sz="1100" spc="-375" b="1">
                <a:latin typeface="Microsoft JhengHei"/>
                <a:cs typeface="Microsoft JhengHei"/>
              </a:rPr>
              <a:t>、</a:t>
            </a:r>
            <a:r>
              <a:rPr dirty="0" sz="1100" spc="-380" b="1">
                <a:latin typeface="Microsoft JhengHei"/>
                <a:cs typeface="Microsoft JhengHei"/>
              </a:rPr>
              <a:t>项目控制</a:t>
            </a:r>
            <a:endParaRPr sz="1100">
              <a:latin typeface="Microsoft JhengHei"/>
              <a:cs typeface="Microsoft JhengHe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z="1100" spc="85" b="1">
                <a:latin typeface="Microsoft JhengHei"/>
                <a:cs typeface="Microsoft JhengHei"/>
              </a:rPr>
              <a:t>  </a:t>
            </a:r>
            <a:r>
              <a:rPr dirty="0" sz="1100" spc="-375" b="1">
                <a:latin typeface="Microsoft JhengHei"/>
                <a:cs typeface="Microsoft JhengHei"/>
              </a:rPr>
              <a:t>项目质量管</a:t>
            </a:r>
            <a:r>
              <a:rPr dirty="0" sz="1100" spc="-365" b="1">
                <a:latin typeface="Microsoft JhengHei"/>
                <a:cs typeface="Microsoft JhengHei"/>
              </a:rPr>
              <a:t>理</a:t>
            </a:r>
            <a:r>
              <a:rPr dirty="0" sz="1100" spc="-375" b="1">
                <a:latin typeface="Microsoft JhengHei"/>
                <a:cs typeface="Microsoft JhengHei"/>
              </a:rPr>
              <a:t>、项目进度管理</a:t>
            </a:r>
            <a:endParaRPr sz="1100">
              <a:latin typeface="Microsoft JhengHei"/>
              <a:cs typeface="Microsoft JhengHe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z="1100" spc="-380" b="1">
                <a:latin typeface="Microsoft JhengHei"/>
                <a:cs typeface="Microsoft JhengHei"/>
              </a:rPr>
              <a:t>项目财务管</a:t>
            </a:r>
            <a:r>
              <a:rPr dirty="0" sz="1100" spc="-360" b="1">
                <a:latin typeface="Microsoft JhengHei"/>
                <a:cs typeface="Microsoft JhengHei"/>
              </a:rPr>
              <a:t>理</a:t>
            </a:r>
            <a:r>
              <a:rPr dirty="0" sz="1100" spc="-375" b="1">
                <a:latin typeface="Microsoft JhengHei"/>
                <a:cs typeface="Microsoft JhengHei"/>
              </a:rPr>
              <a:t>、</a:t>
            </a:r>
            <a:r>
              <a:rPr dirty="0" sz="1100" spc="-380" b="1">
                <a:latin typeface="Microsoft JhengHei"/>
                <a:cs typeface="Microsoft JhengHei"/>
              </a:rPr>
              <a:t>项目风险管理</a:t>
            </a:r>
            <a:endParaRPr sz="1100">
              <a:latin typeface="Microsoft JhengHei"/>
              <a:cs typeface="Microsoft JhengHei"/>
            </a:endParaRPr>
          </a:p>
          <a:p>
            <a:pPr algn="ctr" marL="12700" marR="5080">
              <a:lnSpc>
                <a:spcPct val="100899"/>
              </a:lnSpc>
            </a:pPr>
            <a:r>
              <a:rPr dirty="0" sz="1100" spc="85" b="1">
                <a:latin typeface="Microsoft JhengHei"/>
                <a:cs typeface="Microsoft JhengHei"/>
              </a:rPr>
              <a:t>    </a:t>
            </a:r>
            <a:r>
              <a:rPr dirty="0" sz="1100" spc="90" b="1">
                <a:latin typeface="Microsoft JhengHei"/>
                <a:cs typeface="Microsoft JhengHei"/>
              </a:rPr>
              <a:t> </a:t>
            </a:r>
            <a:r>
              <a:rPr dirty="0" sz="1100" spc="-380" b="1">
                <a:latin typeface="Microsoft JhengHei"/>
                <a:cs typeface="Microsoft JhengHei"/>
              </a:rPr>
              <a:t>项目范围管</a:t>
            </a:r>
            <a:r>
              <a:rPr dirty="0" sz="1100" spc="-365" b="1">
                <a:latin typeface="Microsoft JhengHei"/>
                <a:cs typeface="Microsoft JhengHei"/>
              </a:rPr>
              <a:t>理</a:t>
            </a:r>
            <a:r>
              <a:rPr dirty="0" sz="1100" spc="-375" b="1">
                <a:latin typeface="Microsoft JhengHei"/>
                <a:cs typeface="Microsoft JhengHei"/>
              </a:rPr>
              <a:t>、</a:t>
            </a:r>
            <a:r>
              <a:rPr dirty="0" sz="1100" spc="-380" b="1">
                <a:latin typeface="Microsoft JhengHei"/>
                <a:cs typeface="Microsoft JhengHei"/>
              </a:rPr>
              <a:t>项目利益相关方</a:t>
            </a:r>
            <a:r>
              <a:rPr dirty="0" sz="1100" spc="-335" b="1">
                <a:latin typeface="Microsoft JhengHei"/>
                <a:cs typeface="Microsoft JhengHei"/>
              </a:rPr>
              <a:t>管</a:t>
            </a:r>
            <a:r>
              <a:rPr dirty="0" sz="1100" spc="-235" b="1">
                <a:latin typeface="Microsoft JhengHei"/>
                <a:cs typeface="Microsoft JhengHei"/>
              </a:rPr>
              <a:t>理 </a:t>
            </a:r>
            <a:r>
              <a:rPr dirty="0" sz="1100" spc="-380" b="1">
                <a:latin typeface="Microsoft JhengHei"/>
                <a:cs typeface="Microsoft JhengHei"/>
              </a:rPr>
              <a:t>项目</a:t>
            </a:r>
            <a:r>
              <a:rPr dirty="0" sz="1100" spc="-370" b="1">
                <a:latin typeface="Microsoft JhengHei"/>
                <a:cs typeface="Microsoft JhengHei"/>
              </a:rPr>
              <a:t>群</a:t>
            </a:r>
            <a:r>
              <a:rPr dirty="0" sz="1100" spc="-125" b="1">
                <a:latin typeface="Microsoft JhengHei"/>
                <a:cs typeface="Microsoft JhengHei"/>
              </a:rPr>
              <a:t>/</a:t>
            </a:r>
            <a:r>
              <a:rPr dirty="0" sz="1100" spc="-380" b="1">
                <a:latin typeface="Microsoft JhengHei"/>
                <a:cs typeface="Microsoft JhengHei"/>
              </a:rPr>
              <a:t>项目组合管理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02528" y="2560278"/>
            <a:ext cx="589280" cy="1452245"/>
          </a:xfrm>
          <a:custGeom>
            <a:avLst/>
            <a:gdLst/>
            <a:ahLst/>
            <a:cxnLst/>
            <a:rect l="l" t="t" r="r" b="b"/>
            <a:pathLst>
              <a:path w="589280" h="1452245">
                <a:moveTo>
                  <a:pt x="0" y="1451969"/>
                </a:moveTo>
                <a:lnTo>
                  <a:pt x="588662" y="1451969"/>
                </a:lnTo>
                <a:lnTo>
                  <a:pt x="588662" y="0"/>
                </a:lnTo>
                <a:lnTo>
                  <a:pt x="0" y="0"/>
                </a:lnTo>
                <a:lnTo>
                  <a:pt x="0" y="1451969"/>
                </a:lnTo>
                <a:close/>
              </a:path>
            </a:pathLst>
          </a:custGeom>
          <a:ln w="5937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636" y="3011959"/>
            <a:ext cx="635327" cy="57258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4426" y="3029310"/>
            <a:ext cx="543749" cy="4771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5840" y="3050997"/>
            <a:ext cx="561340" cy="460375"/>
          </a:xfrm>
          <a:custGeom>
            <a:avLst/>
            <a:gdLst/>
            <a:ahLst/>
            <a:cxnLst/>
            <a:rect l="l" t="t" r="r" b="b"/>
            <a:pathLst>
              <a:path w="561340" h="460375">
                <a:moveTo>
                  <a:pt x="510361" y="0"/>
                </a:moveTo>
                <a:lnTo>
                  <a:pt x="50559" y="0"/>
                </a:lnTo>
                <a:lnTo>
                  <a:pt x="30879" y="6022"/>
                </a:lnTo>
                <a:lnTo>
                  <a:pt x="14808" y="22444"/>
                </a:lnTo>
                <a:lnTo>
                  <a:pt x="3973" y="46803"/>
                </a:lnTo>
                <a:lnTo>
                  <a:pt x="0" y="76633"/>
                </a:lnTo>
                <a:lnTo>
                  <a:pt x="0" y="383167"/>
                </a:lnTo>
                <a:lnTo>
                  <a:pt x="3973" y="412996"/>
                </a:lnTo>
                <a:lnTo>
                  <a:pt x="14808" y="437355"/>
                </a:lnTo>
                <a:lnTo>
                  <a:pt x="30879" y="453779"/>
                </a:lnTo>
                <a:lnTo>
                  <a:pt x="50559" y="459801"/>
                </a:lnTo>
                <a:lnTo>
                  <a:pt x="510361" y="459801"/>
                </a:lnTo>
                <a:lnTo>
                  <a:pt x="530041" y="453779"/>
                </a:lnTo>
                <a:lnTo>
                  <a:pt x="546112" y="437355"/>
                </a:lnTo>
                <a:lnTo>
                  <a:pt x="556947" y="412996"/>
                </a:lnTo>
                <a:lnTo>
                  <a:pt x="560920" y="383167"/>
                </a:lnTo>
                <a:lnTo>
                  <a:pt x="560920" y="76633"/>
                </a:lnTo>
                <a:lnTo>
                  <a:pt x="556947" y="46803"/>
                </a:lnTo>
                <a:lnTo>
                  <a:pt x="546112" y="22444"/>
                </a:lnTo>
                <a:lnTo>
                  <a:pt x="530041" y="6022"/>
                </a:lnTo>
                <a:lnTo>
                  <a:pt x="510361" y="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5840" y="3050997"/>
            <a:ext cx="561340" cy="460375"/>
          </a:xfrm>
          <a:custGeom>
            <a:avLst/>
            <a:gdLst/>
            <a:ahLst/>
            <a:cxnLst/>
            <a:rect l="l" t="t" r="r" b="b"/>
            <a:pathLst>
              <a:path w="561340" h="460375">
                <a:moveTo>
                  <a:pt x="0" y="76633"/>
                </a:moveTo>
                <a:lnTo>
                  <a:pt x="3973" y="46803"/>
                </a:lnTo>
                <a:lnTo>
                  <a:pt x="14808" y="22444"/>
                </a:lnTo>
                <a:lnTo>
                  <a:pt x="30879" y="6022"/>
                </a:lnTo>
                <a:lnTo>
                  <a:pt x="50559" y="0"/>
                </a:lnTo>
                <a:lnTo>
                  <a:pt x="510361" y="0"/>
                </a:lnTo>
                <a:lnTo>
                  <a:pt x="530041" y="6022"/>
                </a:lnTo>
                <a:lnTo>
                  <a:pt x="546112" y="22444"/>
                </a:lnTo>
                <a:lnTo>
                  <a:pt x="556947" y="46803"/>
                </a:lnTo>
                <a:lnTo>
                  <a:pt x="560920" y="76633"/>
                </a:lnTo>
                <a:lnTo>
                  <a:pt x="560920" y="383167"/>
                </a:lnTo>
                <a:lnTo>
                  <a:pt x="556947" y="412996"/>
                </a:lnTo>
                <a:lnTo>
                  <a:pt x="546112" y="437355"/>
                </a:lnTo>
                <a:lnTo>
                  <a:pt x="530041" y="453779"/>
                </a:lnTo>
                <a:lnTo>
                  <a:pt x="510361" y="459801"/>
                </a:lnTo>
                <a:lnTo>
                  <a:pt x="50559" y="459801"/>
                </a:lnTo>
                <a:lnTo>
                  <a:pt x="30879" y="453779"/>
                </a:lnTo>
                <a:lnTo>
                  <a:pt x="14808" y="437355"/>
                </a:lnTo>
                <a:lnTo>
                  <a:pt x="3973" y="412996"/>
                </a:lnTo>
                <a:lnTo>
                  <a:pt x="0" y="383167"/>
                </a:lnTo>
                <a:lnTo>
                  <a:pt x="0" y="76633"/>
                </a:lnTo>
                <a:close/>
              </a:path>
            </a:pathLst>
          </a:custGeom>
          <a:ln w="7499">
            <a:solidFill>
              <a:srgbClr val="A9AF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128535" y="3097290"/>
            <a:ext cx="394970" cy="36195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1320"/>
              </a:lnSpc>
              <a:spcBef>
                <a:spcPts val="110"/>
              </a:spcBef>
            </a:pPr>
            <a:r>
              <a:rPr dirty="0" sz="1100" spc="-380">
                <a:latin typeface="宋体"/>
                <a:cs typeface="宋体"/>
              </a:rPr>
              <a:t>项目经理</a:t>
            </a:r>
            <a:endParaRPr sz="1100">
              <a:latin typeface="宋体"/>
              <a:cs typeface="宋体"/>
            </a:endParaRPr>
          </a:p>
          <a:p>
            <a:pPr marL="12700">
              <a:lnSpc>
                <a:spcPts val="1320"/>
              </a:lnSpc>
            </a:pPr>
            <a:r>
              <a:rPr dirty="0" sz="1100" spc="-375">
                <a:latin typeface="宋体"/>
                <a:cs typeface="宋体"/>
              </a:rPr>
              <a:t>任职资格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44015" y="3286217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25851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357949" y="1842485"/>
            <a:ext cx="2729840" cy="193693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516623" y="2001011"/>
            <a:ext cx="2232660" cy="142798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800855" y="1801367"/>
            <a:ext cx="2758439" cy="200850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995928" y="1996439"/>
            <a:ext cx="2176272" cy="143865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995928" y="3508247"/>
            <a:ext cx="2165604" cy="13776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516623" y="3508247"/>
            <a:ext cx="2231136" cy="13655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480047" y="4626864"/>
            <a:ext cx="1743710" cy="262255"/>
          </a:xfrm>
          <a:custGeom>
            <a:avLst/>
            <a:gdLst/>
            <a:ahLst/>
            <a:cxnLst/>
            <a:rect l="l" t="t" r="r" b="b"/>
            <a:pathLst>
              <a:path w="1743709" h="262254">
                <a:moveTo>
                  <a:pt x="0" y="262128"/>
                </a:moveTo>
                <a:lnTo>
                  <a:pt x="1743455" y="262128"/>
                </a:lnTo>
                <a:lnTo>
                  <a:pt x="1743455" y="0"/>
                </a:lnTo>
                <a:lnTo>
                  <a:pt x="0" y="0"/>
                </a:lnTo>
                <a:lnTo>
                  <a:pt x="0" y="262128"/>
                </a:lnTo>
                <a:close/>
              </a:path>
            </a:pathLst>
          </a:custGeom>
          <a:solidFill>
            <a:srgbClr val="0160CF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487667" y="4626864"/>
            <a:ext cx="621030" cy="31469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918959" y="4626864"/>
            <a:ext cx="1308353" cy="31469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6564630" y="4655921"/>
            <a:ext cx="157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CMMI模型</a:t>
            </a:r>
            <a:r>
              <a:rPr dirty="0" sz="1100" spc="-15" b="1">
                <a:solidFill>
                  <a:srgbClr val="FFFFFF"/>
                </a:solidFill>
                <a:latin typeface="微软雅黑"/>
                <a:cs typeface="微软雅黑"/>
              </a:rPr>
              <a:t>及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内审</a:t>
            </a:r>
            <a:r>
              <a:rPr dirty="0" sz="1100" spc="-15" b="1">
                <a:solidFill>
                  <a:srgbClr val="FFFFFF"/>
                </a:solidFill>
                <a:latin typeface="微软雅黑"/>
                <a:cs typeface="微软雅黑"/>
              </a:rPr>
              <a:t>员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培训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985259" y="4614671"/>
            <a:ext cx="1949450" cy="260985"/>
          </a:xfrm>
          <a:custGeom>
            <a:avLst/>
            <a:gdLst/>
            <a:ahLst/>
            <a:cxnLst/>
            <a:rect l="l" t="t" r="r" b="b"/>
            <a:pathLst>
              <a:path w="1949450" h="260985">
                <a:moveTo>
                  <a:pt x="0" y="260603"/>
                </a:moveTo>
                <a:lnTo>
                  <a:pt x="1949195" y="260603"/>
                </a:lnTo>
                <a:lnTo>
                  <a:pt x="1949195" y="0"/>
                </a:lnTo>
                <a:lnTo>
                  <a:pt x="0" y="0"/>
                </a:lnTo>
                <a:lnTo>
                  <a:pt x="0" y="260603"/>
                </a:lnTo>
                <a:close/>
              </a:path>
            </a:pathLst>
          </a:custGeom>
          <a:solidFill>
            <a:srgbClr val="0160CF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994403" y="4613147"/>
            <a:ext cx="470141" cy="31624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274820" y="4613147"/>
            <a:ext cx="823722" cy="31624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908803" y="4613147"/>
            <a:ext cx="1027938" cy="31624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4070984" y="4642815"/>
            <a:ext cx="17780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新版</a:t>
            </a:r>
            <a:r>
              <a:rPr dirty="0" sz="1100" spc="-5" b="1">
                <a:solidFill>
                  <a:srgbClr val="FFFFFF"/>
                </a:solidFill>
                <a:latin typeface="微软雅黑"/>
                <a:cs typeface="微软雅黑"/>
              </a:rPr>
              <a:t>ISO</a:t>
            </a:r>
            <a:r>
              <a:rPr dirty="0" sz="1100" spc="-45" b="1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9001及</a:t>
            </a:r>
            <a:r>
              <a:rPr dirty="0" sz="1100" spc="-15" b="1">
                <a:solidFill>
                  <a:srgbClr val="FFFFFF"/>
                </a:solidFill>
                <a:latin typeface="微软雅黑"/>
                <a:cs typeface="微软雅黑"/>
              </a:rPr>
              <a:t>内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审员</a:t>
            </a:r>
            <a:r>
              <a:rPr dirty="0" sz="1100" spc="-15" b="1">
                <a:solidFill>
                  <a:srgbClr val="FFFFFF"/>
                </a:solidFill>
                <a:latin typeface="微软雅黑"/>
                <a:cs typeface="微软雅黑"/>
              </a:rPr>
              <a:t>培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训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995928" y="3147060"/>
            <a:ext cx="1319022" cy="31470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4079875" y="3175762"/>
            <a:ext cx="114744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项目经理认证培训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516623" y="3147060"/>
            <a:ext cx="1319022" cy="31470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6600571" y="3175762"/>
            <a:ext cx="114744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项目管理同盟活动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78" name="object 7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12</a:t>
            </a:fld>
          </a:p>
        </p:txBody>
      </p:sp>
      <p:sp>
        <p:nvSpPr>
          <p:cNvPr id="73" name="object 7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4" name="object 7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5" name="object 7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6" name="object 7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487" y="193571"/>
            <a:ext cx="585145" cy="289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0610" y="178435"/>
            <a:ext cx="1793239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404040"/>
                </a:solidFill>
              </a:rPr>
              <a:t>项目运营管理平台</a:t>
            </a:r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364236" y="2788920"/>
            <a:ext cx="3804665" cy="2190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30200" y="628294"/>
            <a:ext cx="7872095" cy="610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39750">
              <a:lnSpc>
                <a:spcPct val="120000"/>
              </a:lnSpc>
              <a:spcBef>
                <a:spcPts val="100"/>
              </a:spcBef>
            </a:pP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建立内部管理平台，支撑从项目销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售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、项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目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立项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、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项目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考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核、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项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目过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程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监控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、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采购 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分包、合同管理到项目关闭等全过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程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管理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。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固化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体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系要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求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，支</a:t>
            </a:r>
            <a:r>
              <a:rPr dirty="0" sz="1600" spc="-60">
                <a:solidFill>
                  <a:srgbClr val="404040"/>
                </a:solidFill>
                <a:latin typeface="微软雅黑"/>
                <a:cs typeface="微软雅黑"/>
              </a:rPr>
              <a:t>持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600+项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目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在线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执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行管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0200" y="1262887"/>
            <a:ext cx="4318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理。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13432" y="4538471"/>
            <a:ext cx="1793747" cy="370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46604" y="4544567"/>
            <a:ext cx="1330451" cy="4007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33244" y="4581144"/>
            <a:ext cx="1713230" cy="289560"/>
          </a:xfrm>
          <a:prstGeom prst="rect">
            <a:avLst/>
          </a:prstGeom>
          <a:solidFill>
            <a:srgbClr val="E40000"/>
          </a:solidFill>
        </p:spPr>
        <p:txBody>
          <a:bodyPr wrap="square" lIns="0" tIns="47625" rIns="0" bIns="0" rtlCol="0" vert="horz">
            <a:spAutoFit/>
          </a:bodyPr>
          <a:lstStyle/>
          <a:p>
            <a:pPr marL="323850">
              <a:lnSpc>
                <a:spcPct val="100000"/>
              </a:lnSpc>
              <a:spcBef>
                <a:spcPts val="375"/>
              </a:spcBef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项目经理操作台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4236" y="1261872"/>
            <a:ext cx="7837169" cy="16146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15028" y="2793492"/>
            <a:ext cx="3806190" cy="21816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483608" y="2810255"/>
            <a:ext cx="1793747" cy="3703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791455" y="2816390"/>
            <a:ext cx="1178039" cy="4007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503420" y="2852927"/>
            <a:ext cx="1713230" cy="289560"/>
          </a:xfrm>
          <a:prstGeom prst="rect">
            <a:avLst/>
          </a:prstGeom>
          <a:solidFill>
            <a:srgbClr val="E40000"/>
          </a:solidFill>
        </p:spPr>
        <p:txBody>
          <a:bodyPr wrap="square" lIns="0" tIns="46990" rIns="0" bIns="0" rtlCol="0" vert="horz">
            <a:spAutoFit/>
          </a:bodyPr>
          <a:lstStyle/>
          <a:p>
            <a:pPr marL="400050">
              <a:lnSpc>
                <a:spcPct val="100000"/>
              </a:lnSpc>
              <a:spcBef>
                <a:spcPts val="370"/>
              </a:spcBef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项目过程监控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45935" y="3531108"/>
            <a:ext cx="929627" cy="3809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73367" y="3537203"/>
            <a:ext cx="873251" cy="4007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365747" y="3573779"/>
            <a:ext cx="848994" cy="300355"/>
          </a:xfrm>
          <a:prstGeom prst="rect">
            <a:avLst/>
          </a:prstGeom>
          <a:solidFill>
            <a:srgbClr val="E40000"/>
          </a:solidFill>
        </p:spPr>
        <p:txBody>
          <a:bodyPr wrap="square" lIns="0" tIns="4572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60"/>
              </a:spcBef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项目考核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45935" y="1298447"/>
            <a:ext cx="1793747" cy="370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55307" y="1304582"/>
            <a:ext cx="1178039" cy="4007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365747" y="1341119"/>
            <a:ext cx="1713230" cy="289560"/>
          </a:xfrm>
          <a:prstGeom prst="rect">
            <a:avLst/>
          </a:prstGeom>
          <a:solidFill>
            <a:srgbClr val="E40000"/>
          </a:solidFill>
        </p:spPr>
        <p:txBody>
          <a:bodyPr wrap="square" lIns="0" tIns="46355" rIns="0" bIns="0" rtlCol="0" vert="horz">
            <a:spAutoFit/>
          </a:bodyPr>
          <a:lstStyle/>
          <a:p>
            <a:pPr marL="400685">
              <a:lnSpc>
                <a:spcPct val="100000"/>
              </a:lnSpc>
              <a:spcBef>
                <a:spcPts val="365"/>
              </a:spcBef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项目一键体检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875396" y="3509009"/>
            <a:ext cx="1269365" cy="1487805"/>
          </a:xfrm>
          <a:custGeom>
            <a:avLst/>
            <a:gdLst/>
            <a:ahLst/>
            <a:cxnLst/>
            <a:rect l="l" t="t" r="r" b="b"/>
            <a:pathLst>
              <a:path w="1269365" h="1487804">
                <a:moveTo>
                  <a:pt x="1269364" y="619759"/>
                </a:moveTo>
                <a:lnTo>
                  <a:pt x="297052" y="619759"/>
                </a:lnTo>
                <a:lnTo>
                  <a:pt x="297052" y="1325371"/>
                </a:lnTo>
                <a:lnTo>
                  <a:pt x="302839" y="1368451"/>
                </a:lnTo>
                <a:lnTo>
                  <a:pt x="319169" y="1407161"/>
                </a:lnTo>
                <a:lnTo>
                  <a:pt x="344503" y="1439959"/>
                </a:lnTo>
                <a:lnTo>
                  <a:pt x="377298" y="1465298"/>
                </a:lnTo>
                <a:lnTo>
                  <a:pt x="416012" y="1481635"/>
                </a:lnTo>
                <a:lnTo>
                  <a:pt x="459104" y="1487423"/>
                </a:lnTo>
                <a:lnTo>
                  <a:pt x="1107312" y="1487423"/>
                </a:lnTo>
                <a:lnTo>
                  <a:pt x="1150405" y="1481635"/>
                </a:lnTo>
                <a:lnTo>
                  <a:pt x="1189119" y="1465298"/>
                </a:lnTo>
                <a:lnTo>
                  <a:pt x="1221914" y="1439959"/>
                </a:lnTo>
                <a:lnTo>
                  <a:pt x="1247248" y="1407161"/>
                </a:lnTo>
                <a:lnTo>
                  <a:pt x="1263578" y="1368451"/>
                </a:lnTo>
                <a:lnTo>
                  <a:pt x="1269364" y="1325371"/>
                </a:lnTo>
                <a:lnTo>
                  <a:pt x="1269364" y="619759"/>
                </a:lnTo>
                <a:close/>
              </a:path>
              <a:path w="1269365" h="1487804">
                <a:moveTo>
                  <a:pt x="1107312" y="0"/>
                </a:moveTo>
                <a:lnTo>
                  <a:pt x="459104" y="0"/>
                </a:lnTo>
                <a:lnTo>
                  <a:pt x="416012" y="5786"/>
                </a:lnTo>
                <a:lnTo>
                  <a:pt x="377298" y="22116"/>
                </a:lnTo>
                <a:lnTo>
                  <a:pt x="344503" y="47450"/>
                </a:lnTo>
                <a:lnTo>
                  <a:pt x="319169" y="80245"/>
                </a:lnTo>
                <a:lnTo>
                  <a:pt x="302839" y="118959"/>
                </a:lnTo>
                <a:lnTo>
                  <a:pt x="297052" y="162051"/>
                </a:lnTo>
                <a:lnTo>
                  <a:pt x="297052" y="247903"/>
                </a:lnTo>
                <a:lnTo>
                  <a:pt x="0" y="625805"/>
                </a:lnTo>
                <a:lnTo>
                  <a:pt x="297052" y="619759"/>
                </a:lnTo>
                <a:lnTo>
                  <a:pt x="1269364" y="619759"/>
                </a:lnTo>
                <a:lnTo>
                  <a:pt x="1269364" y="162051"/>
                </a:lnTo>
                <a:lnTo>
                  <a:pt x="1263578" y="118959"/>
                </a:lnTo>
                <a:lnTo>
                  <a:pt x="1247248" y="80245"/>
                </a:lnTo>
                <a:lnTo>
                  <a:pt x="1221914" y="47450"/>
                </a:lnTo>
                <a:lnTo>
                  <a:pt x="1189119" y="22116"/>
                </a:lnTo>
                <a:lnTo>
                  <a:pt x="1150405" y="5786"/>
                </a:lnTo>
                <a:lnTo>
                  <a:pt x="11073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875396" y="3509009"/>
            <a:ext cx="1269365" cy="1487805"/>
          </a:xfrm>
          <a:custGeom>
            <a:avLst/>
            <a:gdLst/>
            <a:ahLst/>
            <a:cxnLst/>
            <a:rect l="l" t="t" r="r" b="b"/>
            <a:pathLst>
              <a:path w="1269365" h="1487804">
                <a:moveTo>
                  <a:pt x="1269364" y="162051"/>
                </a:moveTo>
                <a:lnTo>
                  <a:pt x="1263578" y="118959"/>
                </a:lnTo>
                <a:lnTo>
                  <a:pt x="1247248" y="80245"/>
                </a:lnTo>
                <a:lnTo>
                  <a:pt x="1221914" y="47450"/>
                </a:lnTo>
                <a:lnTo>
                  <a:pt x="1189119" y="22116"/>
                </a:lnTo>
                <a:lnTo>
                  <a:pt x="1150405" y="5786"/>
                </a:lnTo>
                <a:lnTo>
                  <a:pt x="1107312" y="0"/>
                </a:lnTo>
                <a:lnTo>
                  <a:pt x="702182" y="0"/>
                </a:lnTo>
                <a:lnTo>
                  <a:pt x="459104" y="0"/>
                </a:lnTo>
                <a:lnTo>
                  <a:pt x="416012" y="5786"/>
                </a:lnTo>
                <a:lnTo>
                  <a:pt x="377298" y="22116"/>
                </a:lnTo>
                <a:lnTo>
                  <a:pt x="344503" y="47450"/>
                </a:lnTo>
                <a:lnTo>
                  <a:pt x="319169" y="80245"/>
                </a:lnTo>
                <a:lnTo>
                  <a:pt x="302839" y="118959"/>
                </a:lnTo>
                <a:lnTo>
                  <a:pt x="297052" y="162051"/>
                </a:lnTo>
                <a:lnTo>
                  <a:pt x="297052" y="247903"/>
                </a:lnTo>
                <a:lnTo>
                  <a:pt x="0" y="625805"/>
                </a:lnTo>
                <a:lnTo>
                  <a:pt x="297052" y="619759"/>
                </a:lnTo>
                <a:lnTo>
                  <a:pt x="297052" y="1325371"/>
                </a:lnTo>
                <a:lnTo>
                  <a:pt x="302839" y="1368451"/>
                </a:lnTo>
                <a:lnTo>
                  <a:pt x="319169" y="1407161"/>
                </a:lnTo>
                <a:lnTo>
                  <a:pt x="344503" y="1439959"/>
                </a:lnTo>
                <a:lnTo>
                  <a:pt x="377298" y="1465298"/>
                </a:lnTo>
                <a:lnTo>
                  <a:pt x="416012" y="1481635"/>
                </a:lnTo>
                <a:lnTo>
                  <a:pt x="459104" y="1487423"/>
                </a:lnTo>
                <a:lnTo>
                  <a:pt x="702182" y="1487423"/>
                </a:lnTo>
                <a:lnTo>
                  <a:pt x="1107312" y="1487423"/>
                </a:lnTo>
                <a:lnTo>
                  <a:pt x="1150405" y="1481635"/>
                </a:lnTo>
                <a:lnTo>
                  <a:pt x="1189119" y="1465298"/>
                </a:lnTo>
                <a:lnTo>
                  <a:pt x="1221914" y="1439959"/>
                </a:lnTo>
                <a:lnTo>
                  <a:pt x="1247248" y="1407161"/>
                </a:lnTo>
                <a:lnTo>
                  <a:pt x="1263578" y="1368451"/>
                </a:lnTo>
                <a:lnTo>
                  <a:pt x="1269364" y="1325371"/>
                </a:lnTo>
                <a:lnTo>
                  <a:pt x="1269364" y="619759"/>
                </a:lnTo>
                <a:lnTo>
                  <a:pt x="1269364" y="247903"/>
                </a:lnTo>
                <a:lnTo>
                  <a:pt x="1269364" y="162051"/>
                </a:lnTo>
                <a:close/>
              </a:path>
            </a:pathLst>
          </a:custGeom>
          <a:ln w="28956">
            <a:solidFill>
              <a:srgbClr val="DA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8265921" y="3583304"/>
            <a:ext cx="787400" cy="1306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微软雅黑"/>
                <a:cs typeface="微软雅黑"/>
              </a:rPr>
              <a:t>考核维度： 成本</a:t>
            </a:r>
            <a:endParaRPr sz="1200">
              <a:latin typeface="微软雅黑"/>
              <a:cs typeface="微软雅黑"/>
            </a:endParaRPr>
          </a:p>
          <a:p>
            <a:pPr algn="ctr" marL="129539" marR="192405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规范性 </a:t>
            </a:r>
            <a:r>
              <a:rPr dirty="0" sz="1200" spc="-5" b="1">
                <a:latin typeface="微软雅黑"/>
                <a:cs typeface="微软雅黑"/>
              </a:rPr>
              <a:t>进度 </a:t>
            </a:r>
            <a:r>
              <a:rPr dirty="0" sz="1200" b="1">
                <a:latin typeface="微软雅黑"/>
                <a:cs typeface="微软雅黑"/>
              </a:rPr>
              <a:t>质量 满意度</a:t>
            </a:r>
            <a:endParaRPr sz="1200">
              <a:latin typeface="微软雅黑"/>
              <a:cs typeface="微软雅黑"/>
            </a:endParaRPr>
          </a:p>
          <a:p>
            <a:pPr algn="ctr" marR="6223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。。。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12</a:t>
            </a:fld>
          </a:p>
        </p:txBody>
      </p:sp>
      <p:sp>
        <p:nvSpPr>
          <p:cNvPr id="25" name="object 25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8" name="object 28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036" y="193118"/>
            <a:ext cx="586047" cy="289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70610" y="178435"/>
            <a:ext cx="46735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 b="1">
                <a:latin typeface="微软雅黑"/>
                <a:cs typeface="微软雅黑"/>
              </a:rPr>
              <a:t>目录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563624"/>
            <a:ext cx="9144000" cy="2087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15567" y="1923288"/>
            <a:ext cx="1442085" cy="1442085"/>
          </a:xfrm>
          <a:custGeom>
            <a:avLst/>
            <a:gdLst/>
            <a:ahLst/>
            <a:cxnLst/>
            <a:rect l="l" t="t" r="r" b="b"/>
            <a:pathLst>
              <a:path w="1442085" h="1442085">
                <a:moveTo>
                  <a:pt x="720851" y="0"/>
                </a:moveTo>
                <a:lnTo>
                  <a:pt x="673452" y="1533"/>
                </a:lnTo>
                <a:lnTo>
                  <a:pt x="626872" y="6069"/>
                </a:lnTo>
                <a:lnTo>
                  <a:pt x="581206" y="13513"/>
                </a:lnTo>
                <a:lnTo>
                  <a:pt x="536548" y="23771"/>
                </a:lnTo>
                <a:lnTo>
                  <a:pt x="492995" y="36746"/>
                </a:lnTo>
                <a:lnTo>
                  <a:pt x="450641" y="52345"/>
                </a:lnTo>
                <a:lnTo>
                  <a:pt x="409581" y="70472"/>
                </a:lnTo>
                <a:lnTo>
                  <a:pt x="369909" y="91033"/>
                </a:lnTo>
                <a:lnTo>
                  <a:pt x="331722" y="113931"/>
                </a:lnTo>
                <a:lnTo>
                  <a:pt x="295113" y="139074"/>
                </a:lnTo>
                <a:lnTo>
                  <a:pt x="260178" y="166364"/>
                </a:lnTo>
                <a:lnTo>
                  <a:pt x="227011" y="195709"/>
                </a:lnTo>
                <a:lnTo>
                  <a:pt x="195709" y="227011"/>
                </a:lnTo>
                <a:lnTo>
                  <a:pt x="166364" y="260178"/>
                </a:lnTo>
                <a:lnTo>
                  <a:pt x="139074" y="295113"/>
                </a:lnTo>
                <a:lnTo>
                  <a:pt x="113931" y="331722"/>
                </a:lnTo>
                <a:lnTo>
                  <a:pt x="91033" y="369909"/>
                </a:lnTo>
                <a:lnTo>
                  <a:pt x="70472" y="409581"/>
                </a:lnTo>
                <a:lnTo>
                  <a:pt x="52345" y="450641"/>
                </a:lnTo>
                <a:lnTo>
                  <a:pt x="36746" y="492995"/>
                </a:lnTo>
                <a:lnTo>
                  <a:pt x="23771" y="536548"/>
                </a:lnTo>
                <a:lnTo>
                  <a:pt x="13513" y="581206"/>
                </a:lnTo>
                <a:lnTo>
                  <a:pt x="6069" y="626872"/>
                </a:lnTo>
                <a:lnTo>
                  <a:pt x="1533" y="673452"/>
                </a:lnTo>
                <a:lnTo>
                  <a:pt x="0" y="720851"/>
                </a:lnTo>
                <a:lnTo>
                  <a:pt x="1533" y="768251"/>
                </a:lnTo>
                <a:lnTo>
                  <a:pt x="6069" y="814831"/>
                </a:lnTo>
                <a:lnTo>
                  <a:pt x="13513" y="860497"/>
                </a:lnTo>
                <a:lnTo>
                  <a:pt x="23771" y="905155"/>
                </a:lnTo>
                <a:lnTo>
                  <a:pt x="36746" y="948708"/>
                </a:lnTo>
                <a:lnTo>
                  <a:pt x="52345" y="991062"/>
                </a:lnTo>
                <a:lnTo>
                  <a:pt x="70472" y="1032122"/>
                </a:lnTo>
                <a:lnTo>
                  <a:pt x="91033" y="1071794"/>
                </a:lnTo>
                <a:lnTo>
                  <a:pt x="113931" y="1109981"/>
                </a:lnTo>
                <a:lnTo>
                  <a:pt x="139074" y="1146590"/>
                </a:lnTo>
                <a:lnTo>
                  <a:pt x="166364" y="1181525"/>
                </a:lnTo>
                <a:lnTo>
                  <a:pt x="195709" y="1214692"/>
                </a:lnTo>
                <a:lnTo>
                  <a:pt x="227011" y="1245994"/>
                </a:lnTo>
                <a:lnTo>
                  <a:pt x="260178" y="1275339"/>
                </a:lnTo>
                <a:lnTo>
                  <a:pt x="295113" y="1302629"/>
                </a:lnTo>
                <a:lnTo>
                  <a:pt x="331722" y="1327772"/>
                </a:lnTo>
                <a:lnTo>
                  <a:pt x="369909" y="1350670"/>
                </a:lnTo>
                <a:lnTo>
                  <a:pt x="409581" y="1371231"/>
                </a:lnTo>
                <a:lnTo>
                  <a:pt x="450641" y="1389358"/>
                </a:lnTo>
                <a:lnTo>
                  <a:pt x="492995" y="1404957"/>
                </a:lnTo>
                <a:lnTo>
                  <a:pt x="536548" y="1417932"/>
                </a:lnTo>
                <a:lnTo>
                  <a:pt x="581206" y="1428190"/>
                </a:lnTo>
                <a:lnTo>
                  <a:pt x="626872" y="1435634"/>
                </a:lnTo>
                <a:lnTo>
                  <a:pt x="673452" y="1440170"/>
                </a:lnTo>
                <a:lnTo>
                  <a:pt x="720851" y="1441704"/>
                </a:lnTo>
                <a:lnTo>
                  <a:pt x="768251" y="1440170"/>
                </a:lnTo>
                <a:lnTo>
                  <a:pt x="814831" y="1435634"/>
                </a:lnTo>
                <a:lnTo>
                  <a:pt x="860497" y="1428190"/>
                </a:lnTo>
                <a:lnTo>
                  <a:pt x="905155" y="1417932"/>
                </a:lnTo>
                <a:lnTo>
                  <a:pt x="948708" y="1404957"/>
                </a:lnTo>
                <a:lnTo>
                  <a:pt x="991062" y="1389358"/>
                </a:lnTo>
                <a:lnTo>
                  <a:pt x="1032122" y="1371231"/>
                </a:lnTo>
                <a:lnTo>
                  <a:pt x="1071794" y="1350670"/>
                </a:lnTo>
                <a:lnTo>
                  <a:pt x="1109981" y="1327772"/>
                </a:lnTo>
                <a:lnTo>
                  <a:pt x="1146590" y="1302629"/>
                </a:lnTo>
                <a:lnTo>
                  <a:pt x="1181525" y="1275339"/>
                </a:lnTo>
                <a:lnTo>
                  <a:pt x="1214692" y="1245994"/>
                </a:lnTo>
                <a:lnTo>
                  <a:pt x="1245994" y="1214692"/>
                </a:lnTo>
                <a:lnTo>
                  <a:pt x="1275339" y="1181525"/>
                </a:lnTo>
                <a:lnTo>
                  <a:pt x="1302629" y="1146590"/>
                </a:lnTo>
                <a:lnTo>
                  <a:pt x="1327772" y="1109981"/>
                </a:lnTo>
                <a:lnTo>
                  <a:pt x="1350670" y="1071794"/>
                </a:lnTo>
                <a:lnTo>
                  <a:pt x="1371231" y="1032122"/>
                </a:lnTo>
                <a:lnTo>
                  <a:pt x="1389358" y="991062"/>
                </a:lnTo>
                <a:lnTo>
                  <a:pt x="1404957" y="948708"/>
                </a:lnTo>
                <a:lnTo>
                  <a:pt x="1417932" y="905155"/>
                </a:lnTo>
                <a:lnTo>
                  <a:pt x="1428190" y="860497"/>
                </a:lnTo>
                <a:lnTo>
                  <a:pt x="1435634" y="814831"/>
                </a:lnTo>
                <a:lnTo>
                  <a:pt x="1440170" y="768251"/>
                </a:lnTo>
                <a:lnTo>
                  <a:pt x="1441704" y="720851"/>
                </a:lnTo>
                <a:lnTo>
                  <a:pt x="1440170" y="673452"/>
                </a:lnTo>
                <a:lnTo>
                  <a:pt x="1435634" y="626872"/>
                </a:lnTo>
                <a:lnTo>
                  <a:pt x="1428190" y="581206"/>
                </a:lnTo>
                <a:lnTo>
                  <a:pt x="1417932" y="536548"/>
                </a:lnTo>
                <a:lnTo>
                  <a:pt x="1404957" y="492995"/>
                </a:lnTo>
                <a:lnTo>
                  <a:pt x="1389358" y="450641"/>
                </a:lnTo>
                <a:lnTo>
                  <a:pt x="1371231" y="409581"/>
                </a:lnTo>
                <a:lnTo>
                  <a:pt x="1350670" y="369909"/>
                </a:lnTo>
                <a:lnTo>
                  <a:pt x="1327772" y="331722"/>
                </a:lnTo>
                <a:lnTo>
                  <a:pt x="1302629" y="295113"/>
                </a:lnTo>
                <a:lnTo>
                  <a:pt x="1275339" y="260178"/>
                </a:lnTo>
                <a:lnTo>
                  <a:pt x="1245994" y="227011"/>
                </a:lnTo>
                <a:lnTo>
                  <a:pt x="1214692" y="195709"/>
                </a:lnTo>
                <a:lnTo>
                  <a:pt x="1181525" y="166364"/>
                </a:lnTo>
                <a:lnTo>
                  <a:pt x="1146590" y="139074"/>
                </a:lnTo>
                <a:lnTo>
                  <a:pt x="1109981" y="113931"/>
                </a:lnTo>
                <a:lnTo>
                  <a:pt x="1071794" y="91033"/>
                </a:lnTo>
                <a:lnTo>
                  <a:pt x="1032122" y="70472"/>
                </a:lnTo>
                <a:lnTo>
                  <a:pt x="991062" y="52345"/>
                </a:lnTo>
                <a:lnTo>
                  <a:pt x="948708" y="36746"/>
                </a:lnTo>
                <a:lnTo>
                  <a:pt x="905155" y="23771"/>
                </a:lnTo>
                <a:lnTo>
                  <a:pt x="860497" y="13513"/>
                </a:lnTo>
                <a:lnTo>
                  <a:pt x="814831" y="6069"/>
                </a:lnTo>
                <a:lnTo>
                  <a:pt x="768251" y="1533"/>
                </a:lnTo>
                <a:lnTo>
                  <a:pt x="7208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48383" y="2234183"/>
            <a:ext cx="608330" cy="769620"/>
          </a:xfrm>
          <a:custGeom>
            <a:avLst/>
            <a:gdLst/>
            <a:ahLst/>
            <a:cxnLst/>
            <a:rect l="l" t="t" r="r" b="b"/>
            <a:pathLst>
              <a:path w="608330" h="769619">
                <a:moveTo>
                  <a:pt x="243332" y="679450"/>
                </a:moveTo>
                <a:lnTo>
                  <a:pt x="1015" y="679450"/>
                </a:lnTo>
                <a:lnTo>
                  <a:pt x="9906" y="684530"/>
                </a:lnTo>
                <a:lnTo>
                  <a:pt x="18796" y="690880"/>
                </a:lnTo>
                <a:lnTo>
                  <a:pt x="27685" y="695959"/>
                </a:lnTo>
                <a:lnTo>
                  <a:pt x="36829" y="701039"/>
                </a:lnTo>
                <a:lnTo>
                  <a:pt x="45974" y="704850"/>
                </a:lnTo>
                <a:lnTo>
                  <a:pt x="55244" y="709930"/>
                </a:lnTo>
                <a:lnTo>
                  <a:pt x="64388" y="713739"/>
                </a:lnTo>
                <a:lnTo>
                  <a:pt x="73659" y="718819"/>
                </a:lnTo>
                <a:lnTo>
                  <a:pt x="131064" y="741680"/>
                </a:lnTo>
                <a:lnTo>
                  <a:pt x="190372" y="756919"/>
                </a:lnTo>
                <a:lnTo>
                  <a:pt x="210565" y="760730"/>
                </a:lnTo>
                <a:lnTo>
                  <a:pt x="220598" y="763269"/>
                </a:lnTo>
                <a:lnTo>
                  <a:pt x="261492" y="768350"/>
                </a:lnTo>
                <a:lnTo>
                  <a:pt x="271653" y="768350"/>
                </a:lnTo>
                <a:lnTo>
                  <a:pt x="281940" y="769619"/>
                </a:lnTo>
                <a:lnTo>
                  <a:pt x="341884" y="769619"/>
                </a:lnTo>
                <a:lnTo>
                  <a:pt x="361188" y="768350"/>
                </a:lnTo>
                <a:lnTo>
                  <a:pt x="408940" y="762000"/>
                </a:lnTo>
                <a:lnTo>
                  <a:pt x="427863" y="758189"/>
                </a:lnTo>
                <a:lnTo>
                  <a:pt x="437260" y="756919"/>
                </a:lnTo>
                <a:lnTo>
                  <a:pt x="488251" y="742950"/>
                </a:lnTo>
                <a:lnTo>
                  <a:pt x="309245" y="742950"/>
                </a:lnTo>
                <a:lnTo>
                  <a:pt x="243332" y="679450"/>
                </a:lnTo>
                <a:close/>
              </a:path>
              <a:path w="608330" h="769619">
                <a:moveTo>
                  <a:pt x="444880" y="355600"/>
                </a:moveTo>
                <a:lnTo>
                  <a:pt x="443610" y="356869"/>
                </a:lnTo>
                <a:lnTo>
                  <a:pt x="438784" y="361950"/>
                </a:lnTo>
                <a:lnTo>
                  <a:pt x="433959" y="365759"/>
                </a:lnTo>
                <a:lnTo>
                  <a:pt x="429005" y="370839"/>
                </a:lnTo>
                <a:lnTo>
                  <a:pt x="423672" y="374650"/>
                </a:lnTo>
                <a:lnTo>
                  <a:pt x="418338" y="379730"/>
                </a:lnTo>
                <a:lnTo>
                  <a:pt x="407161" y="387350"/>
                </a:lnTo>
                <a:lnTo>
                  <a:pt x="401320" y="389889"/>
                </a:lnTo>
                <a:lnTo>
                  <a:pt x="389382" y="397509"/>
                </a:lnTo>
                <a:lnTo>
                  <a:pt x="376935" y="402589"/>
                </a:lnTo>
                <a:lnTo>
                  <a:pt x="370585" y="403859"/>
                </a:lnTo>
                <a:lnTo>
                  <a:pt x="357504" y="408939"/>
                </a:lnTo>
                <a:lnTo>
                  <a:pt x="351154" y="410209"/>
                </a:lnTo>
                <a:lnTo>
                  <a:pt x="352297" y="411480"/>
                </a:lnTo>
                <a:lnTo>
                  <a:pt x="353567" y="412750"/>
                </a:lnTo>
                <a:lnTo>
                  <a:pt x="354584" y="415289"/>
                </a:lnTo>
                <a:lnTo>
                  <a:pt x="355853" y="416559"/>
                </a:lnTo>
                <a:lnTo>
                  <a:pt x="356742" y="419100"/>
                </a:lnTo>
                <a:lnTo>
                  <a:pt x="357632" y="420369"/>
                </a:lnTo>
                <a:lnTo>
                  <a:pt x="359283" y="424180"/>
                </a:lnTo>
                <a:lnTo>
                  <a:pt x="360045" y="426719"/>
                </a:lnTo>
                <a:lnTo>
                  <a:pt x="360679" y="427989"/>
                </a:lnTo>
                <a:lnTo>
                  <a:pt x="361060" y="430530"/>
                </a:lnTo>
                <a:lnTo>
                  <a:pt x="361568" y="431800"/>
                </a:lnTo>
                <a:lnTo>
                  <a:pt x="361949" y="434339"/>
                </a:lnTo>
                <a:lnTo>
                  <a:pt x="362203" y="435609"/>
                </a:lnTo>
                <a:lnTo>
                  <a:pt x="362330" y="443230"/>
                </a:lnTo>
                <a:lnTo>
                  <a:pt x="362077" y="445769"/>
                </a:lnTo>
                <a:lnTo>
                  <a:pt x="361696" y="448309"/>
                </a:lnTo>
                <a:lnTo>
                  <a:pt x="360679" y="453389"/>
                </a:lnTo>
                <a:lnTo>
                  <a:pt x="359917" y="455930"/>
                </a:lnTo>
                <a:lnTo>
                  <a:pt x="358902" y="457200"/>
                </a:lnTo>
                <a:lnTo>
                  <a:pt x="358013" y="459739"/>
                </a:lnTo>
                <a:lnTo>
                  <a:pt x="356997" y="462280"/>
                </a:lnTo>
                <a:lnTo>
                  <a:pt x="355727" y="464819"/>
                </a:lnTo>
                <a:lnTo>
                  <a:pt x="354329" y="466089"/>
                </a:lnTo>
                <a:lnTo>
                  <a:pt x="352933" y="468630"/>
                </a:lnTo>
                <a:lnTo>
                  <a:pt x="351409" y="471169"/>
                </a:lnTo>
                <a:lnTo>
                  <a:pt x="348107" y="473709"/>
                </a:lnTo>
                <a:lnTo>
                  <a:pt x="346202" y="476250"/>
                </a:lnTo>
                <a:lnTo>
                  <a:pt x="373253" y="679450"/>
                </a:lnTo>
                <a:lnTo>
                  <a:pt x="309245" y="742950"/>
                </a:lnTo>
                <a:lnTo>
                  <a:pt x="488251" y="742950"/>
                </a:lnTo>
                <a:lnTo>
                  <a:pt x="492886" y="741680"/>
                </a:lnTo>
                <a:lnTo>
                  <a:pt x="511174" y="735330"/>
                </a:lnTo>
                <a:lnTo>
                  <a:pt x="520065" y="732789"/>
                </a:lnTo>
                <a:lnTo>
                  <a:pt x="555624" y="717550"/>
                </a:lnTo>
                <a:lnTo>
                  <a:pt x="573151" y="708659"/>
                </a:lnTo>
                <a:lnTo>
                  <a:pt x="581786" y="704850"/>
                </a:lnTo>
                <a:lnTo>
                  <a:pt x="598804" y="694689"/>
                </a:lnTo>
                <a:lnTo>
                  <a:pt x="608076" y="689609"/>
                </a:lnTo>
                <a:lnTo>
                  <a:pt x="607948" y="681989"/>
                </a:lnTo>
                <a:lnTo>
                  <a:pt x="607567" y="674369"/>
                </a:lnTo>
                <a:lnTo>
                  <a:pt x="607314" y="666750"/>
                </a:lnTo>
                <a:lnTo>
                  <a:pt x="606805" y="660400"/>
                </a:lnTo>
                <a:lnTo>
                  <a:pt x="604901" y="638809"/>
                </a:lnTo>
                <a:lnTo>
                  <a:pt x="604011" y="632459"/>
                </a:lnTo>
                <a:lnTo>
                  <a:pt x="603249" y="626109"/>
                </a:lnTo>
                <a:lnTo>
                  <a:pt x="602360" y="619759"/>
                </a:lnTo>
                <a:lnTo>
                  <a:pt x="601217" y="613409"/>
                </a:lnTo>
                <a:lnTo>
                  <a:pt x="600202" y="605789"/>
                </a:lnTo>
                <a:lnTo>
                  <a:pt x="597661" y="593089"/>
                </a:lnTo>
                <a:lnTo>
                  <a:pt x="596265" y="588009"/>
                </a:lnTo>
                <a:lnTo>
                  <a:pt x="594867" y="581659"/>
                </a:lnTo>
                <a:lnTo>
                  <a:pt x="593216" y="575309"/>
                </a:lnTo>
                <a:lnTo>
                  <a:pt x="590168" y="562609"/>
                </a:lnTo>
                <a:lnTo>
                  <a:pt x="588264" y="557530"/>
                </a:lnTo>
                <a:lnTo>
                  <a:pt x="586613" y="551180"/>
                </a:lnTo>
                <a:lnTo>
                  <a:pt x="584580" y="546100"/>
                </a:lnTo>
                <a:lnTo>
                  <a:pt x="582803" y="539750"/>
                </a:lnTo>
                <a:lnTo>
                  <a:pt x="580771" y="534669"/>
                </a:lnTo>
                <a:lnTo>
                  <a:pt x="578611" y="528319"/>
                </a:lnTo>
                <a:lnTo>
                  <a:pt x="574293" y="518159"/>
                </a:lnTo>
                <a:lnTo>
                  <a:pt x="571880" y="511809"/>
                </a:lnTo>
                <a:lnTo>
                  <a:pt x="569595" y="506730"/>
                </a:lnTo>
                <a:lnTo>
                  <a:pt x="567054" y="501650"/>
                </a:lnTo>
                <a:lnTo>
                  <a:pt x="564641" y="496569"/>
                </a:lnTo>
                <a:lnTo>
                  <a:pt x="559308" y="486409"/>
                </a:lnTo>
                <a:lnTo>
                  <a:pt x="556514" y="481330"/>
                </a:lnTo>
                <a:lnTo>
                  <a:pt x="553847" y="476250"/>
                </a:lnTo>
                <a:lnTo>
                  <a:pt x="550926" y="471169"/>
                </a:lnTo>
                <a:lnTo>
                  <a:pt x="548004" y="467359"/>
                </a:lnTo>
                <a:lnTo>
                  <a:pt x="545084" y="462280"/>
                </a:lnTo>
                <a:lnTo>
                  <a:pt x="541909" y="457200"/>
                </a:lnTo>
                <a:lnTo>
                  <a:pt x="538860" y="452119"/>
                </a:lnTo>
                <a:lnTo>
                  <a:pt x="535813" y="448309"/>
                </a:lnTo>
                <a:lnTo>
                  <a:pt x="532384" y="443230"/>
                </a:lnTo>
                <a:lnTo>
                  <a:pt x="525779" y="434339"/>
                </a:lnTo>
                <a:lnTo>
                  <a:pt x="522351" y="430530"/>
                </a:lnTo>
                <a:lnTo>
                  <a:pt x="518922" y="425450"/>
                </a:lnTo>
                <a:lnTo>
                  <a:pt x="511683" y="417830"/>
                </a:lnTo>
                <a:lnTo>
                  <a:pt x="507999" y="412750"/>
                </a:lnTo>
                <a:lnTo>
                  <a:pt x="500507" y="405130"/>
                </a:lnTo>
                <a:lnTo>
                  <a:pt x="496697" y="401319"/>
                </a:lnTo>
                <a:lnTo>
                  <a:pt x="488696" y="393700"/>
                </a:lnTo>
                <a:lnTo>
                  <a:pt x="484759" y="388619"/>
                </a:lnTo>
                <a:lnTo>
                  <a:pt x="476630" y="381000"/>
                </a:lnTo>
                <a:lnTo>
                  <a:pt x="472313" y="378459"/>
                </a:lnTo>
                <a:lnTo>
                  <a:pt x="463803" y="370839"/>
                </a:lnTo>
                <a:lnTo>
                  <a:pt x="455167" y="363219"/>
                </a:lnTo>
                <a:lnTo>
                  <a:pt x="446151" y="356869"/>
                </a:lnTo>
                <a:lnTo>
                  <a:pt x="444880" y="355600"/>
                </a:lnTo>
                <a:close/>
              </a:path>
              <a:path w="608330" h="769619">
                <a:moveTo>
                  <a:pt x="174243" y="346710"/>
                </a:moveTo>
                <a:lnTo>
                  <a:pt x="172847" y="347979"/>
                </a:lnTo>
                <a:lnTo>
                  <a:pt x="163448" y="354329"/>
                </a:lnTo>
                <a:lnTo>
                  <a:pt x="154559" y="361950"/>
                </a:lnTo>
                <a:lnTo>
                  <a:pt x="149859" y="364489"/>
                </a:lnTo>
                <a:lnTo>
                  <a:pt x="145415" y="368300"/>
                </a:lnTo>
                <a:lnTo>
                  <a:pt x="141223" y="372109"/>
                </a:lnTo>
                <a:lnTo>
                  <a:pt x="136778" y="375919"/>
                </a:lnTo>
                <a:lnTo>
                  <a:pt x="128397" y="382269"/>
                </a:lnTo>
                <a:lnTo>
                  <a:pt x="124333" y="386080"/>
                </a:lnTo>
                <a:lnTo>
                  <a:pt x="120141" y="389889"/>
                </a:lnTo>
                <a:lnTo>
                  <a:pt x="116078" y="394969"/>
                </a:lnTo>
                <a:lnTo>
                  <a:pt x="112267" y="398780"/>
                </a:lnTo>
                <a:lnTo>
                  <a:pt x="108203" y="402589"/>
                </a:lnTo>
                <a:lnTo>
                  <a:pt x="100710" y="410209"/>
                </a:lnTo>
                <a:lnTo>
                  <a:pt x="96901" y="414019"/>
                </a:lnTo>
                <a:lnTo>
                  <a:pt x="86105" y="426719"/>
                </a:lnTo>
                <a:lnTo>
                  <a:pt x="82549" y="431800"/>
                </a:lnTo>
                <a:lnTo>
                  <a:pt x="79247" y="435609"/>
                </a:lnTo>
                <a:lnTo>
                  <a:pt x="75818" y="440689"/>
                </a:lnTo>
                <a:lnTo>
                  <a:pt x="72516" y="445769"/>
                </a:lnTo>
                <a:lnTo>
                  <a:pt x="69215" y="449580"/>
                </a:lnTo>
                <a:lnTo>
                  <a:pt x="66166" y="454659"/>
                </a:lnTo>
                <a:lnTo>
                  <a:pt x="62991" y="459739"/>
                </a:lnTo>
                <a:lnTo>
                  <a:pt x="60071" y="464819"/>
                </a:lnTo>
                <a:lnTo>
                  <a:pt x="40640" y="500380"/>
                </a:lnTo>
                <a:lnTo>
                  <a:pt x="33400" y="515619"/>
                </a:lnTo>
                <a:lnTo>
                  <a:pt x="31115" y="521969"/>
                </a:lnTo>
                <a:lnTo>
                  <a:pt x="24891" y="538480"/>
                </a:lnTo>
                <a:lnTo>
                  <a:pt x="22732" y="544830"/>
                </a:lnTo>
                <a:lnTo>
                  <a:pt x="20954" y="551180"/>
                </a:lnTo>
                <a:lnTo>
                  <a:pt x="19050" y="556259"/>
                </a:lnTo>
                <a:lnTo>
                  <a:pt x="17399" y="562609"/>
                </a:lnTo>
                <a:lnTo>
                  <a:pt x="15621" y="568959"/>
                </a:lnTo>
                <a:lnTo>
                  <a:pt x="13969" y="575309"/>
                </a:lnTo>
                <a:lnTo>
                  <a:pt x="12700" y="581659"/>
                </a:lnTo>
                <a:lnTo>
                  <a:pt x="11049" y="588009"/>
                </a:lnTo>
                <a:lnTo>
                  <a:pt x="4190" y="627380"/>
                </a:lnTo>
                <a:lnTo>
                  <a:pt x="0" y="678180"/>
                </a:lnTo>
                <a:lnTo>
                  <a:pt x="0" y="684530"/>
                </a:lnTo>
                <a:lnTo>
                  <a:pt x="1015" y="679450"/>
                </a:lnTo>
                <a:lnTo>
                  <a:pt x="243332" y="679450"/>
                </a:lnTo>
                <a:lnTo>
                  <a:pt x="270383" y="476250"/>
                </a:lnTo>
                <a:lnTo>
                  <a:pt x="268732" y="474980"/>
                </a:lnTo>
                <a:lnTo>
                  <a:pt x="266827" y="472439"/>
                </a:lnTo>
                <a:lnTo>
                  <a:pt x="265176" y="471169"/>
                </a:lnTo>
                <a:lnTo>
                  <a:pt x="263778" y="468630"/>
                </a:lnTo>
                <a:lnTo>
                  <a:pt x="262254" y="466089"/>
                </a:lnTo>
                <a:lnTo>
                  <a:pt x="260984" y="464819"/>
                </a:lnTo>
                <a:lnTo>
                  <a:pt x="259841" y="462280"/>
                </a:lnTo>
                <a:lnTo>
                  <a:pt x="258572" y="459739"/>
                </a:lnTo>
                <a:lnTo>
                  <a:pt x="254253" y="443230"/>
                </a:lnTo>
                <a:lnTo>
                  <a:pt x="254380" y="435609"/>
                </a:lnTo>
                <a:lnTo>
                  <a:pt x="254889" y="433069"/>
                </a:lnTo>
                <a:lnTo>
                  <a:pt x="255270" y="431800"/>
                </a:lnTo>
                <a:lnTo>
                  <a:pt x="255651" y="429259"/>
                </a:lnTo>
                <a:lnTo>
                  <a:pt x="256413" y="426719"/>
                </a:lnTo>
                <a:lnTo>
                  <a:pt x="257047" y="425450"/>
                </a:lnTo>
                <a:lnTo>
                  <a:pt x="257809" y="422909"/>
                </a:lnTo>
                <a:lnTo>
                  <a:pt x="258698" y="421639"/>
                </a:lnTo>
                <a:lnTo>
                  <a:pt x="259715" y="419100"/>
                </a:lnTo>
                <a:lnTo>
                  <a:pt x="260858" y="416559"/>
                </a:lnTo>
                <a:lnTo>
                  <a:pt x="261873" y="415289"/>
                </a:lnTo>
                <a:lnTo>
                  <a:pt x="263271" y="412750"/>
                </a:lnTo>
                <a:lnTo>
                  <a:pt x="264541" y="411480"/>
                </a:lnTo>
                <a:lnTo>
                  <a:pt x="265938" y="410209"/>
                </a:lnTo>
                <a:lnTo>
                  <a:pt x="267461" y="407669"/>
                </a:lnTo>
                <a:lnTo>
                  <a:pt x="260730" y="406400"/>
                </a:lnTo>
                <a:lnTo>
                  <a:pt x="241172" y="398780"/>
                </a:lnTo>
                <a:lnTo>
                  <a:pt x="234949" y="396239"/>
                </a:lnTo>
                <a:lnTo>
                  <a:pt x="228727" y="392430"/>
                </a:lnTo>
                <a:lnTo>
                  <a:pt x="222758" y="389889"/>
                </a:lnTo>
                <a:lnTo>
                  <a:pt x="216661" y="386080"/>
                </a:lnTo>
                <a:lnTo>
                  <a:pt x="211073" y="382269"/>
                </a:lnTo>
                <a:lnTo>
                  <a:pt x="205485" y="377189"/>
                </a:lnTo>
                <a:lnTo>
                  <a:pt x="199897" y="373380"/>
                </a:lnTo>
                <a:lnTo>
                  <a:pt x="194817" y="368300"/>
                </a:lnTo>
                <a:lnTo>
                  <a:pt x="189610" y="364489"/>
                </a:lnTo>
                <a:lnTo>
                  <a:pt x="184784" y="359410"/>
                </a:lnTo>
                <a:lnTo>
                  <a:pt x="177799" y="351789"/>
                </a:lnTo>
                <a:lnTo>
                  <a:pt x="175514" y="347979"/>
                </a:lnTo>
                <a:lnTo>
                  <a:pt x="174243" y="346710"/>
                </a:lnTo>
                <a:close/>
              </a:path>
              <a:path w="608330" h="769619">
                <a:moveTo>
                  <a:pt x="319913" y="360679"/>
                </a:moveTo>
                <a:lnTo>
                  <a:pt x="299847" y="360679"/>
                </a:lnTo>
                <a:lnTo>
                  <a:pt x="304291" y="361950"/>
                </a:lnTo>
                <a:lnTo>
                  <a:pt x="316103" y="361950"/>
                </a:lnTo>
                <a:lnTo>
                  <a:pt x="319913" y="360679"/>
                </a:lnTo>
                <a:close/>
              </a:path>
              <a:path w="608330" h="769619">
                <a:moveTo>
                  <a:pt x="336168" y="2539"/>
                </a:moveTo>
                <a:lnTo>
                  <a:pt x="281178" y="2539"/>
                </a:lnTo>
                <a:lnTo>
                  <a:pt x="276733" y="3810"/>
                </a:lnTo>
                <a:lnTo>
                  <a:pt x="267970" y="5079"/>
                </a:lnTo>
                <a:lnTo>
                  <a:pt x="255015" y="8889"/>
                </a:lnTo>
                <a:lnTo>
                  <a:pt x="250952" y="10160"/>
                </a:lnTo>
                <a:lnTo>
                  <a:pt x="246634" y="11429"/>
                </a:lnTo>
                <a:lnTo>
                  <a:pt x="242697" y="12700"/>
                </a:lnTo>
                <a:lnTo>
                  <a:pt x="238505" y="15239"/>
                </a:lnTo>
                <a:lnTo>
                  <a:pt x="230632" y="17779"/>
                </a:lnTo>
                <a:lnTo>
                  <a:pt x="226567" y="20319"/>
                </a:lnTo>
                <a:lnTo>
                  <a:pt x="222758" y="22860"/>
                </a:lnTo>
                <a:lnTo>
                  <a:pt x="218947" y="24129"/>
                </a:lnTo>
                <a:lnTo>
                  <a:pt x="215138" y="26669"/>
                </a:lnTo>
                <a:lnTo>
                  <a:pt x="207772" y="31750"/>
                </a:lnTo>
                <a:lnTo>
                  <a:pt x="204342" y="34289"/>
                </a:lnTo>
                <a:lnTo>
                  <a:pt x="200786" y="36829"/>
                </a:lnTo>
                <a:lnTo>
                  <a:pt x="193928" y="41910"/>
                </a:lnTo>
                <a:lnTo>
                  <a:pt x="187324" y="46989"/>
                </a:lnTo>
                <a:lnTo>
                  <a:pt x="184277" y="50800"/>
                </a:lnTo>
                <a:lnTo>
                  <a:pt x="181102" y="53339"/>
                </a:lnTo>
                <a:lnTo>
                  <a:pt x="178053" y="55879"/>
                </a:lnTo>
                <a:lnTo>
                  <a:pt x="169417" y="66039"/>
                </a:lnTo>
                <a:lnTo>
                  <a:pt x="164084" y="73660"/>
                </a:lnTo>
                <a:lnTo>
                  <a:pt x="161543" y="76200"/>
                </a:lnTo>
                <a:lnTo>
                  <a:pt x="156717" y="83819"/>
                </a:lnTo>
                <a:lnTo>
                  <a:pt x="152146" y="91439"/>
                </a:lnTo>
                <a:lnTo>
                  <a:pt x="150114" y="95250"/>
                </a:lnTo>
                <a:lnTo>
                  <a:pt x="147954" y="99060"/>
                </a:lnTo>
                <a:lnTo>
                  <a:pt x="144145" y="106679"/>
                </a:lnTo>
                <a:lnTo>
                  <a:pt x="142366" y="110489"/>
                </a:lnTo>
                <a:lnTo>
                  <a:pt x="140715" y="114300"/>
                </a:lnTo>
                <a:lnTo>
                  <a:pt x="139191" y="119379"/>
                </a:lnTo>
                <a:lnTo>
                  <a:pt x="137795" y="123189"/>
                </a:lnTo>
                <a:lnTo>
                  <a:pt x="136271" y="127000"/>
                </a:lnTo>
                <a:lnTo>
                  <a:pt x="135001" y="132079"/>
                </a:lnTo>
                <a:lnTo>
                  <a:pt x="132715" y="139700"/>
                </a:lnTo>
                <a:lnTo>
                  <a:pt x="128142" y="181610"/>
                </a:lnTo>
                <a:lnTo>
                  <a:pt x="128397" y="190500"/>
                </a:lnTo>
                <a:lnTo>
                  <a:pt x="134747" y="228600"/>
                </a:lnTo>
                <a:lnTo>
                  <a:pt x="136016" y="233679"/>
                </a:lnTo>
                <a:lnTo>
                  <a:pt x="137540" y="237489"/>
                </a:lnTo>
                <a:lnTo>
                  <a:pt x="138938" y="242569"/>
                </a:lnTo>
                <a:lnTo>
                  <a:pt x="140589" y="246379"/>
                </a:lnTo>
                <a:lnTo>
                  <a:pt x="142366" y="251460"/>
                </a:lnTo>
                <a:lnTo>
                  <a:pt x="146177" y="259079"/>
                </a:lnTo>
                <a:lnTo>
                  <a:pt x="148335" y="264160"/>
                </a:lnTo>
                <a:lnTo>
                  <a:pt x="171449" y="298450"/>
                </a:lnTo>
                <a:lnTo>
                  <a:pt x="174371" y="300989"/>
                </a:lnTo>
                <a:lnTo>
                  <a:pt x="177546" y="304800"/>
                </a:lnTo>
                <a:lnTo>
                  <a:pt x="184022" y="311150"/>
                </a:lnTo>
                <a:lnTo>
                  <a:pt x="187324" y="314960"/>
                </a:lnTo>
                <a:lnTo>
                  <a:pt x="193547" y="320039"/>
                </a:lnTo>
                <a:lnTo>
                  <a:pt x="196849" y="322579"/>
                </a:lnTo>
                <a:lnTo>
                  <a:pt x="203072" y="327660"/>
                </a:lnTo>
                <a:lnTo>
                  <a:pt x="213359" y="334010"/>
                </a:lnTo>
                <a:lnTo>
                  <a:pt x="216915" y="336550"/>
                </a:lnTo>
                <a:lnTo>
                  <a:pt x="220345" y="339089"/>
                </a:lnTo>
                <a:lnTo>
                  <a:pt x="223901" y="340360"/>
                </a:lnTo>
                <a:lnTo>
                  <a:pt x="227584" y="342900"/>
                </a:lnTo>
                <a:lnTo>
                  <a:pt x="234949" y="345439"/>
                </a:lnTo>
                <a:lnTo>
                  <a:pt x="238759" y="347979"/>
                </a:lnTo>
                <a:lnTo>
                  <a:pt x="242697" y="349250"/>
                </a:lnTo>
                <a:lnTo>
                  <a:pt x="246507" y="350519"/>
                </a:lnTo>
                <a:lnTo>
                  <a:pt x="250190" y="351789"/>
                </a:lnTo>
                <a:lnTo>
                  <a:pt x="254253" y="353060"/>
                </a:lnTo>
                <a:lnTo>
                  <a:pt x="258190" y="354329"/>
                </a:lnTo>
                <a:lnTo>
                  <a:pt x="262254" y="355600"/>
                </a:lnTo>
                <a:lnTo>
                  <a:pt x="266191" y="356869"/>
                </a:lnTo>
                <a:lnTo>
                  <a:pt x="270383" y="356869"/>
                </a:lnTo>
                <a:lnTo>
                  <a:pt x="274447" y="358139"/>
                </a:lnTo>
                <a:lnTo>
                  <a:pt x="282828" y="359410"/>
                </a:lnTo>
                <a:lnTo>
                  <a:pt x="287020" y="360679"/>
                </a:lnTo>
                <a:lnTo>
                  <a:pt x="331089" y="360679"/>
                </a:lnTo>
                <a:lnTo>
                  <a:pt x="345440" y="358139"/>
                </a:lnTo>
                <a:lnTo>
                  <a:pt x="348996" y="356869"/>
                </a:lnTo>
                <a:lnTo>
                  <a:pt x="356108" y="355600"/>
                </a:lnTo>
                <a:lnTo>
                  <a:pt x="359536" y="354329"/>
                </a:lnTo>
                <a:lnTo>
                  <a:pt x="362839" y="353060"/>
                </a:lnTo>
                <a:lnTo>
                  <a:pt x="366395" y="351789"/>
                </a:lnTo>
                <a:lnTo>
                  <a:pt x="369823" y="350519"/>
                </a:lnTo>
                <a:lnTo>
                  <a:pt x="373126" y="349250"/>
                </a:lnTo>
                <a:lnTo>
                  <a:pt x="376554" y="347979"/>
                </a:lnTo>
                <a:lnTo>
                  <a:pt x="386207" y="344169"/>
                </a:lnTo>
                <a:lnTo>
                  <a:pt x="392684" y="340360"/>
                </a:lnTo>
                <a:lnTo>
                  <a:pt x="398779" y="337819"/>
                </a:lnTo>
                <a:lnTo>
                  <a:pt x="404876" y="334010"/>
                </a:lnTo>
                <a:lnTo>
                  <a:pt x="410845" y="330200"/>
                </a:lnTo>
                <a:lnTo>
                  <a:pt x="416433" y="325119"/>
                </a:lnTo>
                <a:lnTo>
                  <a:pt x="420623" y="322579"/>
                </a:lnTo>
                <a:lnTo>
                  <a:pt x="424560" y="318769"/>
                </a:lnTo>
                <a:lnTo>
                  <a:pt x="428371" y="316229"/>
                </a:lnTo>
                <a:lnTo>
                  <a:pt x="435991" y="308610"/>
                </a:lnTo>
                <a:lnTo>
                  <a:pt x="443103" y="300989"/>
                </a:lnTo>
                <a:lnTo>
                  <a:pt x="449707" y="293369"/>
                </a:lnTo>
                <a:lnTo>
                  <a:pt x="452754" y="289560"/>
                </a:lnTo>
                <a:lnTo>
                  <a:pt x="455929" y="285750"/>
                </a:lnTo>
                <a:lnTo>
                  <a:pt x="458723" y="280669"/>
                </a:lnTo>
                <a:lnTo>
                  <a:pt x="461645" y="276860"/>
                </a:lnTo>
                <a:lnTo>
                  <a:pt x="464311" y="271779"/>
                </a:lnTo>
                <a:lnTo>
                  <a:pt x="466852" y="267969"/>
                </a:lnTo>
                <a:lnTo>
                  <a:pt x="469391" y="262889"/>
                </a:lnTo>
                <a:lnTo>
                  <a:pt x="471551" y="259079"/>
                </a:lnTo>
                <a:lnTo>
                  <a:pt x="485140" y="218439"/>
                </a:lnTo>
                <a:lnTo>
                  <a:pt x="489077" y="181610"/>
                </a:lnTo>
                <a:lnTo>
                  <a:pt x="488822" y="171450"/>
                </a:lnTo>
                <a:lnTo>
                  <a:pt x="488060" y="162560"/>
                </a:lnTo>
                <a:lnTo>
                  <a:pt x="487553" y="158750"/>
                </a:lnTo>
                <a:lnTo>
                  <a:pt x="486283" y="148589"/>
                </a:lnTo>
                <a:lnTo>
                  <a:pt x="485393" y="144779"/>
                </a:lnTo>
                <a:lnTo>
                  <a:pt x="484378" y="139700"/>
                </a:lnTo>
                <a:lnTo>
                  <a:pt x="483361" y="135889"/>
                </a:lnTo>
                <a:lnTo>
                  <a:pt x="482218" y="132079"/>
                </a:lnTo>
                <a:lnTo>
                  <a:pt x="480948" y="127000"/>
                </a:lnTo>
                <a:lnTo>
                  <a:pt x="479424" y="123189"/>
                </a:lnTo>
                <a:lnTo>
                  <a:pt x="476630" y="114300"/>
                </a:lnTo>
                <a:lnTo>
                  <a:pt x="473074" y="106679"/>
                </a:lnTo>
                <a:lnTo>
                  <a:pt x="471170" y="102869"/>
                </a:lnTo>
                <a:lnTo>
                  <a:pt x="469391" y="99060"/>
                </a:lnTo>
                <a:lnTo>
                  <a:pt x="467105" y="95250"/>
                </a:lnTo>
                <a:lnTo>
                  <a:pt x="465073" y="91439"/>
                </a:lnTo>
                <a:lnTo>
                  <a:pt x="462788" y="87629"/>
                </a:lnTo>
                <a:lnTo>
                  <a:pt x="460628" y="83819"/>
                </a:lnTo>
                <a:lnTo>
                  <a:pt x="455803" y="76200"/>
                </a:lnTo>
                <a:lnTo>
                  <a:pt x="453135" y="73660"/>
                </a:lnTo>
                <a:lnTo>
                  <a:pt x="447802" y="66039"/>
                </a:lnTo>
                <a:lnTo>
                  <a:pt x="445008" y="63500"/>
                </a:lnTo>
                <a:lnTo>
                  <a:pt x="442086" y="59689"/>
                </a:lnTo>
                <a:lnTo>
                  <a:pt x="436117" y="53339"/>
                </a:lnTo>
                <a:lnTo>
                  <a:pt x="433070" y="50800"/>
                </a:lnTo>
                <a:lnTo>
                  <a:pt x="429767" y="46989"/>
                </a:lnTo>
                <a:lnTo>
                  <a:pt x="426720" y="44450"/>
                </a:lnTo>
                <a:lnTo>
                  <a:pt x="416433" y="36829"/>
                </a:lnTo>
                <a:lnTo>
                  <a:pt x="412877" y="34289"/>
                </a:lnTo>
                <a:lnTo>
                  <a:pt x="409447" y="31750"/>
                </a:lnTo>
                <a:lnTo>
                  <a:pt x="398398" y="24129"/>
                </a:lnTo>
                <a:lnTo>
                  <a:pt x="394461" y="22860"/>
                </a:lnTo>
                <a:lnTo>
                  <a:pt x="386841" y="17779"/>
                </a:lnTo>
                <a:lnTo>
                  <a:pt x="378714" y="15239"/>
                </a:lnTo>
                <a:lnTo>
                  <a:pt x="370585" y="11429"/>
                </a:lnTo>
                <a:lnTo>
                  <a:pt x="349377" y="5079"/>
                </a:lnTo>
                <a:lnTo>
                  <a:pt x="344932" y="3810"/>
                </a:lnTo>
                <a:lnTo>
                  <a:pt x="340486" y="3810"/>
                </a:lnTo>
                <a:lnTo>
                  <a:pt x="336168" y="2539"/>
                </a:lnTo>
                <a:close/>
              </a:path>
              <a:path w="608330" h="769619">
                <a:moveTo>
                  <a:pt x="327024" y="1269"/>
                </a:moveTo>
                <a:lnTo>
                  <a:pt x="290195" y="1269"/>
                </a:lnTo>
                <a:lnTo>
                  <a:pt x="285622" y="2539"/>
                </a:lnTo>
                <a:lnTo>
                  <a:pt x="331597" y="2539"/>
                </a:lnTo>
                <a:lnTo>
                  <a:pt x="327024" y="1269"/>
                </a:lnTo>
                <a:close/>
              </a:path>
              <a:path w="608330" h="769619">
                <a:moveTo>
                  <a:pt x="313309" y="0"/>
                </a:moveTo>
                <a:lnTo>
                  <a:pt x="303910" y="0"/>
                </a:lnTo>
                <a:lnTo>
                  <a:pt x="294766" y="1269"/>
                </a:lnTo>
                <a:lnTo>
                  <a:pt x="322579" y="1269"/>
                </a:lnTo>
                <a:lnTo>
                  <a:pt x="313309" y="0"/>
                </a:lnTo>
                <a:close/>
              </a:path>
            </a:pathLst>
          </a:custGeom>
          <a:solidFill>
            <a:srgbClr val="007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15411" y="2770632"/>
            <a:ext cx="5473065" cy="17780"/>
          </a:xfrm>
          <a:custGeom>
            <a:avLst/>
            <a:gdLst/>
            <a:ahLst/>
            <a:cxnLst/>
            <a:rect l="l" t="t" r="r" b="b"/>
            <a:pathLst>
              <a:path w="5473065" h="17780">
                <a:moveTo>
                  <a:pt x="0" y="17525"/>
                </a:moveTo>
                <a:lnTo>
                  <a:pt x="5472557" y="0"/>
                </a:lnTo>
              </a:path>
            </a:pathLst>
          </a:custGeom>
          <a:ln w="9144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CMMIV2.0</a:t>
            </a:r>
            <a:r>
              <a:rPr dirty="0" spc="-15"/>
              <a:t>五</a:t>
            </a:r>
            <a:r>
              <a:rPr dirty="0"/>
              <a:t>级评估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12</a:t>
            </a:fld>
          </a:p>
        </p:txBody>
      </p:sp>
      <p:sp>
        <p:nvSpPr>
          <p:cNvPr id="10" name="object 10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487" y="193571"/>
            <a:ext cx="585145" cy="289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0610" y="178435"/>
            <a:ext cx="19304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solidFill>
                  <a:srgbClr val="404040"/>
                </a:solidFill>
                <a:latin typeface="Arial"/>
                <a:cs typeface="Arial"/>
              </a:rPr>
              <a:t>C</a:t>
            </a:r>
            <a:r>
              <a:rPr dirty="0" sz="1800" spc="-60">
                <a:solidFill>
                  <a:srgbClr val="404040"/>
                </a:solidFill>
                <a:latin typeface="Arial"/>
                <a:cs typeface="Arial"/>
              </a:rPr>
              <a:t>MMI</a:t>
            </a:r>
            <a:r>
              <a:rPr dirty="0" sz="1800" spc="-60">
                <a:solidFill>
                  <a:srgbClr val="404040"/>
                </a:solidFill>
              </a:rPr>
              <a:t>五级评估背景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87945" y="2780538"/>
            <a:ext cx="1184275" cy="1183005"/>
          </a:xfrm>
          <a:custGeom>
            <a:avLst/>
            <a:gdLst/>
            <a:ahLst/>
            <a:cxnLst/>
            <a:rect l="l" t="t" r="r" b="b"/>
            <a:pathLst>
              <a:path w="1184275" h="1183004">
                <a:moveTo>
                  <a:pt x="0" y="591312"/>
                </a:moveTo>
                <a:lnTo>
                  <a:pt x="1962" y="542822"/>
                </a:lnTo>
                <a:lnTo>
                  <a:pt x="7748" y="495411"/>
                </a:lnTo>
                <a:lnTo>
                  <a:pt x="17205" y="449230"/>
                </a:lnTo>
                <a:lnTo>
                  <a:pt x="30181" y="404433"/>
                </a:lnTo>
                <a:lnTo>
                  <a:pt x="46523" y="361170"/>
                </a:lnTo>
                <a:lnTo>
                  <a:pt x="66080" y="319594"/>
                </a:lnTo>
                <a:lnTo>
                  <a:pt x="88698" y="279858"/>
                </a:lnTo>
                <a:lnTo>
                  <a:pt x="114226" y="242114"/>
                </a:lnTo>
                <a:lnTo>
                  <a:pt x="142512" y="206515"/>
                </a:lnTo>
                <a:lnTo>
                  <a:pt x="173402" y="173212"/>
                </a:lnTo>
                <a:lnTo>
                  <a:pt x="206745" y="142357"/>
                </a:lnTo>
                <a:lnTo>
                  <a:pt x="242389" y="114104"/>
                </a:lnTo>
                <a:lnTo>
                  <a:pt x="280180" y="88605"/>
                </a:lnTo>
                <a:lnTo>
                  <a:pt x="319967" y="66011"/>
                </a:lnTo>
                <a:lnTo>
                  <a:pt x="361598" y="46476"/>
                </a:lnTo>
                <a:lnTo>
                  <a:pt x="404920" y="30150"/>
                </a:lnTo>
                <a:lnTo>
                  <a:pt x="449781" y="17188"/>
                </a:lnTo>
                <a:lnTo>
                  <a:pt x="496028" y="7740"/>
                </a:lnTo>
                <a:lnTo>
                  <a:pt x="543510" y="1960"/>
                </a:lnTo>
                <a:lnTo>
                  <a:pt x="592074" y="0"/>
                </a:lnTo>
                <a:lnTo>
                  <a:pt x="640637" y="1960"/>
                </a:lnTo>
                <a:lnTo>
                  <a:pt x="688119" y="7740"/>
                </a:lnTo>
                <a:lnTo>
                  <a:pt x="734366" y="17188"/>
                </a:lnTo>
                <a:lnTo>
                  <a:pt x="779227" y="30150"/>
                </a:lnTo>
                <a:lnTo>
                  <a:pt x="822549" y="46476"/>
                </a:lnTo>
                <a:lnTo>
                  <a:pt x="864180" y="66011"/>
                </a:lnTo>
                <a:lnTo>
                  <a:pt x="903967" y="88605"/>
                </a:lnTo>
                <a:lnTo>
                  <a:pt x="941758" y="114104"/>
                </a:lnTo>
                <a:lnTo>
                  <a:pt x="977402" y="142357"/>
                </a:lnTo>
                <a:lnTo>
                  <a:pt x="1010745" y="173212"/>
                </a:lnTo>
                <a:lnTo>
                  <a:pt x="1041635" y="206515"/>
                </a:lnTo>
                <a:lnTo>
                  <a:pt x="1069921" y="242114"/>
                </a:lnTo>
                <a:lnTo>
                  <a:pt x="1095449" y="279858"/>
                </a:lnTo>
                <a:lnTo>
                  <a:pt x="1118067" y="319594"/>
                </a:lnTo>
                <a:lnTo>
                  <a:pt x="1137624" y="361170"/>
                </a:lnTo>
                <a:lnTo>
                  <a:pt x="1153966" y="404433"/>
                </a:lnTo>
                <a:lnTo>
                  <a:pt x="1166942" y="449230"/>
                </a:lnTo>
                <a:lnTo>
                  <a:pt x="1176399" y="495411"/>
                </a:lnTo>
                <a:lnTo>
                  <a:pt x="1182185" y="542822"/>
                </a:lnTo>
                <a:lnTo>
                  <a:pt x="1184148" y="591312"/>
                </a:lnTo>
                <a:lnTo>
                  <a:pt x="1182185" y="639801"/>
                </a:lnTo>
                <a:lnTo>
                  <a:pt x="1176399" y="687212"/>
                </a:lnTo>
                <a:lnTo>
                  <a:pt x="1166942" y="733393"/>
                </a:lnTo>
                <a:lnTo>
                  <a:pt x="1153966" y="778190"/>
                </a:lnTo>
                <a:lnTo>
                  <a:pt x="1137624" y="821453"/>
                </a:lnTo>
                <a:lnTo>
                  <a:pt x="1118067" y="863029"/>
                </a:lnTo>
                <a:lnTo>
                  <a:pt x="1095449" y="902765"/>
                </a:lnTo>
                <a:lnTo>
                  <a:pt x="1069921" y="940509"/>
                </a:lnTo>
                <a:lnTo>
                  <a:pt x="1041635" y="976108"/>
                </a:lnTo>
                <a:lnTo>
                  <a:pt x="1010745" y="1009411"/>
                </a:lnTo>
                <a:lnTo>
                  <a:pt x="977402" y="1040266"/>
                </a:lnTo>
                <a:lnTo>
                  <a:pt x="941758" y="1068519"/>
                </a:lnTo>
                <a:lnTo>
                  <a:pt x="903967" y="1094018"/>
                </a:lnTo>
                <a:lnTo>
                  <a:pt x="864180" y="1116612"/>
                </a:lnTo>
                <a:lnTo>
                  <a:pt x="822549" y="1136147"/>
                </a:lnTo>
                <a:lnTo>
                  <a:pt x="779227" y="1152473"/>
                </a:lnTo>
                <a:lnTo>
                  <a:pt x="734366" y="1165435"/>
                </a:lnTo>
                <a:lnTo>
                  <a:pt x="688119" y="1174883"/>
                </a:lnTo>
                <a:lnTo>
                  <a:pt x="640637" y="1180663"/>
                </a:lnTo>
                <a:lnTo>
                  <a:pt x="592074" y="1182624"/>
                </a:lnTo>
                <a:lnTo>
                  <a:pt x="543510" y="1180663"/>
                </a:lnTo>
                <a:lnTo>
                  <a:pt x="496028" y="1174883"/>
                </a:lnTo>
                <a:lnTo>
                  <a:pt x="449781" y="1165435"/>
                </a:lnTo>
                <a:lnTo>
                  <a:pt x="404920" y="1152473"/>
                </a:lnTo>
                <a:lnTo>
                  <a:pt x="361598" y="1136147"/>
                </a:lnTo>
                <a:lnTo>
                  <a:pt x="319967" y="1116612"/>
                </a:lnTo>
                <a:lnTo>
                  <a:pt x="280180" y="1094018"/>
                </a:lnTo>
                <a:lnTo>
                  <a:pt x="242389" y="1068519"/>
                </a:lnTo>
                <a:lnTo>
                  <a:pt x="206745" y="1040266"/>
                </a:lnTo>
                <a:lnTo>
                  <a:pt x="173402" y="1009411"/>
                </a:lnTo>
                <a:lnTo>
                  <a:pt x="142512" y="976108"/>
                </a:lnTo>
                <a:lnTo>
                  <a:pt x="114226" y="940509"/>
                </a:lnTo>
                <a:lnTo>
                  <a:pt x="88698" y="902765"/>
                </a:lnTo>
                <a:lnTo>
                  <a:pt x="66080" y="863029"/>
                </a:lnTo>
                <a:lnTo>
                  <a:pt x="46523" y="821453"/>
                </a:lnTo>
                <a:lnTo>
                  <a:pt x="30181" y="778190"/>
                </a:lnTo>
                <a:lnTo>
                  <a:pt x="17205" y="733393"/>
                </a:lnTo>
                <a:lnTo>
                  <a:pt x="7748" y="687212"/>
                </a:lnTo>
                <a:lnTo>
                  <a:pt x="1962" y="639801"/>
                </a:lnTo>
                <a:lnTo>
                  <a:pt x="0" y="591312"/>
                </a:lnTo>
                <a:close/>
              </a:path>
            </a:pathLst>
          </a:custGeom>
          <a:ln w="50292">
            <a:solidFill>
              <a:srgbClr val="863C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27976" y="3019044"/>
            <a:ext cx="704215" cy="704215"/>
          </a:xfrm>
          <a:custGeom>
            <a:avLst/>
            <a:gdLst/>
            <a:ahLst/>
            <a:cxnLst/>
            <a:rect l="l" t="t" r="r" b="b"/>
            <a:pathLst>
              <a:path w="704215" h="704214">
                <a:moveTo>
                  <a:pt x="352044" y="0"/>
                </a:moveTo>
                <a:lnTo>
                  <a:pt x="304271" y="3213"/>
                </a:lnTo>
                <a:lnTo>
                  <a:pt x="258453" y="12574"/>
                </a:lnTo>
                <a:lnTo>
                  <a:pt x="215009" y="27664"/>
                </a:lnTo>
                <a:lnTo>
                  <a:pt x="174356" y="48062"/>
                </a:lnTo>
                <a:lnTo>
                  <a:pt x="136916" y="73350"/>
                </a:lnTo>
                <a:lnTo>
                  <a:pt x="103108" y="103108"/>
                </a:lnTo>
                <a:lnTo>
                  <a:pt x="73350" y="136916"/>
                </a:lnTo>
                <a:lnTo>
                  <a:pt x="48062" y="174356"/>
                </a:lnTo>
                <a:lnTo>
                  <a:pt x="27664" y="215009"/>
                </a:lnTo>
                <a:lnTo>
                  <a:pt x="12574" y="258453"/>
                </a:lnTo>
                <a:lnTo>
                  <a:pt x="3213" y="304271"/>
                </a:lnTo>
                <a:lnTo>
                  <a:pt x="0" y="352044"/>
                </a:lnTo>
                <a:lnTo>
                  <a:pt x="3213" y="399816"/>
                </a:lnTo>
                <a:lnTo>
                  <a:pt x="12574" y="445634"/>
                </a:lnTo>
                <a:lnTo>
                  <a:pt x="27664" y="489078"/>
                </a:lnTo>
                <a:lnTo>
                  <a:pt x="48062" y="529731"/>
                </a:lnTo>
                <a:lnTo>
                  <a:pt x="73350" y="567171"/>
                </a:lnTo>
                <a:lnTo>
                  <a:pt x="103108" y="600979"/>
                </a:lnTo>
                <a:lnTo>
                  <a:pt x="136916" y="630737"/>
                </a:lnTo>
                <a:lnTo>
                  <a:pt x="174356" y="656025"/>
                </a:lnTo>
                <a:lnTo>
                  <a:pt x="215009" y="676423"/>
                </a:lnTo>
                <a:lnTo>
                  <a:pt x="258453" y="691513"/>
                </a:lnTo>
                <a:lnTo>
                  <a:pt x="304271" y="700874"/>
                </a:lnTo>
                <a:lnTo>
                  <a:pt x="352044" y="704088"/>
                </a:lnTo>
                <a:lnTo>
                  <a:pt x="399816" y="700874"/>
                </a:lnTo>
                <a:lnTo>
                  <a:pt x="445634" y="691513"/>
                </a:lnTo>
                <a:lnTo>
                  <a:pt x="489078" y="676423"/>
                </a:lnTo>
                <a:lnTo>
                  <a:pt x="529731" y="656025"/>
                </a:lnTo>
                <a:lnTo>
                  <a:pt x="567171" y="630737"/>
                </a:lnTo>
                <a:lnTo>
                  <a:pt x="600979" y="600979"/>
                </a:lnTo>
                <a:lnTo>
                  <a:pt x="630737" y="567171"/>
                </a:lnTo>
                <a:lnTo>
                  <a:pt x="656025" y="529731"/>
                </a:lnTo>
                <a:lnTo>
                  <a:pt x="676423" y="489078"/>
                </a:lnTo>
                <a:lnTo>
                  <a:pt x="691513" y="445634"/>
                </a:lnTo>
                <a:lnTo>
                  <a:pt x="700874" y="399816"/>
                </a:lnTo>
                <a:lnTo>
                  <a:pt x="704088" y="352044"/>
                </a:lnTo>
                <a:lnTo>
                  <a:pt x="700874" y="304271"/>
                </a:lnTo>
                <a:lnTo>
                  <a:pt x="691513" y="258453"/>
                </a:lnTo>
                <a:lnTo>
                  <a:pt x="676423" y="215009"/>
                </a:lnTo>
                <a:lnTo>
                  <a:pt x="656025" y="174356"/>
                </a:lnTo>
                <a:lnTo>
                  <a:pt x="630737" y="136916"/>
                </a:lnTo>
                <a:lnTo>
                  <a:pt x="600979" y="103108"/>
                </a:lnTo>
                <a:lnTo>
                  <a:pt x="567171" y="73350"/>
                </a:lnTo>
                <a:lnTo>
                  <a:pt x="529731" y="48062"/>
                </a:lnTo>
                <a:lnTo>
                  <a:pt x="489078" y="27664"/>
                </a:lnTo>
                <a:lnTo>
                  <a:pt x="445634" y="12574"/>
                </a:lnTo>
                <a:lnTo>
                  <a:pt x="399816" y="3213"/>
                </a:lnTo>
                <a:lnTo>
                  <a:pt x="352044" y="0"/>
                </a:lnTo>
                <a:close/>
              </a:path>
            </a:pathLst>
          </a:custGeom>
          <a:solidFill>
            <a:srgbClr val="863C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700898" y="3208401"/>
            <a:ext cx="15938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89326" y="2780538"/>
            <a:ext cx="1183005" cy="1183005"/>
          </a:xfrm>
          <a:custGeom>
            <a:avLst/>
            <a:gdLst/>
            <a:ahLst/>
            <a:cxnLst/>
            <a:rect l="l" t="t" r="r" b="b"/>
            <a:pathLst>
              <a:path w="1183004" h="1183004">
                <a:moveTo>
                  <a:pt x="0" y="591312"/>
                </a:moveTo>
                <a:lnTo>
                  <a:pt x="1960" y="542822"/>
                </a:lnTo>
                <a:lnTo>
                  <a:pt x="7740" y="495411"/>
                </a:lnTo>
                <a:lnTo>
                  <a:pt x="17188" y="449230"/>
                </a:lnTo>
                <a:lnTo>
                  <a:pt x="30150" y="404433"/>
                </a:lnTo>
                <a:lnTo>
                  <a:pt x="46476" y="361170"/>
                </a:lnTo>
                <a:lnTo>
                  <a:pt x="66011" y="319594"/>
                </a:lnTo>
                <a:lnTo>
                  <a:pt x="88605" y="279858"/>
                </a:lnTo>
                <a:lnTo>
                  <a:pt x="114104" y="242114"/>
                </a:lnTo>
                <a:lnTo>
                  <a:pt x="142357" y="206515"/>
                </a:lnTo>
                <a:lnTo>
                  <a:pt x="173212" y="173212"/>
                </a:lnTo>
                <a:lnTo>
                  <a:pt x="206515" y="142357"/>
                </a:lnTo>
                <a:lnTo>
                  <a:pt x="242114" y="114104"/>
                </a:lnTo>
                <a:lnTo>
                  <a:pt x="279858" y="88605"/>
                </a:lnTo>
                <a:lnTo>
                  <a:pt x="319594" y="66011"/>
                </a:lnTo>
                <a:lnTo>
                  <a:pt x="361170" y="46476"/>
                </a:lnTo>
                <a:lnTo>
                  <a:pt x="404433" y="30150"/>
                </a:lnTo>
                <a:lnTo>
                  <a:pt x="449230" y="17188"/>
                </a:lnTo>
                <a:lnTo>
                  <a:pt x="495411" y="7740"/>
                </a:lnTo>
                <a:lnTo>
                  <a:pt x="542822" y="1960"/>
                </a:lnTo>
                <a:lnTo>
                  <a:pt x="591312" y="0"/>
                </a:lnTo>
                <a:lnTo>
                  <a:pt x="639801" y="1960"/>
                </a:lnTo>
                <a:lnTo>
                  <a:pt x="687212" y="7740"/>
                </a:lnTo>
                <a:lnTo>
                  <a:pt x="733393" y="17188"/>
                </a:lnTo>
                <a:lnTo>
                  <a:pt x="778190" y="30150"/>
                </a:lnTo>
                <a:lnTo>
                  <a:pt x="821453" y="46476"/>
                </a:lnTo>
                <a:lnTo>
                  <a:pt x="863029" y="66011"/>
                </a:lnTo>
                <a:lnTo>
                  <a:pt x="902765" y="88605"/>
                </a:lnTo>
                <a:lnTo>
                  <a:pt x="940509" y="114104"/>
                </a:lnTo>
                <a:lnTo>
                  <a:pt x="976108" y="142357"/>
                </a:lnTo>
                <a:lnTo>
                  <a:pt x="1009411" y="173212"/>
                </a:lnTo>
                <a:lnTo>
                  <a:pt x="1040266" y="206515"/>
                </a:lnTo>
                <a:lnTo>
                  <a:pt x="1068519" y="242114"/>
                </a:lnTo>
                <a:lnTo>
                  <a:pt x="1094018" y="279858"/>
                </a:lnTo>
                <a:lnTo>
                  <a:pt x="1116612" y="319594"/>
                </a:lnTo>
                <a:lnTo>
                  <a:pt x="1136147" y="361170"/>
                </a:lnTo>
                <a:lnTo>
                  <a:pt x="1152473" y="404433"/>
                </a:lnTo>
                <a:lnTo>
                  <a:pt x="1165435" y="449230"/>
                </a:lnTo>
                <a:lnTo>
                  <a:pt x="1174883" y="495411"/>
                </a:lnTo>
                <a:lnTo>
                  <a:pt x="1180663" y="542822"/>
                </a:lnTo>
                <a:lnTo>
                  <a:pt x="1182624" y="591312"/>
                </a:lnTo>
                <a:lnTo>
                  <a:pt x="1180663" y="639801"/>
                </a:lnTo>
                <a:lnTo>
                  <a:pt x="1174883" y="687212"/>
                </a:lnTo>
                <a:lnTo>
                  <a:pt x="1165435" y="733393"/>
                </a:lnTo>
                <a:lnTo>
                  <a:pt x="1152473" y="778190"/>
                </a:lnTo>
                <a:lnTo>
                  <a:pt x="1136147" y="821453"/>
                </a:lnTo>
                <a:lnTo>
                  <a:pt x="1116612" y="863029"/>
                </a:lnTo>
                <a:lnTo>
                  <a:pt x="1094018" y="902765"/>
                </a:lnTo>
                <a:lnTo>
                  <a:pt x="1068519" y="940509"/>
                </a:lnTo>
                <a:lnTo>
                  <a:pt x="1040266" y="976108"/>
                </a:lnTo>
                <a:lnTo>
                  <a:pt x="1009411" y="1009411"/>
                </a:lnTo>
                <a:lnTo>
                  <a:pt x="976108" y="1040266"/>
                </a:lnTo>
                <a:lnTo>
                  <a:pt x="940509" y="1068519"/>
                </a:lnTo>
                <a:lnTo>
                  <a:pt x="902765" y="1094018"/>
                </a:lnTo>
                <a:lnTo>
                  <a:pt x="863029" y="1116612"/>
                </a:lnTo>
                <a:lnTo>
                  <a:pt x="821453" y="1136147"/>
                </a:lnTo>
                <a:lnTo>
                  <a:pt x="778190" y="1152473"/>
                </a:lnTo>
                <a:lnTo>
                  <a:pt x="733393" y="1165435"/>
                </a:lnTo>
                <a:lnTo>
                  <a:pt x="687212" y="1174883"/>
                </a:lnTo>
                <a:lnTo>
                  <a:pt x="639801" y="1180663"/>
                </a:lnTo>
                <a:lnTo>
                  <a:pt x="591312" y="1182624"/>
                </a:lnTo>
                <a:lnTo>
                  <a:pt x="542822" y="1180663"/>
                </a:lnTo>
                <a:lnTo>
                  <a:pt x="495411" y="1174883"/>
                </a:lnTo>
                <a:lnTo>
                  <a:pt x="449230" y="1165435"/>
                </a:lnTo>
                <a:lnTo>
                  <a:pt x="404433" y="1152473"/>
                </a:lnTo>
                <a:lnTo>
                  <a:pt x="361170" y="1136147"/>
                </a:lnTo>
                <a:lnTo>
                  <a:pt x="319594" y="1116612"/>
                </a:lnTo>
                <a:lnTo>
                  <a:pt x="279858" y="1094018"/>
                </a:lnTo>
                <a:lnTo>
                  <a:pt x="242114" y="1068519"/>
                </a:lnTo>
                <a:lnTo>
                  <a:pt x="206515" y="1040266"/>
                </a:lnTo>
                <a:lnTo>
                  <a:pt x="173212" y="1009411"/>
                </a:lnTo>
                <a:lnTo>
                  <a:pt x="142357" y="976108"/>
                </a:lnTo>
                <a:lnTo>
                  <a:pt x="114104" y="940509"/>
                </a:lnTo>
                <a:lnTo>
                  <a:pt x="88605" y="902765"/>
                </a:lnTo>
                <a:lnTo>
                  <a:pt x="66011" y="863029"/>
                </a:lnTo>
                <a:lnTo>
                  <a:pt x="46476" y="821453"/>
                </a:lnTo>
                <a:lnTo>
                  <a:pt x="30150" y="778190"/>
                </a:lnTo>
                <a:lnTo>
                  <a:pt x="17188" y="733393"/>
                </a:lnTo>
                <a:lnTo>
                  <a:pt x="7740" y="687212"/>
                </a:lnTo>
                <a:lnTo>
                  <a:pt x="1960" y="639801"/>
                </a:lnTo>
                <a:lnTo>
                  <a:pt x="0" y="591312"/>
                </a:lnTo>
                <a:close/>
              </a:path>
            </a:pathLst>
          </a:custGeom>
          <a:ln w="50292">
            <a:solidFill>
              <a:srgbClr val="2DA7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27832" y="3019044"/>
            <a:ext cx="704215" cy="704215"/>
          </a:xfrm>
          <a:custGeom>
            <a:avLst/>
            <a:gdLst/>
            <a:ahLst/>
            <a:cxnLst/>
            <a:rect l="l" t="t" r="r" b="b"/>
            <a:pathLst>
              <a:path w="704214" h="704214">
                <a:moveTo>
                  <a:pt x="352044" y="0"/>
                </a:moveTo>
                <a:lnTo>
                  <a:pt x="304271" y="3213"/>
                </a:lnTo>
                <a:lnTo>
                  <a:pt x="258453" y="12574"/>
                </a:lnTo>
                <a:lnTo>
                  <a:pt x="215009" y="27664"/>
                </a:lnTo>
                <a:lnTo>
                  <a:pt x="174356" y="48062"/>
                </a:lnTo>
                <a:lnTo>
                  <a:pt x="136916" y="73350"/>
                </a:lnTo>
                <a:lnTo>
                  <a:pt x="103108" y="103108"/>
                </a:lnTo>
                <a:lnTo>
                  <a:pt x="73350" y="136916"/>
                </a:lnTo>
                <a:lnTo>
                  <a:pt x="48062" y="174356"/>
                </a:lnTo>
                <a:lnTo>
                  <a:pt x="27664" y="215009"/>
                </a:lnTo>
                <a:lnTo>
                  <a:pt x="12574" y="258453"/>
                </a:lnTo>
                <a:lnTo>
                  <a:pt x="3213" y="304271"/>
                </a:lnTo>
                <a:lnTo>
                  <a:pt x="0" y="352044"/>
                </a:lnTo>
                <a:lnTo>
                  <a:pt x="3213" y="399816"/>
                </a:lnTo>
                <a:lnTo>
                  <a:pt x="12574" y="445634"/>
                </a:lnTo>
                <a:lnTo>
                  <a:pt x="27664" y="489078"/>
                </a:lnTo>
                <a:lnTo>
                  <a:pt x="48062" y="529731"/>
                </a:lnTo>
                <a:lnTo>
                  <a:pt x="73350" y="567171"/>
                </a:lnTo>
                <a:lnTo>
                  <a:pt x="103108" y="600979"/>
                </a:lnTo>
                <a:lnTo>
                  <a:pt x="136916" y="630737"/>
                </a:lnTo>
                <a:lnTo>
                  <a:pt x="174356" y="656025"/>
                </a:lnTo>
                <a:lnTo>
                  <a:pt x="215009" y="676423"/>
                </a:lnTo>
                <a:lnTo>
                  <a:pt x="258453" y="691513"/>
                </a:lnTo>
                <a:lnTo>
                  <a:pt x="304271" y="700874"/>
                </a:lnTo>
                <a:lnTo>
                  <a:pt x="352044" y="704088"/>
                </a:lnTo>
                <a:lnTo>
                  <a:pt x="399816" y="700874"/>
                </a:lnTo>
                <a:lnTo>
                  <a:pt x="445634" y="691513"/>
                </a:lnTo>
                <a:lnTo>
                  <a:pt x="489078" y="676423"/>
                </a:lnTo>
                <a:lnTo>
                  <a:pt x="529731" y="656025"/>
                </a:lnTo>
                <a:lnTo>
                  <a:pt x="567171" y="630737"/>
                </a:lnTo>
                <a:lnTo>
                  <a:pt x="600979" y="600979"/>
                </a:lnTo>
                <a:lnTo>
                  <a:pt x="630737" y="567171"/>
                </a:lnTo>
                <a:lnTo>
                  <a:pt x="656025" y="529731"/>
                </a:lnTo>
                <a:lnTo>
                  <a:pt x="676423" y="489078"/>
                </a:lnTo>
                <a:lnTo>
                  <a:pt x="691513" y="445634"/>
                </a:lnTo>
                <a:lnTo>
                  <a:pt x="700874" y="399816"/>
                </a:lnTo>
                <a:lnTo>
                  <a:pt x="704088" y="352044"/>
                </a:lnTo>
                <a:lnTo>
                  <a:pt x="700874" y="304271"/>
                </a:lnTo>
                <a:lnTo>
                  <a:pt x="691513" y="258453"/>
                </a:lnTo>
                <a:lnTo>
                  <a:pt x="676423" y="215009"/>
                </a:lnTo>
                <a:lnTo>
                  <a:pt x="656025" y="174356"/>
                </a:lnTo>
                <a:lnTo>
                  <a:pt x="630737" y="136916"/>
                </a:lnTo>
                <a:lnTo>
                  <a:pt x="600979" y="103108"/>
                </a:lnTo>
                <a:lnTo>
                  <a:pt x="567171" y="73350"/>
                </a:lnTo>
                <a:lnTo>
                  <a:pt x="529731" y="48062"/>
                </a:lnTo>
                <a:lnTo>
                  <a:pt x="489078" y="27664"/>
                </a:lnTo>
                <a:lnTo>
                  <a:pt x="445634" y="12574"/>
                </a:lnTo>
                <a:lnTo>
                  <a:pt x="399816" y="3213"/>
                </a:lnTo>
                <a:lnTo>
                  <a:pt x="352044" y="0"/>
                </a:lnTo>
                <a:close/>
              </a:path>
            </a:pathLst>
          </a:custGeom>
          <a:solidFill>
            <a:srgbClr val="2DA7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433317" y="3208401"/>
            <a:ext cx="29400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59405" y="4174032"/>
            <a:ext cx="145986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10185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404040"/>
                </a:solidFill>
                <a:latin typeface="微软雅黑"/>
                <a:cs typeface="微软雅黑"/>
              </a:rPr>
              <a:t>公司已运行 </a:t>
            </a:r>
            <a:r>
              <a:rPr dirty="0" sz="1600" spc="-5" b="1">
                <a:solidFill>
                  <a:srgbClr val="404040"/>
                </a:solidFill>
                <a:latin typeface="微软雅黑"/>
                <a:cs typeface="微软雅黑"/>
              </a:rPr>
              <a:t>C</a:t>
            </a:r>
            <a:r>
              <a:rPr dirty="0" sz="1600" spc="-10" b="1">
                <a:solidFill>
                  <a:srgbClr val="404040"/>
                </a:solidFill>
                <a:latin typeface="微软雅黑"/>
                <a:cs typeface="微软雅黑"/>
              </a:rPr>
              <a:t>M</a:t>
            </a:r>
            <a:r>
              <a:rPr dirty="0" sz="1600" spc="-5" b="1">
                <a:solidFill>
                  <a:srgbClr val="404040"/>
                </a:solidFill>
                <a:latin typeface="微软雅黑"/>
                <a:cs typeface="微软雅黑"/>
              </a:rPr>
              <a:t>M</a:t>
            </a:r>
            <a:r>
              <a:rPr dirty="0" sz="1600" b="1">
                <a:solidFill>
                  <a:srgbClr val="404040"/>
                </a:solidFill>
                <a:latin typeface="微软雅黑"/>
                <a:cs typeface="微软雅黑"/>
              </a:rPr>
              <a:t>I</a:t>
            </a:r>
            <a:r>
              <a:rPr dirty="0" sz="1600" spc="-5" b="1">
                <a:solidFill>
                  <a:srgbClr val="404040"/>
                </a:solidFill>
                <a:latin typeface="微软雅黑"/>
                <a:cs typeface="微软雅黑"/>
              </a:rPr>
              <a:t>体系十年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6666" y="1978914"/>
            <a:ext cx="1184275" cy="1184275"/>
          </a:xfrm>
          <a:custGeom>
            <a:avLst/>
            <a:gdLst/>
            <a:ahLst/>
            <a:cxnLst/>
            <a:rect l="l" t="t" r="r" b="b"/>
            <a:pathLst>
              <a:path w="1184275" h="1184275">
                <a:moveTo>
                  <a:pt x="0" y="592074"/>
                </a:moveTo>
                <a:lnTo>
                  <a:pt x="1962" y="543510"/>
                </a:lnTo>
                <a:lnTo>
                  <a:pt x="7749" y="496028"/>
                </a:lnTo>
                <a:lnTo>
                  <a:pt x="17206" y="449781"/>
                </a:lnTo>
                <a:lnTo>
                  <a:pt x="30183" y="404920"/>
                </a:lnTo>
                <a:lnTo>
                  <a:pt x="46527" y="361598"/>
                </a:lnTo>
                <a:lnTo>
                  <a:pt x="66085" y="319967"/>
                </a:lnTo>
                <a:lnTo>
                  <a:pt x="88704" y="280180"/>
                </a:lnTo>
                <a:lnTo>
                  <a:pt x="114234" y="242389"/>
                </a:lnTo>
                <a:lnTo>
                  <a:pt x="142520" y="206745"/>
                </a:lnTo>
                <a:lnTo>
                  <a:pt x="173412" y="173402"/>
                </a:lnTo>
                <a:lnTo>
                  <a:pt x="206756" y="142512"/>
                </a:lnTo>
                <a:lnTo>
                  <a:pt x="242400" y="114226"/>
                </a:lnTo>
                <a:lnTo>
                  <a:pt x="280191" y="88698"/>
                </a:lnTo>
                <a:lnTo>
                  <a:pt x="319979" y="66080"/>
                </a:lnTo>
                <a:lnTo>
                  <a:pt x="361609" y="46523"/>
                </a:lnTo>
                <a:lnTo>
                  <a:pt x="404930" y="30181"/>
                </a:lnTo>
                <a:lnTo>
                  <a:pt x="449789" y="17205"/>
                </a:lnTo>
                <a:lnTo>
                  <a:pt x="496035" y="7748"/>
                </a:lnTo>
                <a:lnTo>
                  <a:pt x="543513" y="1962"/>
                </a:lnTo>
                <a:lnTo>
                  <a:pt x="592074" y="0"/>
                </a:lnTo>
                <a:lnTo>
                  <a:pt x="640637" y="1962"/>
                </a:lnTo>
                <a:lnTo>
                  <a:pt x="688119" y="7748"/>
                </a:lnTo>
                <a:lnTo>
                  <a:pt x="734366" y="17205"/>
                </a:lnTo>
                <a:lnTo>
                  <a:pt x="779227" y="30181"/>
                </a:lnTo>
                <a:lnTo>
                  <a:pt x="822549" y="46523"/>
                </a:lnTo>
                <a:lnTo>
                  <a:pt x="864180" y="66080"/>
                </a:lnTo>
                <a:lnTo>
                  <a:pt x="903967" y="88698"/>
                </a:lnTo>
                <a:lnTo>
                  <a:pt x="941758" y="114226"/>
                </a:lnTo>
                <a:lnTo>
                  <a:pt x="977402" y="142512"/>
                </a:lnTo>
                <a:lnTo>
                  <a:pt x="1010745" y="173402"/>
                </a:lnTo>
                <a:lnTo>
                  <a:pt x="1041635" y="206745"/>
                </a:lnTo>
                <a:lnTo>
                  <a:pt x="1069921" y="242389"/>
                </a:lnTo>
                <a:lnTo>
                  <a:pt x="1095449" y="280180"/>
                </a:lnTo>
                <a:lnTo>
                  <a:pt x="1118067" y="319967"/>
                </a:lnTo>
                <a:lnTo>
                  <a:pt x="1137624" y="361598"/>
                </a:lnTo>
                <a:lnTo>
                  <a:pt x="1153966" y="404920"/>
                </a:lnTo>
                <a:lnTo>
                  <a:pt x="1166942" y="449781"/>
                </a:lnTo>
                <a:lnTo>
                  <a:pt x="1176399" y="496028"/>
                </a:lnTo>
                <a:lnTo>
                  <a:pt x="1182185" y="543510"/>
                </a:lnTo>
                <a:lnTo>
                  <a:pt x="1184148" y="592074"/>
                </a:lnTo>
                <a:lnTo>
                  <a:pt x="1182185" y="640637"/>
                </a:lnTo>
                <a:lnTo>
                  <a:pt x="1176399" y="688119"/>
                </a:lnTo>
                <a:lnTo>
                  <a:pt x="1166942" y="734366"/>
                </a:lnTo>
                <a:lnTo>
                  <a:pt x="1153966" y="779227"/>
                </a:lnTo>
                <a:lnTo>
                  <a:pt x="1137624" y="822549"/>
                </a:lnTo>
                <a:lnTo>
                  <a:pt x="1118067" y="864180"/>
                </a:lnTo>
                <a:lnTo>
                  <a:pt x="1095449" y="903967"/>
                </a:lnTo>
                <a:lnTo>
                  <a:pt x="1069921" y="941758"/>
                </a:lnTo>
                <a:lnTo>
                  <a:pt x="1041635" y="977402"/>
                </a:lnTo>
                <a:lnTo>
                  <a:pt x="1010745" y="1010745"/>
                </a:lnTo>
                <a:lnTo>
                  <a:pt x="977402" y="1041635"/>
                </a:lnTo>
                <a:lnTo>
                  <a:pt x="941758" y="1069921"/>
                </a:lnTo>
                <a:lnTo>
                  <a:pt x="903967" y="1095449"/>
                </a:lnTo>
                <a:lnTo>
                  <a:pt x="864180" y="1118067"/>
                </a:lnTo>
                <a:lnTo>
                  <a:pt x="822549" y="1137624"/>
                </a:lnTo>
                <a:lnTo>
                  <a:pt x="779227" y="1153966"/>
                </a:lnTo>
                <a:lnTo>
                  <a:pt x="734366" y="1166942"/>
                </a:lnTo>
                <a:lnTo>
                  <a:pt x="688119" y="1176399"/>
                </a:lnTo>
                <a:lnTo>
                  <a:pt x="640637" y="1182185"/>
                </a:lnTo>
                <a:lnTo>
                  <a:pt x="592074" y="1184148"/>
                </a:lnTo>
                <a:lnTo>
                  <a:pt x="543513" y="1182185"/>
                </a:lnTo>
                <a:lnTo>
                  <a:pt x="496035" y="1176399"/>
                </a:lnTo>
                <a:lnTo>
                  <a:pt x="449789" y="1166942"/>
                </a:lnTo>
                <a:lnTo>
                  <a:pt x="404930" y="1153966"/>
                </a:lnTo>
                <a:lnTo>
                  <a:pt x="361609" y="1137624"/>
                </a:lnTo>
                <a:lnTo>
                  <a:pt x="319979" y="1118067"/>
                </a:lnTo>
                <a:lnTo>
                  <a:pt x="280191" y="1095449"/>
                </a:lnTo>
                <a:lnTo>
                  <a:pt x="242400" y="1069921"/>
                </a:lnTo>
                <a:lnTo>
                  <a:pt x="206756" y="1041635"/>
                </a:lnTo>
                <a:lnTo>
                  <a:pt x="173412" y="1010745"/>
                </a:lnTo>
                <a:lnTo>
                  <a:pt x="142520" y="977402"/>
                </a:lnTo>
                <a:lnTo>
                  <a:pt x="114234" y="941758"/>
                </a:lnTo>
                <a:lnTo>
                  <a:pt x="88704" y="903967"/>
                </a:lnTo>
                <a:lnTo>
                  <a:pt x="66085" y="864180"/>
                </a:lnTo>
                <a:lnTo>
                  <a:pt x="46527" y="822549"/>
                </a:lnTo>
                <a:lnTo>
                  <a:pt x="30183" y="779227"/>
                </a:lnTo>
                <a:lnTo>
                  <a:pt x="17206" y="734366"/>
                </a:lnTo>
                <a:lnTo>
                  <a:pt x="7749" y="688119"/>
                </a:lnTo>
                <a:lnTo>
                  <a:pt x="1962" y="640637"/>
                </a:lnTo>
                <a:lnTo>
                  <a:pt x="0" y="592074"/>
                </a:lnTo>
                <a:close/>
              </a:path>
            </a:pathLst>
          </a:custGeom>
          <a:ln w="50292">
            <a:solidFill>
              <a:srgbClr val="5757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95172" y="2221992"/>
            <a:ext cx="704215" cy="704215"/>
          </a:xfrm>
          <a:custGeom>
            <a:avLst/>
            <a:gdLst/>
            <a:ahLst/>
            <a:cxnLst/>
            <a:rect l="l" t="t" r="r" b="b"/>
            <a:pathLst>
              <a:path w="704214" h="704214">
                <a:moveTo>
                  <a:pt x="352044" y="0"/>
                </a:moveTo>
                <a:lnTo>
                  <a:pt x="304274" y="3213"/>
                </a:lnTo>
                <a:lnTo>
                  <a:pt x="258458" y="12574"/>
                </a:lnTo>
                <a:lnTo>
                  <a:pt x="215014" y="27664"/>
                </a:lnTo>
                <a:lnTo>
                  <a:pt x="174362" y="48062"/>
                </a:lnTo>
                <a:lnTo>
                  <a:pt x="136922" y="73350"/>
                </a:lnTo>
                <a:lnTo>
                  <a:pt x="103112" y="103108"/>
                </a:lnTo>
                <a:lnTo>
                  <a:pt x="73354" y="136916"/>
                </a:lnTo>
                <a:lnTo>
                  <a:pt x="48065" y="174356"/>
                </a:lnTo>
                <a:lnTo>
                  <a:pt x="27665" y="215009"/>
                </a:lnTo>
                <a:lnTo>
                  <a:pt x="12575" y="258453"/>
                </a:lnTo>
                <a:lnTo>
                  <a:pt x="3213" y="304271"/>
                </a:lnTo>
                <a:lnTo>
                  <a:pt x="0" y="352044"/>
                </a:lnTo>
                <a:lnTo>
                  <a:pt x="3213" y="399816"/>
                </a:lnTo>
                <a:lnTo>
                  <a:pt x="12575" y="445634"/>
                </a:lnTo>
                <a:lnTo>
                  <a:pt x="27665" y="489078"/>
                </a:lnTo>
                <a:lnTo>
                  <a:pt x="48065" y="529731"/>
                </a:lnTo>
                <a:lnTo>
                  <a:pt x="73354" y="567171"/>
                </a:lnTo>
                <a:lnTo>
                  <a:pt x="103112" y="600979"/>
                </a:lnTo>
                <a:lnTo>
                  <a:pt x="136922" y="630737"/>
                </a:lnTo>
                <a:lnTo>
                  <a:pt x="174362" y="656025"/>
                </a:lnTo>
                <a:lnTo>
                  <a:pt x="215014" y="676423"/>
                </a:lnTo>
                <a:lnTo>
                  <a:pt x="258458" y="691513"/>
                </a:lnTo>
                <a:lnTo>
                  <a:pt x="304274" y="700874"/>
                </a:lnTo>
                <a:lnTo>
                  <a:pt x="352044" y="704088"/>
                </a:lnTo>
                <a:lnTo>
                  <a:pt x="399816" y="700874"/>
                </a:lnTo>
                <a:lnTo>
                  <a:pt x="445634" y="691513"/>
                </a:lnTo>
                <a:lnTo>
                  <a:pt x="489078" y="676423"/>
                </a:lnTo>
                <a:lnTo>
                  <a:pt x="529731" y="656025"/>
                </a:lnTo>
                <a:lnTo>
                  <a:pt x="567171" y="630737"/>
                </a:lnTo>
                <a:lnTo>
                  <a:pt x="600979" y="600979"/>
                </a:lnTo>
                <a:lnTo>
                  <a:pt x="630737" y="567171"/>
                </a:lnTo>
                <a:lnTo>
                  <a:pt x="656025" y="529731"/>
                </a:lnTo>
                <a:lnTo>
                  <a:pt x="676423" y="489078"/>
                </a:lnTo>
                <a:lnTo>
                  <a:pt x="691513" y="445634"/>
                </a:lnTo>
                <a:lnTo>
                  <a:pt x="700874" y="399816"/>
                </a:lnTo>
                <a:lnTo>
                  <a:pt x="704088" y="352044"/>
                </a:lnTo>
                <a:lnTo>
                  <a:pt x="700874" y="304271"/>
                </a:lnTo>
                <a:lnTo>
                  <a:pt x="691513" y="258453"/>
                </a:lnTo>
                <a:lnTo>
                  <a:pt x="676423" y="215009"/>
                </a:lnTo>
                <a:lnTo>
                  <a:pt x="656025" y="174356"/>
                </a:lnTo>
                <a:lnTo>
                  <a:pt x="630737" y="136916"/>
                </a:lnTo>
                <a:lnTo>
                  <a:pt x="600979" y="103108"/>
                </a:lnTo>
                <a:lnTo>
                  <a:pt x="567171" y="73350"/>
                </a:lnTo>
                <a:lnTo>
                  <a:pt x="529731" y="48062"/>
                </a:lnTo>
                <a:lnTo>
                  <a:pt x="489078" y="27664"/>
                </a:lnTo>
                <a:lnTo>
                  <a:pt x="445634" y="12574"/>
                </a:lnTo>
                <a:lnTo>
                  <a:pt x="399816" y="3213"/>
                </a:lnTo>
                <a:lnTo>
                  <a:pt x="352044" y="0"/>
                </a:lnTo>
                <a:close/>
              </a:path>
            </a:pathLst>
          </a:custGeom>
          <a:solidFill>
            <a:srgbClr val="5757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247952" y="2411729"/>
            <a:ext cx="19939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9183" y="3372992"/>
            <a:ext cx="124206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404040"/>
                </a:solidFill>
                <a:latin typeface="微软雅黑"/>
                <a:cs typeface="微软雅黑"/>
              </a:rPr>
              <a:t>内部管理系统 积累大量数据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04053" y="1978914"/>
            <a:ext cx="1184275" cy="1184275"/>
          </a:xfrm>
          <a:custGeom>
            <a:avLst/>
            <a:gdLst/>
            <a:ahLst/>
            <a:cxnLst/>
            <a:rect l="l" t="t" r="r" b="b"/>
            <a:pathLst>
              <a:path w="1184275" h="1184275">
                <a:moveTo>
                  <a:pt x="0" y="592074"/>
                </a:moveTo>
                <a:lnTo>
                  <a:pt x="1962" y="543510"/>
                </a:lnTo>
                <a:lnTo>
                  <a:pt x="7748" y="496028"/>
                </a:lnTo>
                <a:lnTo>
                  <a:pt x="17205" y="449781"/>
                </a:lnTo>
                <a:lnTo>
                  <a:pt x="30181" y="404920"/>
                </a:lnTo>
                <a:lnTo>
                  <a:pt x="46523" y="361598"/>
                </a:lnTo>
                <a:lnTo>
                  <a:pt x="66080" y="319967"/>
                </a:lnTo>
                <a:lnTo>
                  <a:pt x="88698" y="280180"/>
                </a:lnTo>
                <a:lnTo>
                  <a:pt x="114226" y="242389"/>
                </a:lnTo>
                <a:lnTo>
                  <a:pt x="142512" y="206745"/>
                </a:lnTo>
                <a:lnTo>
                  <a:pt x="173402" y="173402"/>
                </a:lnTo>
                <a:lnTo>
                  <a:pt x="206745" y="142512"/>
                </a:lnTo>
                <a:lnTo>
                  <a:pt x="242389" y="114226"/>
                </a:lnTo>
                <a:lnTo>
                  <a:pt x="280180" y="88698"/>
                </a:lnTo>
                <a:lnTo>
                  <a:pt x="319967" y="66080"/>
                </a:lnTo>
                <a:lnTo>
                  <a:pt x="361598" y="46523"/>
                </a:lnTo>
                <a:lnTo>
                  <a:pt x="404920" y="30181"/>
                </a:lnTo>
                <a:lnTo>
                  <a:pt x="449781" y="17205"/>
                </a:lnTo>
                <a:lnTo>
                  <a:pt x="496028" y="7748"/>
                </a:lnTo>
                <a:lnTo>
                  <a:pt x="543510" y="1962"/>
                </a:lnTo>
                <a:lnTo>
                  <a:pt x="592074" y="0"/>
                </a:lnTo>
                <a:lnTo>
                  <a:pt x="640637" y="1962"/>
                </a:lnTo>
                <a:lnTo>
                  <a:pt x="688119" y="7748"/>
                </a:lnTo>
                <a:lnTo>
                  <a:pt x="734366" y="17205"/>
                </a:lnTo>
                <a:lnTo>
                  <a:pt x="779227" y="30181"/>
                </a:lnTo>
                <a:lnTo>
                  <a:pt x="822549" y="46523"/>
                </a:lnTo>
                <a:lnTo>
                  <a:pt x="864180" y="66080"/>
                </a:lnTo>
                <a:lnTo>
                  <a:pt x="903967" y="88698"/>
                </a:lnTo>
                <a:lnTo>
                  <a:pt x="941758" y="114226"/>
                </a:lnTo>
                <a:lnTo>
                  <a:pt x="977402" y="142512"/>
                </a:lnTo>
                <a:lnTo>
                  <a:pt x="1010745" y="173402"/>
                </a:lnTo>
                <a:lnTo>
                  <a:pt x="1041635" y="206745"/>
                </a:lnTo>
                <a:lnTo>
                  <a:pt x="1069921" y="242389"/>
                </a:lnTo>
                <a:lnTo>
                  <a:pt x="1095449" y="280180"/>
                </a:lnTo>
                <a:lnTo>
                  <a:pt x="1118067" y="319967"/>
                </a:lnTo>
                <a:lnTo>
                  <a:pt x="1137624" y="361598"/>
                </a:lnTo>
                <a:lnTo>
                  <a:pt x="1153966" y="404920"/>
                </a:lnTo>
                <a:lnTo>
                  <a:pt x="1166942" y="449781"/>
                </a:lnTo>
                <a:lnTo>
                  <a:pt x="1176399" y="496028"/>
                </a:lnTo>
                <a:lnTo>
                  <a:pt x="1182185" y="543510"/>
                </a:lnTo>
                <a:lnTo>
                  <a:pt x="1184148" y="592074"/>
                </a:lnTo>
                <a:lnTo>
                  <a:pt x="1182185" y="640637"/>
                </a:lnTo>
                <a:lnTo>
                  <a:pt x="1176399" y="688119"/>
                </a:lnTo>
                <a:lnTo>
                  <a:pt x="1166942" y="734366"/>
                </a:lnTo>
                <a:lnTo>
                  <a:pt x="1153966" y="779227"/>
                </a:lnTo>
                <a:lnTo>
                  <a:pt x="1137624" y="822549"/>
                </a:lnTo>
                <a:lnTo>
                  <a:pt x="1118067" y="864180"/>
                </a:lnTo>
                <a:lnTo>
                  <a:pt x="1095449" y="903967"/>
                </a:lnTo>
                <a:lnTo>
                  <a:pt x="1069921" y="941758"/>
                </a:lnTo>
                <a:lnTo>
                  <a:pt x="1041635" y="977402"/>
                </a:lnTo>
                <a:lnTo>
                  <a:pt x="1010745" y="1010745"/>
                </a:lnTo>
                <a:lnTo>
                  <a:pt x="977402" y="1041635"/>
                </a:lnTo>
                <a:lnTo>
                  <a:pt x="941758" y="1069921"/>
                </a:lnTo>
                <a:lnTo>
                  <a:pt x="903967" y="1095449"/>
                </a:lnTo>
                <a:lnTo>
                  <a:pt x="864180" y="1118067"/>
                </a:lnTo>
                <a:lnTo>
                  <a:pt x="822549" y="1137624"/>
                </a:lnTo>
                <a:lnTo>
                  <a:pt x="779227" y="1153966"/>
                </a:lnTo>
                <a:lnTo>
                  <a:pt x="734366" y="1166942"/>
                </a:lnTo>
                <a:lnTo>
                  <a:pt x="688119" y="1176399"/>
                </a:lnTo>
                <a:lnTo>
                  <a:pt x="640637" y="1182185"/>
                </a:lnTo>
                <a:lnTo>
                  <a:pt x="592074" y="1184148"/>
                </a:lnTo>
                <a:lnTo>
                  <a:pt x="543510" y="1182185"/>
                </a:lnTo>
                <a:lnTo>
                  <a:pt x="496028" y="1176399"/>
                </a:lnTo>
                <a:lnTo>
                  <a:pt x="449781" y="1166942"/>
                </a:lnTo>
                <a:lnTo>
                  <a:pt x="404920" y="1153966"/>
                </a:lnTo>
                <a:lnTo>
                  <a:pt x="361598" y="1137624"/>
                </a:lnTo>
                <a:lnTo>
                  <a:pt x="319967" y="1118067"/>
                </a:lnTo>
                <a:lnTo>
                  <a:pt x="280180" y="1095449"/>
                </a:lnTo>
                <a:lnTo>
                  <a:pt x="242389" y="1069921"/>
                </a:lnTo>
                <a:lnTo>
                  <a:pt x="206745" y="1041635"/>
                </a:lnTo>
                <a:lnTo>
                  <a:pt x="173402" y="1010745"/>
                </a:lnTo>
                <a:lnTo>
                  <a:pt x="142512" y="977402"/>
                </a:lnTo>
                <a:lnTo>
                  <a:pt x="114226" y="941758"/>
                </a:lnTo>
                <a:lnTo>
                  <a:pt x="88698" y="903967"/>
                </a:lnTo>
                <a:lnTo>
                  <a:pt x="66080" y="864180"/>
                </a:lnTo>
                <a:lnTo>
                  <a:pt x="46523" y="822549"/>
                </a:lnTo>
                <a:lnTo>
                  <a:pt x="30181" y="779227"/>
                </a:lnTo>
                <a:lnTo>
                  <a:pt x="17205" y="734366"/>
                </a:lnTo>
                <a:lnTo>
                  <a:pt x="7748" y="688119"/>
                </a:lnTo>
                <a:lnTo>
                  <a:pt x="1962" y="640637"/>
                </a:lnTo>
                <a:lnTo>
                  <a:pt x="0" y="592074"/>
                </a:lnTo>
                <a:close/>
              </a:path>
            </a:pathLst>
          </a:custGeom>
          <a:ln w="50292">
            <a:solidFill>
              <a:srgbClr val="2180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244084" y="2217420"/>
            <a:ext cx="704215" cy="706120"/>
          </a:xfrm>
          <a:custGeom>
            <a:avLst/>
            <a:gdLst/>
            <a:ahLst/>
            <a:cxnLst/>
            <a:rect l="l" t="t" r="r" b="b"/>
            <a:pathLst>
              <a:path w="704214" h="706119">
                <a:moveTo>
                  <a:pt x="352043" y="0"/>
                </a:moveTo>
                <a:lnTo>
                  <a:pt x="304271" y="3221"/>
                </a:lnTo>
                <a:lnTo>
                  <a:pt x="258453" y="12604"/>
                </a:lnTo>
                <a:lnTo>
                  <a:pt x="215009" y="27729"/>
                </a:lnTo>
                <a:lnTo>
                  <a:pt x="174356" y="48175"/>
                </a:lnTo>
                <a:lnTo>
                  <a:pt x="136916" y="73521"/>
                </a:lnTo>
                <a:lnTo>
                  <a:pt x="103108" y="103346"/>
                </a:lnTo>
                <a:lnTo>
                  <a:pt x="73350" y="137230"/>
                </a:lnTo>
                <a:lnTo>
                  <a:pt x="48062" y="174752"/>
                </a:lnTo>
                <a:lnTo>
                  <a:pt x="27664" y="215491"/>
                </a:lnTo>
                <a:lnTo>
                  <a:pt x="12574" y="259027"/>
                </a:lnTo>
                <a:lnTo>
                  <a:pt x="3213" y="304938"/>
                </a:lnTo>
                <a:lnTo>
                  <a:pt x="0" y="352806"/>
                </a:lnTo>
                <a:lnTo>
                  <a:pt x="3213" y="400673"/>
                </a:lnTo>
                <a:lnTo>
                  <a:pt x="12574" y="446584"/>
                </a:lnTo>
                <a:lnTo>
                  <a:pt x="27664" y="490120"/>
                </a:lnTo>
                <a:lnTo>
                  <a:pt x="48062" y="530860"/>
                </a:lnTo>
                <a:lnTo>
                  <a:pt x="73350" y="568381"/>
                </a:lnTo>
                <a:lnTo>
                  <a:pt x="103108" y="602265"/>
                </a:lnTo>
                <a:lnTo>
                  <a:pt x="136916" y="632090"/>
                </a:lnTo>
                <a:lnTo>
                  <a:pt x="174356" y="657436"/>
                </a:lnTo>
                <a:lnTo>
                  <a:pt x="215009" y="677882"/>
                </a:lnTo>
                <a:lnTo>
                  <a:pt x="258453" y="693007"/>
                </a:lnTo>
                <a:lnTo>
                  <a:pt x="304271" y="702390"/>
                </a:lnTo>
                <a:lnTo>
                  <a:pt x="352043" y="705612"/>
                </a:lnTo>
                <a:lnTo>
                  <a:pt x="399816" y="702390"/>
                </a:lnTo>
                <a:lnTo>
                  <a:pt x="445634" y="693007"/>
                </a:lnTo>
                <a:lnTo>
                  <a:pt x="489078" y="677882"/>
                </a:lnTo>
                <a:lnTo>
                  <a:pt x="529731" y="657436"/>
                </a:lnTo>
                <a:lnTo>
                  <a:pt x="567171" y="632090"/>
                </a:lnTo>
                <a:lnTo>
                  <a:pt x="600979" y="602265"/>
                </a:lnTo>
                <a:lnTo>
                  <a:pt x="630737" y="568381"/>
                </a:lnTo>
                <a:lnTo>
                  <a:pt x="656025" y="530860"/>
                </a:lnTo>
                <a:lnTo>
                  <a:pt x="676423" y="490120"/>
                </a:lnTo>
                <a:lnTo>
                  <a:pt x="691513" y="446584"/>
                </a:lnTo>
                <a:lnTo>
                  <a:pt x="700874" y="400673"/>
                </a:lnTo>
                <a:lnTo>
                  <a:pt x="704088" y="352806"/>
                </a:lnTo>
                <a:lnTo>
                  <a:pt x="700874" y="304938"/>
                </a:lnTo>
                <a:lnTo>
                  <a:pt x="691513" y="259027"/>
                </a:lnTo>
                <a:lnTo>
                  <a:pt x="676423" y="215491"/>
                </a:lnTo>
                <a:lnTo>
                  <a:pt x="656025" y="174752"/>
                </a:lnTo>
                <a:lnTo>
                  <a:pt x="630737" y="137230"/>
                </a:lnTo>
                <a:lnTo>
                  <a:pt x="600979" y="103346"/>
                </a:lnTo>
                <a:lnTo>
                  <a:pt x="567171" y="73521"/>
                </a:lnTo>
                <a:lnTo>
                  <a:pt x="529731" y="48175"/>
                </a:lnTo>
                <a:lnTo>
                  <a:pt x="489078" y="27729"/>
                </a:lnTo>
                <a:lnTo>
                  <a:pt x="445634" y="12604"/>
                </a:lnTo>
                <a:lnTo>
                  <a:pt x="399816" y="3221"/>
                </a:lnTo>
                <a:lnTo>
                  <a:pt x="352043" y="0"/>
                </a:lnTo>
                <a:close/>
              </a:path>
            </a:pathLst>
          </a:custGeom>
          <a:solidFill>
            <a:srgbClr val="2180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517007" y="2407411"/>
            <a:ext cx="15938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9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12</a:t>
            </a:fld>
          </a:p>
        </p:txBody>
      </p:sp>
      <p:sp>
        <p:nvSpPr>
          <p:cNvPr id="19" name="object 19"/>
          <p:cNvSpPr txBox="1"/>
          <p:nvPr/>
        </p:nvSpPr>
        <p:spPr>
          <a:xfrm>
            <a:off x="4947920" y="3372992"/>
            <a:ext cx="145986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1275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404040"/>
                </a:solidFill>
                <a:latin typeface="微软雅黑"/>
                <a:cs typeface="微软雅黑"/>
              </a:rPr>
              <a:t>已完成 </a:t>
            </a:r>
            <a:r>
              <a:rPr dirty="0" sz="1600" spc="-5" b="1">
                <a:solidFill>
                  <a:srgbClr val="404040"/>
                </a:solidFill>
                <a:latin typeface="微软雅黑"/>
                <a:cs typeface="微软雅黑"/>
              </a:rPr>
              <a:t>C</a:t>
            </a:r>
            <a:r>
              <a:rPr dirty="0" sz="1600" spc="-10" b="1">
                <a:solidFill>
                  <a:srgbClr val="404040"/>
                </a:solidFill>
                <a:latin typeface="微软雅黑"/>
                <a:cs typeface="微软雅黑"/>
              </a:rPr>
              <a:t>M</a:t>
            </a:r>
            <a:r>
              <a:rPr dirty="0" sz="1600" spc="-5" b="1">
                <a:solidFill>
                  <a:srgbClr val="404040"/>
                </a:solidFill>
                <a:latin typeface="微软雅黑"/>
                <a:cs typeface="微软雅黑"/>
              </a:rPr>
              <a:t>M</a:t>
            </a:r>
            <a:r>
              <a:rPr dirty="0" sz="1600" b="1">
                <a:solidFill>
                  <a:srgbClr val="404040"/>
                </a:solidFill>
                <a:latin typeface="微软雅黑"/>
                <a:cs typeface="微软雅黑"/>
              </a:rPr>
              <a:t>I</a:t>
            </a:r>
            <a:r>
              <a:rPr dirty="0" sz="1600" spc="-5" b="1">
                <a:solidFill>
                  <a:srgbClr val="404040"/>
                </a:solidFill>
                <a:latin typeface="微软雅黑"/>
                <a:cs typeface="微软雅黑"/>
              </a:rPr>
              <a:t>四级认证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94957" y="4174032"/>
            <a:ext cx="164718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404040"/>
                </a:solidFill>
                <a:latin typeface="微软雅黑"/>
                <a:cs typeface="微软雅黑"/>
              </a:rPr>
              <a:t>一个过程改进团队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6303" y="704443"/>
            <a:ext cx="7850505" cy="1050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40970" indent="539750">
              <a:lnSpc>
                <a:spcPct val="120000"/>
              </a:lnSpc>
              <a:spcBef>
                <a:spcPts val="100"/>
              </a:spcBef>
            </a:pPr>
            <a:r>
              <a:rPr dirty="0" sz="1400">
                <a:latin typeface="微软雅黑"/>
                <a:cs typeface="微软雅黑"/>
              </a:rPr>
              <a:t>公司从2011年第一次</a:t>
            </a:r>
            <a:r>
              <a:rPr dirty="0" sz="1400" spc="-15">
                <a:latin typeface="微软雅黑"/>
                <a:cs typeface="微软雅黑"/>
              </a:rPr>
              <a:t>通</a:t>
            </a:r>
            <a:r>
              <a:rPr dirty="0" sz="1400">
                <a:latin typeface="微软雅黑"/>
                <a:cs typeface="微软雅黑"/>
              </a:rPr>
              <a:t>过</a:t>
            </a:r>
            <a:r>
              <a:rPr dirty="0" sz="1400" spc="-10">
                <a:latin typeface="微软雅黑"/>
                <a:cs typeface="微软雅黑"/>
              </a:rPr>
              <a:t>CMMI</a:t>
            </a:r>
            <a:r>
              <a:rPr dirty="0" sz="1400">
                <a:latin typeface="微软雅黑"/>
                <a:cs typeface="微软雅黑"/>
              </a:rPr>
              <a:t>三级评</a:t>
            </a:r>
            <a:r>
              <a:rPr dirty="0" sz="1400" spc="-15">
                <a:latin typeface="微软雅黑"/>
                <a:cs typeface="微软雅黑"/>
              </a:rPr>
              <a:t>估</a:t>
            </a:r>
            <a:r>
              <a:rPr dirty="0" sz="1400">
                <a:latin typeface="微软雅黑"/>
                <a:cs typeface="微软雅黑"/>
              </a:rPr>
              <a:t>，到</a:t>
            </a:r>
            <a:r>
              <a:rPr dirty="0" sz="1400" spc="-15">
                <a:latin typeface="微软雅黑"/>
                <a:cs typeface="微软雅黑"/>
              </a:rPr>
              <a:t>如</a:t>
            </a:r>
            <a:r>
              <a:rPr dirty="0" sz="1400">
                <a:latin typeface="微软雅黑"/>
                <a:cs typeface="微软雅黑"/>
              </a:rPr>
              <a:t>今已</a:t>
            </a:r>
            <a:r>
              <a:rPr dirty="0" sz="1400" spc="-15">
                <a:latin typeface="微软雅黑"/>
                <a:cs typeface="微软雅黑"/>
              </a:rPr>
              <a:t>走</a:t>
            </a:r>
            <a:r>
              <a:rPr dirty="0" sz="1400">
                <a:latin typeface="微软雅黑"/>
                <a:cs typeface="微软雅黑"/>
              </a:rPr>
              <a:t>过十</a:t>
            </a:r>
            <a:r>
              <a:rPr dirty="0" sz="1400" spc="-15">
                <a:latin typeface="微软雅黑"/>
                <a:cs typeface="微软雅黑"/>
              </a:rPr>
              <a:t>年</a:t>
            </a:r>
            <a:r>
              <a:rPr dirty="0" sz="1400">
                <a:latin typeface="微软雅黑"/>
                <a:cs typeface="微软雅黑"/>
              </a:rPr>
              <a:t>的建</a:t>
            </a:r>
            <a:r>
              <a:rPr dirty="0" sz="1400" spc="-15">
                <a:latin typeface="微软雅黑"/>
                <a:cs typeface="微软雅黑"/>
              </a:rPr>
              <a:t>设</a:t>
            </a:r>
            <a:r>
              <a:rPr dirty="0" sz="1400">
                <a:latin typeface="微软雅黑"/>
                <a:cs typeface="微软雅黑"/>
              </a:rPr>
              <a:t>历程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历经</a:t>
            </a:r>
            <a:r>
              <a:rPr dirty="0" sz="1400" spc="-15">
                <a:latin typeface="微软雅黑"/>
                <a:cs typeface="微软雅黑"/>
              </a:rPr>
              <a:t>两</a:t>
            </a:r>
            <a:r>
              <a:rPr dirty="0" sz="1400" spc="5">
                <a:latin typeface="微软雅黑"/>
                <a:cs typeface="微软雅黑"/>
              </a:rPr>
              <a:t>次</a:t>
            </a:r>
            <a:r>
              <a:rPr dirty="0" sz="1400" spc="-5">
                <a:latin typeface="微软雅黑"/>
                <a:cs typeface="微软雅黑"/>
              </a:rPr>
              <a:t>CMMI  L3</a:t>
            </a:r>
            <a:r>
              <a:rPr dirty="0" sz="1400">
                <a:latin typeface="微软雅黑"/>
                <a:cs typeface="微软雅黑"/>
              </a:rPr>
              <a:t>复评，一次</a:t>
            </a:r>
            <a:r>
              <a:rPr dirty="0" sz="1400" spc="-5">
                <a:latin typeface="微软雅黑"/>
                <a:cs typeface="微软雅黑"/>
              </a:rPr>
              <a:t>CMMI</a:t>
            </a:r>
            <a:r>
              <a:rPr dirty="0" sz="1400" spc="-55">
                <a:latin typeface="微软雅黑"/>
                <a:cs typeface="微软雅黑"/>
              </a:rPr>
              <a:t> </a:t>
            </a:r>
            <a:r>
              <a:rPr dirty="0" sz="1400" spc="-5">
                <a:latin typeface="微软雅黑"/>
                <a:cs typeface="微软雅黑"/>
              </a:rPr>
              <a:t>L4</a:t>
            </a:r>
            <a:r>
              <a:rPr dirty="0" sz="1400">
                <a:latin typeface="微软雅黑"/>
                <a:cs typeface="微软雅黑"/>
              </a:rPr>
              <a:t>评估，与项目管理相</a:t>
            </a:r>
            <a:r>
              <a:rPr dirty="0" sz="1400" spc="-15">
                <a:latin typeface="微软雅黑"/>
                <a:cs typeface="微软雅黑"/>
              </a:rPr>
              <a:t>结</a:t>
            </a:r>
            <a:r>
              <a:rPr dirty="0" sz="1400">
                <a:latin typeface="微软雅黑"/>
                <a:cs typeface="微软雅黑"/>
              </a:rPr>
              <a:t>合，</a:t>
            </a:r>
            <a:r>
              <a:rPr dirty="0" sz="1400" spc="-15">
                <a:latin typeface="微软雅黑"/>
                <a:cs typeface="微软雅黑"/>
              </a:rPr>
              <a:t>通</a:t>
            </a:r>
            <a:r>
              <a:rPr dirty="0" sz="1400">
                <a:latin typeface="微软雅黑"/>
                <a:cs typeface="微软雅黑"/>
              </a:rPr>
              <a:t>过系</a:t>
            </a:r>
            <a:r>
              <a:rPr dirty="0" sz="1400" spc="-15">
                <a:latin typeface="微软雅黑"/>
                <a:cs typeface="微软雅黑"/>
              </a:rPr>
              <a:t>统</a:t>
            </a:r>
            <a:r>
              <a:rPr dirty="0" sz="1400">
                <a:latin typeface="微软雅黑"/>
                <a:cs typeface="微软雅黑"/>
              </a:rPr>
              <a:t>贯彻</a:t>
            </a:r>
            <a:r>
              <a:rPr dirty="0" sz="1400" spc="-15">
                <a:latin typeface="微软雅黑"/>
                <a:cs typeface="微软雅黑"/>
              </a:rPr>
              <a:t>管</a:t>
            </a:r>
            <a:r>
              <a:rPr dirty="0" sz="1400">
                <a:latin typeface="微软雅黑"/>
                <a:cs typeface="微软雅黑"/>
              </a:rPr>
              <a:t>理要</a:t>
            </a:r>
            <a:r>
              <a:rPr dirty="0" sz="1400" spc="-15">
                <a:latin typeface="微软雅黑"/>
                <a:cs typeface="微软雅黑"/>
              </a:rPr>
              <a:t>求</a:t>
            </a:r>
            <a:r>
              <a:rPr dirty="0" sz="1400">
                <a:latin typeface="微软雅黑"/>
                <a:cs typeface="微软雅黑"/>
              </a:rPr>
              <a:t>以及</a:t>
            </a:r>
            <a:r>
              <a:rPr dirty="0" sz="1400" spc="-15">
                <a:latin typeface="微软雅黑"/>
                <a:cs typeface="微软雅黑"/>
              </a:rPr>
              <a:t>各</a:t>
            </a:r>
            <a:r>
              <a:rPr dirty="0" sz="1400">
                <a:latin typeface="微软雅黑"/>
                <a:cs typeface="微软雅黑"/>
              </a:rPr>
              <a:t>项流</a:t>
            </a:r>
            <a:r>
              <a:rPr dirty="0" sz="1400" spc="-15">
                <a:latin typeface="微软雅黑"/>
                <a:cs typeface="微软雅黑"/>
              </a:rPr>
              <a:t>程</a:t>
            </a:r>
            <a:r>
              <a:rPr dirty="0" sz="1400">
                <a:latin typeface="微软雅黑"/>
                <a:cs typeface="微软雅黑"/>
              </a:rPr>
              <a:t>。</a:t>
            </a:r>
            <a:endParaRPr sz="1400">
              <a:latin typeface="微软雅黑"/>
              <a:cs typeface="微软雅黑"/>
            </a:endParaRPr>
          </a:p>
          <a:p>
            <a:pPr marL="12700" marR="5080" indent="539750">
              <a:lnSpc>
                <a:spcPct val="120000"/>
              </a:lnSpc>
            </a:pPr>
            <a:r>
              <a:rPr dirty="0" sz="1400">
                <a:latin typeface="微软雅黑"/>
                <a:cs typeface="微软雅黑"/>
              </a:rPr>
              <a:t>奠定了扎实的</a:t>
            </a:r>
            <a:r>
              <a:rPr dirty="0" sz="1400" spc="-5">
                <a:latin typeface="微软雅黑"/>
                <a:cs typeface="微软雅黑"/>
              </a:rPr>
              <a:t>CMMI</a:t>
            </a:r>
            <a:r>
              <a:rPr dirty="0" sz="1400">
                <a:latin typeface="微软雅黑"/>
                <a:cs typeface="微软雅黑"/>
              </a:rPr>
              <a:t>实施基</a:t>
            </a:r>
            <a:r>
              <a:rPr dirty="0" sz="1400" spc="-10">
                <a:latin typeface="微软雅黑"/>
                <a:cs typeface="微软雅黑"/>
              </a:rPr>
              <a:t>础</a:t>
            </a:r>
            <a:r>
              <a:rPr dirty="0" sz="1400">
                <a:latin typeface="微软雅黑"/>
                <a:cs typeface="微软雅黑"/>
              </a:rPr>
              <a:t>，积</a:t>
            </a:r>
            <a:r>
              <a:rPr dirty="0" sz="1400" spc="-10">
                <a:latin typeface="微软雅黑"/>
                <a:cs typeface="微软雅黑"/>
              </a:rPr>
              <a:t>累</a:t>
            </a:r>
            <a:r>
              <a:rPr dirty="0" sz="1400">
                <a:latin typeface="微软雅黑"/>
                <a:cs typeface="微软雅黑"/>
              </a:rPr>
              <a:t>了专</a:t>
            </a:r>
            <a:r>
              <a:rPr dirty="0" sz="1400" spc="-10">
                <a:latin typeface="微软雅黑"/>
                <a:cs typeface="微软雅黑"/>
              </a:rPr>
              <a:t>业</a:t>
            </a:r>
            <a:r>
              <a:rPr dirty="0" sz="1400">
                <a:latin typeface="微软雅黑"/>
                <a:cs typeface="微软雅黑"/>
              </a:rPr>
              <a:t>的人</a:t>
            </a:r>
            <a:r>
              <a:rPr dirty="0" sz="1400" spc="-10">
                <a:latin typeface="微软雅黑"/>
                <a:cs typeface="微软雅黑"/>
              </a:rPr>
              <a:t>才</a:t>
            </a:r>
            <a:r>
              <a:rPr dirty="0" sz="1400">
                <a:latin typeface="微软雅黑"/>
                <a:cs typeface="微软雅黑"/>
              </a:rPr>
              <a:t>队伍</a:t>
            </a:r>
            <a:r>
              <a:rPr dirty="0" sz="1400" spc="-10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为促</a:t>
            </a:r>
            <a:r>
              <a:rPr dirty="0" sz="1400" spc="-10">
                <a:latin typeface="微软雅黑"/>
                <a:cs typeface="微软雅黑"/>
              </a:rPr>
              <a:t>进</a:t>
            </a:r>
            <a:r>
              <a:rPr dirty="0" sz="1400">
                <a:latin typeface="微软雅黑"/>
                <a:cs typeface="微软雅黑"/>
              </a:rPr>
              <a:t>公司</a:t>
            </a:r>
            <a:r>
              <a:rPr dirty="0" sz="1400" spc="-10">
                <a:latin typeface="微软雅黑"/>
                <a:cs typeface="微软雅黑"/>
              </a:rPr>
              <a:t>软</a:t>
            </a:r>
            <a:r>
              <a:rPr dirty="0" sz="1400">
                <a:latin typeface="微软雅黑"/>
                <a:cs typeface="微软雅黑"/>
              </a:rPr>
              <a:t>件开</a:t>
            </a:r>
            <a:r>
              <a:rPr dirty="0" sz="1400" spc="-10">
                <a:latin typeface="微软雅黑"/>
                <a:cs typeface="微软雅黑"/>
              </a:rPr>
              <a:t>发</a:t>
            </a:r>
            <a:r>
              <a:rPr dirty="0" sz="1400">
                <a:latin typeface="微软雅黑"/>
                <a:cs typeface="微软雅黑"/>
              </a:rPr>
              <a:t>业务</a:t>
            </a:r>
            <a:r>
              <a:rPr dirty="0" sz="1400" spc="-10">
                <a:latin typeface="微软雅黑"/>
                <a:cs typeface="微软雅黑"/>
              </a:rPr>
              <a:t>能</a:t>
            </a:r>
            <a:r>
              <a:rPr dirty="0" sz="1400">
                <a:latin typeface="微软雅黑"/>
                <a:cs typeface="微软雅黑"/>
              </a:rPr>
              <a:t>力的</a:t>
            </a:r>
            <a:r>
              <a:rPr dirty="0" sz="1400" spc="-10">
                <a:latin typeface="微软雅黑"/>
                <a:cs typeface="微软雅黑"/>
              </a:rPr>
              <a:t>再</a:t>
            </a:r>
            <a:r>
              <a:rPr dirty="0" sz="1400">
                <a:latin typeface="微软雅黑"/>
                <a:cs typeface="微软雅黑"/>
              </a:rPr>
              <a:t>次 优化提升，向新版五级</a:t>
            </a:r>
            <a:r>
              <a:rPr dirty="0" sz="1400" spc="-15">
                <a:latin typeface="微软雅黑"/>
                <a:cs typeface="微软雅黑"/>
              </a:rPr>
              <a:t>评</a:t>
            </a:r>
            <a:r>
              <a:rPr dirty="0" sz="1400">
                <a:latin typeface="微软雅黑"/>
                <a:cs typeface="微软雅黑"/>
              </a:rPr>
              <a:t>估发</a:t>
            </a:r>
            <a:r>
              <a:rPr dirty="0" sz="1400" spc="-15">
                <a:latin typeface="微软雅黑"/>
                <a:cs typeface="微软雅黑"/>
              </a:rPr>
              <a:t>起</a:t>
            </a:r>
            <a:r>
              <a:rPr dirty="0" sz="1400">
                <a:latin typeface="微软雅黑"/>
                <a:cs typeface="微软雅黑"/>
              </a:rPr>
              <a:t>了挑</a:t>
            </a:r>
            <a:r>
              <a:rPr dirty="0" sz="1400" spc="-15">
                <a:latin typeface="微软雅黑"/>
                <a:cs typeface="微软雅黑"/>
              </a:rPr>
              <a:t>战</a:t>
            </a:r>
            <a:r>
              <a:rPr dirty="0" sz="1400">
                <a:latin typeface="微软雅黑"/>
                <a:cs typeface="微软雅黑"/>
              </a:rPr>
              <a:t>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487" y="193571"/>
            <a:ext cx="585145" cy="289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0610" y="178435"/>
            <a:ext cx="19304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solidFill>
                  <a:srgbClr val="404040"/>
                </a:solidFill>
                <a:latin typeface="Arial"/>
                <a:cs typeface="Arial"/>
              </a:rPr>
              <a:t>C</a:t>
            </a:r>
            <a:r>
              <a:rPr dirty="0" sz="1800" spc="-60">
                <a:solidFill>
                  <a:srgbClr val="404040"/>
                </a:solidFill>
                <a:latin typeface="Arial"/>
                <a:cs typeface="Arial"/>
              </a:rPr>
              <a:t>MMI</a:t>
            </a:r>
            <a:r>
              <a:rPr dirty="0" sz="1800" spc="-60">
                <a:solidFill>
                  <a:srgbClr val="404040"/>
                </a:solidFill>
              </a:rPr>
              <a:t>五级评估背景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8540" y="760603"/>
            <a:ext cx="7473950" cy="986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57200">
              <a:lnSpc>
                <a:spcPct val="150100"/>
              </a:lnSpc>
              <a:spcBef>
                <a:spcPts val="100"/>
              </a:spcBef>
            </a:pPr>
            <a:r>
              <a:rPr dirty="0" sz="1400" spc="-5">
                <a:latin typeface="微软雅黑"/>
                <a:cs typeface="微软雅黑"/>
              </a:rPr>
              <a:t>CMMI</a:t>
            </a:r>
            <a:r>
              <a:rPr dirty="0" sz="1400" spc="-45">
                <a:latin typeface="微软雅黑"/>
                <a:cs typeface="微软雅黑"/>
              </a:rPr>
              <a:t> </a:t>
            </a:r>
            <a:r>
              <a:rPr dirty="0" sz="1400" spc="-5">
                <a:latin typeface="微软雅黑"/>
                <a:cs typeface="微软雅黑"/>
              </a:rPr>
              <a:t>V2.0</a:t>
            </a:r>
            <a:r>
              <a:rPr dirty="0" sz="1400">
                <a:latin typeface="微软雅黑"/>
                <a:cs typeface="微软雅黑"/>
              </a:rPr>
              <a:t>新版评估规则从评估</a:t>
            </a:r>
            <a:r>
              <a:rPr dirty="0" sz="1400" spc="-15">
                <a:latin typeface="微软雅黑"/>
                <a:cs typeface="微软雅黑"/>
              </a:rPr>
              <a:t>范</a:t>
            </a:r>
            <a:r>
              <a:rPr dirty="0" sz="1400">
                <a:latin typeface="微软雅黑"/>
                <a:cs typeface="微软雅黑"/>
              </a:rPr>
              <a:t>围、</a:t>
            </a:r>
            <a:r>
              <a:rPr dirty="0" sz="1400" spc="-15">
                <a:latin typeface="微软雅黑"/>
                <a:cs typeface="微软雅黑"/>
              </a:rPr>
              <a:t>评</a:t>
            </a:r>
            <a:r>
              <a:rPr dirty="0" sz="1400">
                <a:latin typeface="微软雅黑"/>
                <a:cs typeface="微软雅黑"/>
              </a:rPr>
              <a:t>估要</a:t>
            </a:r>
            <a:r>
              <a:rPr dirty="0" sz="1400" spc="-15">
                <a:latin typeface="微软雅黑"/>
                <a:cs typeface="微软雅黑"/>
              </a:rPr>
              <a:t>求</a:t>
            </a:r>
            <a:r>
              <a:rPr dirty="0" sz="1400">
                <a:latin typeface="微软雅黑"/>
                <a:cs typeface="微软雅黑"/>
              </a:rPr>
              <a:t>上发</a:t>
            </a:r>
            <a:r>
              <a:rPr dirty="0" sz="1400" spc="-15">
                <a:latin typeface="微软雅黑"/>
                <a:cs typeface="微软雅黑"/>
              </a:rPr>
              <a:t>生</a:t>
            </a:r>
            <a:r>
              <a:rPr dirty="0" sz="1400">
                <a:latin typeface="微软雅黑"/>
                <a:cs typeface="微软雅黑"/>
              </a:rPr>
              <a:t>了许</a:t>
            </a:r>
            <a:r>
              <a:rPr dirty="0" sz="1400" spc="-15">
                <a:latin typeface="微软雅黑"/>
                <a:cs typeface="微软雅黑"/>
              </a:rPr>
              <a:t>多</a:t>
            </a:r>
            <a:r>
              <a:rPr dirty="0" sz="1400">
                <a:latin typeface="微软雅黑"/>
                <a:cs typeface="微软雅黑"/>
              </a:rPr>
              <a:t>变化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对量</a:t>
            </a:r>
            <a:r>
              <a:rPr dirty="0" sz="1400" spc="-15">
                <a:latin typeface="微软雅黑"/>
                <a:cs typeface="微软雅黑"/>
              </a:rPr>
              <a:t>化</a:t>
            </a:r>
            <a:r>
              <a:rPr dirty="0" sz="1400">
                <a:latin typeface="微软雅黑"/>
                <a:cs typeface="微软雅黑"/>
              </a:rPr>
              <a:t>分析</a:t>
            </a:r>
            <a:r>
              <a:rPr dirty="0" sz="1400" spc="-15">
                <a:latin typeface="微软雅黑"/>
                <a:cs typeface="微软雅黑"/>
              </a:rPr>
              <a:t>的</a:t>
            </a:r>
            <a:r>
              <a:rPr dirty="0" sz="1400">
                <a:latin typeface="微软雅黑"/>
                <a:cs typeface="微软雅黑"/>
              </a:rPr>
              <a:t>要求增 加，基于公司规模以及</a:t>
            </a:r>
            <a:r>
              <a:rPr dirty="0" sz="1400" spc="-15">
                <a:latin typeface="微软雅黑"/>
                <a:cs typeface="微软雅黑"/>
              </a:rPr>
              <a:t>项</a:t>
            </a:r>
            <a:r>
              <a:rPr dirty="0" sz="1400">
                <a:latin typeface="微软雅黑"/>
                <a:cs typeface="微软雅黑"/>
              </a:rPr>
              <a:t>目阶</a:t>
            </a:r>
            <a:r>
              <a:rPr dirty="0" sz="1400" spc="-15">
                <a:latin typeface="微软雅黑"/>
                <a:cs typeface="微软雅黑"/>
              </a:rPr>
              <a:t>段</a:t>
            </a:r>
            <a:r>
              <a:rPr dirty="0" sz="1400">
                <a:latin typeface="微软雅黑"/>
                <a:cs typeface="微软雅黑"/>
              </a:rPr>
              <a:t>情况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最后</a:t>
            </a:r>
            <a:r>
              <a:rPr dirty="0" sz="1400" spc="-15">
                <a:latin typeface="微软雅黑"/>
                <a:cs typeface="微软雅黑"/>
              </a:rPr>
              <a:t>参</a:t>
            </a:r>
            <a:r>
              <a:rPr dirty="0" sz="1400" spc="5">
                <a:latin typeface="微软雅黑"/>
                <a:cs typeface="微软雅黑"/>
              </a:rPr>
              <a:t>与</a:t>
            </a:r>
            <a:r>
              <a:rPr dirty="0" sz="1400">
                <a:latin typeface="微软雅黑"/>
                <a:cs typeface="微软雅黑"/>
              </a:rPr>
              <a:t>评</a:t>
            </a:r>
            <a:r>
              <a:rPr dirty="0" sz="1400" spc="-15">
                <a:latin typeface="微软雅黑"/>
                <a:cs typeface="微软雅黑"/>
              </a:rPr>
              <a:t>估</a:t>
            </a:r>
            <a:r>
              <a:rPr dirty="0" sz="1400">
                <a:latin typeface="微软雅黑"/>
                <a:cs typeface="微软雅黑"/>
              </a:rPr>
              <a:t>准备</a:t>
            </a:r>
            <a:r>
              <a:rPr dirty="0" sz="1400" spc="-15">
                <a:latin typeface="微软雅黑"/>
                <a:cs typeface="微软雅黑"/>
              </a:rPr>
              <a:t>项</a:t>
            </a:r>
            <a:r>
              <a:rPr dirty="0" sz="1400">
                <a:latin typeface="微软雅黑"/>
                <a:cs typeface="微软雅黑"/>
              </a:rPr>
              <a:t>目30+，</a:t>
            </a:r>
            <a:r>
              <a:rPr dirty="0" sz="1400" spc="-15">
                <a:latin typeface="微软雅黑"/>
                <a:cs typeface="微软雅黑"/>
              </a:rPr>
              <a:t>项</a:t>
            </a:r>
            <a:r>
              <a:rPr dirty="0" sz="1400">
                <a:latin typeface="微软雅黑"/>
                <a:cs typeface="微软雅黑"/>
              </a:rPr>
              <a:t>目人</a:t>
            </a:r>
            <a:r>
              <a:rPr dirty="0" sz="1400" spc="-10">
                <a:latin typeface="微软雅黑"/>
                <a:cs typeface="微软雅黑"/>
              </a:rPr>
              <a:t>数</a:t>
            </a:r>
            <a:r>
              <a:rPr dirty="0" sz="1400">
                <a:latin typeface="微软雅黑"/>
                <a:cs typeface="微软雅黑"/>
              </a:rPr>
              <a:t>400+，</a:t>
            </a:r>
            <a:r>
              <a:rPr dirty="0" sz="1400" spc="-15">
                <a:latin typeface="微软雅黑"/>
                <a:cs typeface="微软雅黑"/>
              </a:rPr>
              <a:t>参</a:t>
            </a:r>
            <a:r>
              <a:rPr dirty="0" sz="1400">
                <a:latin typeface="微软雅黑"/>
                <a:cs typeface="微软雅黑"/>
              </a:rPr>
              <a:t>与正式 评估项</a:t>
            </a:r>
            <a:r>
              <a:rPr dirty="0" sz="1400" spc="-5">
                <a:latin typeface="微软雅黑"/>
                <a:cs typeface="微软雅黑"/>
              </a:rPr>
              <a:t>目</a:t>
            </a:r>
            <a:r>
              <a:rPr dirty="0" sz="1400">
                <a:latin typeface="微软雅黑"/>
                <a:cs typeface="微软雅黑"/>
              </a:rPr>
              <a:t>11个。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53517" y="1669817"/>
            <a:ext cx="2585038" cy="18405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12179" y="1828800"/>
            <a:ext cx="2087879" cy="13426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33955" y="2383535"/>
            <a:ext cx="365760" cy="887094"/>
          </a:xfrm>
          <a:custGeom>
            <a:avLst/>
            <a:gdLst/>
            <a:ahLst/>
            <a:cxnLst/>
            <a:rect l="l" t="t" r="r" b="b"/>
            <a:pathLst>
              <a:path w="365760" h="887095">
                <a:moveTo>
                  <a:pt x="361188" y="0"/>
                </a:moveTo>
                <a:lnTo>
                  <a:pt x="356616" y="0"/>
                </a:lnTo>
                <a:lnTo>
                  <a:pt x="314542" y="3627"/>
                </a:lnTo>
                <a:lnTo>
                  <a:pt x="273953" y="12979"/>
                </a:lnTo>
                <a:lnTo>
                  <a:pt x="235116" y="27718"/>
                </a:lnTo>
                <a:lnTo>
                  <a:pt x="198297" y="47507"/>
                </a:lnTo>
                <a:lnTo>
                  <a:pt x="163765" y="72010"/>
                </a:lnTo>
                <a:lnTo>
                  <a:pt x="131788" y="100890"/>
                </a:lnTo>
                <a:lnTo>
                  <a:pt x="102631" y="133810"/>
                </a:lnTo>
                <a:lnTo>
                  <a:pt x="76564" y="170433"/>
                </a:lnTo>
                <a:lnTo>
                  <a:pt x="53853" y="210422"/>
                </a:lnTo>
                <a:lnTo>
                  <a:pt x="34765" y="253440"/>
                </a:lnTo>
                <a:lnTo>
                  <a:pt x="19568" y="299151"/>
                </a:lnTo>
                <a:lnTo>
                  <a:pt x="8530" y="347218"/>
                </a:lnTo>
                <a:lnTo>
                  <a:pt x="1918" y="397304"/>
                </a:lnTo>
                <a:lnTo>
                  <a:pt x="0" y="449071"/>
                </a:lnTo>
                <a:lnTo>
                  <a:pt x="2965" y="500739"/>
                </a:lnTo>
                <a:lnTo>
                  <a:pt x="10590" y="550586"/>
                </a:lnTo>
                <a:lnTo>
                  <a:pt x="22600" y="598281"/>
                </a:lnTo>
                <a:lnTo>
                  <a:pt x="38722" y="643498"/>
                </a:lnTo>
                <a:lnTo>
                  <a:pt x="58680" y="685906"/>
                </a:lnTo>
                <a:lnTo>
                  <a:pt x="82202" y="725178"/>
                </a:lnTo>
                <a:lnTo>
                  <a:pt x="109013" y="760983"/>
                </a:lnTo>
                <a:lnTo>
                  <a:pt x="138839" y="792995"/>
                </a:lnTo>
                <a:lnTo>
                  <a:pt x="171406" y="820883"/>
                </a:lnTo>
                <a:lnTo>
                  <a:pt x="206439" y="844319"/>
                </a:lnTo>
                <a:lnTo>
                  <a:pt x="243666" y="862974"/>
                </a:lnTo>
                <a:lnTo>
                  <a:pt x="282810" y="876520"/>
                </a:lnTo>
                <a:lnTo>
                  <a:pt x="323600" y="884627"/>
                </a:lnTo>
                <a:lnTo>
                  <a:pt x="365760" y="886968"/>
                </a:lnTo>
                <a:lnTo>
                  <a:pt x="361245" y="449071"/>
                </a:lnTo>
                <a:lnTo>
                  <a:pt x="361188" y="0"/>
                </a:lnTo>
                <a:close/>
              </a:path>
            </a:pathLst>
          </a:custGeom>
          <a:solidFill>
            <a:srgbClr val="DB2C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18004" y="2383535"/>
            <a:ext cx="431800" cy="887094"/>
          </a:xfrm>
          <a:custGeom>
            <a:avLst/>
            <a:gdLst/>
            <a:ahLst/>
            <a:cxnLst/>
            <a:rect l="l" t="t" r="r" b="b"/>
            <a:pathLst>
              <a:path w="431800" h="887095">
                <a:moveTo>
                  <a:pt x="0" y="886968"/>
                </a:moveTo>
                <a:lnTo>
                  <a:pt x="431292" y="886968"/>
                </a:lnTo>
                <a:lnTo>
                  <a:pt x="431292" y="0"/>
                </a:lnTo>
                <a:lnTo>
                  <a:pt x="0" y="0"/>
                </a:lnTo>
                <a:lnTo>
                  <a:pt x="0" y="886968"/>
                </a:lnTo>
                <a:close/>
              </a:path>
            </a:pathLst>
          </a:custGeom>
          <a:solidFill>
            <a:srgbClr val="0084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75204" y="2383535"/>
            <a:ext cx="429895" cy="887094"/>
          </a:xfrm>
          <a:custGeom>
            <a:avLst/>
            <a:gdLst/>
            <a:ahLst/>
            <a:cxnLst/>
            <a:rect l="l" t="t" r="r" b="b"/>
            <a:pathLst>
              <a:path w="429894" h="887095">
                <a:moveTo>
                  <a:pt x="0" y="886968"/>
                </a:moveTo>
                <a:lnTo>
                  <a:pt x="429768" y="886968"/>
                </a:lnTo>
                <a:lnTo>
                  <a:pt x="429768" y="0"/>
                </a:lnTo>
                <a:lnTo>
                  <a:pt x="0" y="0"/>
                </a:lnTo>
                <a:lnTo>
                  <a:pt x="0" y="886968"/>
                </a:lnTo>
                <a:close/>
              </a:path>
            </a:pathLst>
          </a:custGeom>
          <a:solidFill>
            <a:srgbClr val="EBAC0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21735" y="2383535"/>
            <a:ext cx="365760" cy="887094"/>
          </a:xfrm>
          <a:custGeom>
            <a:avLst/>
            <a:gdLst/>
            <a:ahLst/>
            <a:cxnLst/>
            <a:rect l="l" t="t" r="r" b="b"/>
            <a:pathLst>
              <a:path w="365760" h="887095">
                <a:moveTo>
                  <a:pt x="9143" y="0"/>
                </a:moveTo>
                <a:lnTo>
                  <a:pt x="4571" y="0"/>
                </a:lnTo>
                <a:lnTo>
                  <a:pt x="4514" y="449071"/>
                </a:lnTo>
                <a:lnTo>
                  <a:pt x="0" y="886968"/>
                </a:lnTo>
                <a:lnTo>
                  <a:pt x="42159" y="884627"/>
                </a:lnTo>
                <a:lnTo>
                  <a:pt x="82949" y="876520"/>
                </a:lnTo>
                <a:lnTo>
                  <a:pt x="122093" y="862974"/>
                </a:lnTo>
                <a:lnTo>
                  <a:pt x="159320" y="844319"/>
                </a:lnTo>
                <a:lnTo>
                  <a:pt x="194353" y="820883"/>
                </a:lnTo>
                <a:lnTo>
                  <a:pt x="226920" y="792995"/>
                </a:lnTo>
                <a:lnTo>
                  <a:pt x="256746" y="760983"/>
                </a:lnTo>
                <a:lnTo>
                  <a:pt x="283557" y="725178"/>
                </a:lnTo>
                <a:lnTo>
                  <a:pt x="307079" y="685906"/>
                </a:lnTo>
                <a:lnTo>
                  <a:pt x="327037" y="643498"/>
                </a:lnTo>
                <a:lnTo>
                  <a:pt x="343159" y="598281"/>
                </a:lnTo>
                <a:lnTo>
                  <a:pt x="355169" y="550586"/>
                </a:lnTo>
                <a:lnTo>
                  <a:pt x="362794" y="500739"/>
                </a:lnTo>
                <a:lnTo>
                  <a:pt x="365760" y="449071"/>
                </a:lnTo>
                <a:lnTo>
                  <a:pt x="363841" y="397304"/>
                </a:lnTo>
                <a:lnTo>
                  <a:pt x="357229" y="347218"/>
                </a:lnTo>
                <a:lnTo>
                  <a:pt x="346191" y="299151"/>
                </a:lnTo>
                <a:lnTo>
                  <a:pt x="330994" y="253440"/>
                </a:lnTo>
                <a:lnTo>
                  <a:pt x="311906" y="210422"/>
                </a:lnTo>
                <a:lnTo>
                  <a:pt x="289195" y="170433"/>
                </a:lnTo>
                <a:lnTo>
                  <a:pt x="263128" y="133810"/>
                </a:lnTo>
                <a:lnTo>
                  <a:pt x="233971" y="100890"/>
                </a:lnTo>
                <a:lnTo>
                  <a:pt x="201994" y="72010"/>
                </a:lnTo>
                <a:lnTo>
                  <a:pt x="167462" y="47507"/>
                </a:lnTo>
                <a:lnTo>
                  <a:pt x="130643" y="27718"/>
                </a:lnTo>
                <a:lnTo>
                  <a:pt x="91806" y="12979"/>
                </a:lnTo>
                <a:lnTo>
                  <a:pt x="51217" y="3627"/>
                </a:lnTo>
                <a:lnTo>
                  <a:pt x="914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927097" y="2646425"/>
            <a:ext cx="16738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4830" algn="l"/>
                <a:tab pos="1003300" algn="l"/>
                <a:tab pos="1479550" algn="l"/>
              </a:tabLst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A	B	C	D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16223" y="2151888"/>
            <a:ext cx="162560" cy="432434"/>
          </a:xfrm>
          <a:custGeom>
            <a:avLst/>
            <a:gdLst/>
            <a:ahLst/>
            <a:cxnLst/>
            <a:rect l="l" t="t" r="r" b="b"/>
            <a:pathLst>
              <a:path w="162560" h="432435">
                <a:moveTo>
                  <a:pt x="0" y="432054"/>
                </a:moveTo>
                <a:lnTo>
                  <a:pt x="162560" y="0"/>
                </a:lnTo>
              </a:path>
            </a:pathLst>
          </a:custGeom>
          <a:ln w="12191">
            <a:solidFill>
              <a:srgbClr val="BDBDBD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83864" y="2101595"/>
            <a:ext cx="1690370" cy="76200"/>
          </a:xfrm>
          <a:custGeom>
            <a:avLst/>
            <a:gdLst/>
            <a:ahLst/>
            <a:cxnLst/>
            <a:rect l="l" t="t" r="r" b="b"/>
            <a:pathLst>
              <a:path w="1690370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1690370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1690370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1690370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1690370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06400" y="31750"/>
                </a:lnTo>
                <a:close/>
              </a:path>
              <a:path w="1690370" h="76200">
                <a:moveTo>
                  <a:pt x="495300" y="31750"/>
                </a:moveTo>
                <a:lnTo>
                  <a:pt x="444500" y="31750"/>
                </a:lnTo>
                <a:lnTo>
                  <a:pt x="4445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1690370" h="76200">
                <a:moveTo>
                  <a:pt x="584200" y="31750"/>
                </a:moveTo>
                <a:lnTo>
                  <a:pt x="533400" y="31750"/>
                </a:lnTo>
                <a:lnTo>
                  <a:pt x="533400" y="44450"/>
                </a:lnTo>
                <a:lnTo>
                  <a:pt x="584200" y="44450"/>
                </a:lnTo>
                <a:lnTo>
                  <a:pt x="584200" y="31750"/>
                </a:lnTo>
                <a:close/>
              </a:path>
              <a:path w="1690370" h="76200">
                <a:moveTo>
                  <a:pt x="673100" y="31750"/>
                </a:moveTo>
                <a:lnTo>
                  <a:pt x="622300" y="31750"/>
                </a:lnTo>
                <a:lnTo>
                  <a:pt x="622300" y="44450"/>
                </a:lnTo>
                <a:lnTo>
                  <a:pt x="673100" y="44450"/>
                </a:lnTo>
                <a:lnTo>
                  <a:pt x="673100" y="31750"/>
                </a:lnTo>
                <a:close/>
              </a:path>
              <a:path w="1690370" h="76200">
                <a:moveTo>
                  <a:pt x="762000" y="31750"/>
                </a:moveTo>
                <a:lnTo>
                  <a:pt x="711200" y="31750"/>
                </a:lnTo>
                <a:lnTo>
                  <a:pt x="711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1690370" h="76200">
                <a:moveTo>
                  <a:pt x="850900" y="31750"/>
                </a:moveTo>
                <a:lnTo>
                  <a:pt x="800100" y="31750"/>
                </a:lnTo>
                <a:lnTo>
                  <a:pt x="800100" y="44450"/>
                </a:lnTo>
                <a:lnTo>
                  <a:pt x="850900" y="44450"/>
                </a:lnTo>
                <a:lnTo>
                  <a:pt x="850900" y="31750"/>
                </a:lnTo>
                <a:close/>
              </a:path>
              <a:path w="1690370" h="76200">
                <a:moveTo>
                  <a:pt x="939800" y="31750"/>
                </a:moveTo>
                <a:lnTo>
                  <a:pt x="889000" y="31750"/>
                </a:lnTo>
                <a:lnTo>
                  <a:pt x="889000" y="44450"/>
                </a:lnTo>
                <a:lnTo>
                  <a:pt x="939800" y="44450"/>
                </a:lnTo>
                <a:lnTo>
                  <a:pt x="939800" y="31750"/>
                </a:lnTo>
                <a:close/>
              </a:path>
              <a:path w="1690370" h="76200">
                <a:moveTo>
                  <a:pt x="1028700" y="31750"/>
                </a:moveTo>
                <a:lnTo>
                  <a:pt x="977900" y="31750"/>
                </a:lnTo>
                <a:lnTo>
                  <a:pt x="977900" y="44450"/>
                </a:lnTo>
                <a:lnTo>
                  <a:pt x="1028700" y="44450"/>
                </a:lnTo>
                <a:lnTo>
                  <a:pt x="1028700" y="31750"/>
                </a:lnTo>
                <a:close/>
              </a:path>
              <a:path w="1690370" h="76200">
                <a:moveTo>
                  <a:pt x="1117600" y="31750"/>
                </a:moveTo>
                <a:lnTo>
                  <a:pt x="1066800" y="31750"/>
                </a:lnTo>
                <a:lnTo>
                  <a:pt x="1066800" y="44450"/>
                </a:lnTo>
                <a:lnTo>
                  <a:pt x="1117600" y="44450"/>
                </a:lnTo>
                <a:lnTo>
                  <a:pt x="1117600" y="31750"/>
                </a:lnTo>
                <a:close/>
              </a:path>
              <a:path w="1690370" h="76200">
                <a:moveTo>
                  <a:pt x="1206500" y="31750"/>
                </a:moveTo>
                <a:lnTo>
                  <a:pt x="1155700" y="31750"/>
                </a:lnTo>
                <a:lnTo>
                  <a:pt x="1155700" y="44450"/>
                </a:lnTo>
                <a:lnTo>
                  <a:pt x="1206500" y="44450"/>
                </a:lnTo>
                <a:lnTo>
                  <a:pt x="1206500" y="31750"/>
                </a:lnTo>
                <a:close/>
              </a:path>
              <a:path w="1690370" h="76200">
                <a:moveTo>
                  <a:pt x="1295400" y="31750"/>
                </a:moveTo>
                <a:lnTo>
                  <a:pt x="1244600" y="31750"/>
                </a:lnTo>
                <a:lnTo>
                  <a:pt x="1244600" y="44450"/>
                </a:lnTo>
                <a:lnTo>
                  <a:pt x="1295400" y="44450"/>
                </a:lnTo>
                <a:lnTo>
                  <a:pt x="1295400" y="31750"/>
                </a:lnTo>
                <a:close/>
              </a:path>
              <a:path w="1690370" h="76200">
                <a:moveTo>
                  <a:pt x="1384300" y="31750"/>
                </a:moveTo>
                <a:lnTo>
                  <a:pt x="1333500" y="31750"/>
                </a:lnTo>
                <a:lnTo>
                  <a:pt x="1333500" y="44450"/>
                </a:lnTo>
                <a:lnTo>
                  <a:pt x="1384300" y="44450"/>
                </a:lnTo>
                <a:lnTo>
                  <a:pt x="1384300" y="31750"/>
                </a:lnTo>
                <a:close/>
              </a:path>
              <a:path w="1690370" h="76200">
                <a:moveTo>
                  <a:pt x="1473200" y="31750"/>
                </a:moveTo>
                <a:lnTo>
                  <a:pt x="1422400" y="31750"/>
                </a:lnTo>
                <a:lnTo>
                  <a:pt x="1422400" y="44450"/>
                </a:lnTo>
                <a:lnTo>
                  <a:pt x="1473200" y="44450"/>
                </a:lnTo>
                <a:lnTo>
                  <a:pt x="1473200" y="31750"/>
                </a:lnTo>
                <a:close/>
              </a:path>
              <a:path w="1690370" h="76200">
                <a:moveTo>
                  <a:pt x="1562100" y="31750"/>
                </a:moveTo>
                <a:lnTo>
                  <a:pt x="1511300" y="31750"/>
                </a:lnTo>
                <a:lnTo>
                  <a:pt x="1511300" y="44450"/>
                </a:lnTo>
                <a:lnTo>
                  <a:pt x="1562100" y="44450"/>
                </a:lnTo>
                <a:lnTo>
                  <a:pt x="1562100" y="31750"/>
                </a:lnTo>
                <a:close/>
              </a:path>
              <a:path w="1690370" h="76200">
                <a:moveTo>
                  <a:pt x="1651762" y="0"/>
                </a:moveTo>
                <a:lnTo>
                  <a:pt x="1613662" y="38100"/>
                </a:lnTo>
                <a:lnTo>
                  <a:pt x="1651762" y="76200"/>
                </a:lnTo>
                <a:lnTo>
                  <a:pt x="1683512" y="44450"/>
                </a:lnTo>
                <a:lnTo>
                  <a:pt x="1651000" y="44450"/>
                </a:lnTo>
                <a:lnTo>
                  <a:pt x="1651000" y="31750"/>
                </a:lnTo>
                <a:lnTo>
                  <a:pt x="1683512" y="31750"/>
                </a:lnTo>
                <a:lnTo>
                  <a:pt x="1651762" y="0"/>
                </a:lnTo>
                <a:close/>
              </a:path>
              <a:path w="1690370" h="76200">
                <a:moveTo>
                  <a:pt x="1620012" y="31750"/>
                </a:moveTo>
                <a:lnTo>
                  <a:pt x="1600200" y="31750"/>
                </a:lnTo>
                <a:lnTo>
                  <a:pt x="1600200" y="44450"/>
                </a:lnTo>
                <a:lnTo>
                  <a:pt x="1620012" y="44450"/>
                </a:lnTo>
                <a:lnTo>
                  <a:pt x="1613662" y="38100"/>
                </a:lnTo>
                <a:lnTo>
                  <a:pt x="1620012" y="31750"/>
                </a:lnTo>
                <a:close/>
              </a:path>
              <a:path w="1690370" h="76200">
                <a:moveTo>
                  <a:pt x="1683512" y="31750"/>
                </a:moveTo>
                <a:lnTo>
                  <a:pt x="1651000" y="31750"/>
                </a:lnTo>
                <a:lnTo>
                  <a:pt x="1651000" y="44450"/>
                </a:lnTo>
                <a:lnTo>
                  <a:pt x="1683512" y="44450"/>
                </a:lnTo>
                <a:lnTo>
                  <a:pt x="1689862" y="38100"/>
                </a:lnTo>
                <a:lnTo>
                  <a:pt x="1683512" y="3175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90088" y="3154679"/>
            <a:ext cx="162560" cy="432434"/>
          </a:xfrm>
          <a:custGeom>
            <a:avLst/>
            <a:gdLst/>
            <a:ahLst/>
            <a:cxnLst/>
            <a:rect l="l" t="t" r="r" b="b"/>
            <a:pathLst>
              <a:path w="162560" h="432435">
                <a:moveTo>
                  <a:pt x="0" y="0"/>
                </a:moveTo>
                <a:lnTo>
                  <a:pt x="162560" y="432053"/>
                </a:lnTo>
              </a:path>
            </a:pathLst>
          </a:custGeom>
          <a:ln w="12191">
            <a:solidFill>
              <a:srgbClr val="BDBDBD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69920" y="3547871"/>
            <a:ext cx="2004060" cy="76200"/>
          </a:xfrm>
          <a:custGeom>
            <a:avLst/>
            <a:gdLst/>
            <a:ahLst/>
            <a:cxnLst/>
            <a:rect l="l" t="t" r="r" b="b"/>
            <a:pathLst>
              <a:path w="2004060" h="76200">
                <a:moveTo>
                  <a:pt x="5080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50800" y="44449"/>
                </a:lnTo>
                <a:lnTo>
                  <a:pt x="50800" y="31749"/>
                </a:lnTo>
                <a:close/>
              </a:path>
              <a:path w="2004060" h="76200">
                <a:moveTo>
                  <a:pt x="139700" y="31749"/>
                </a:moveTo>
                <a:lnTo>
                  <a:pt x="88900" y="31749"/>
                </a:lnTo>
                <a:lnTo>
                  <a:pt x="88900" y="44449"/>
                </a:lnTo>
                <a:lnTo>
                  <a:pt x="139700" y="44449"/>
                </a:lnTo>
                <a:lnTo>
                  <a:pt x="139700" y="31749"/>
                </a:lnTo>
                <a:close/>
              </a:path>
              <a:path w="2004060" h="76200">
                <a:moveTo>
                  <a:pt x="228600" y="31749"/>
                </a:moveTo>
                <a:lnTo>
                  <a:pt x="177800" y="31749"/>
                </a:lnTo>
                <a:lnTo>
                  <a:pt x="177800" y="44449"/>
                </a:lnTo>
                <a:lnTo>
                  <a:pt x="228600" y="44449"/>
                </a:lnTo>
                <a:lnTo>
                  <a:pt x="228600" y="31749"/>
                </a:lnTo>
                <a:close/>
              </a:path>
              <a:path w="2004060" h="76200">
                <a:moveTo>
                  <a:pt x="317500" y="31749"/>
                </a:moveTo>
                <a:lnTo>
                  <a:pt x="266700" y="31749"/>
                </a:lnTo>
                <a:lnTo>
                  <a:pt x="266700" y="44449"/>
                </a:lnTo>
                <a:lnTo>
                  <a:pt x="317500" y="44449"/>
                </a:lnTo>
                <a:lnTo>
                  <a:pt x="317500" y="31749"/>
                </a:lnTo>
                <a:close/>
              </a:path>
              <a:path w="2004060" h="76200">
                <a:moveTo>
                  <a:pt x="406400" y="31749"/>
                </a:moveTo>
                <a:lnTo>
                  <a:pt x="355600" y="31749"/>
                </a:lnTo>
                <a:lnTo>
                  <a:pt x="355600" y="44449"/>
                </a:lnTo>
                <a:lnTo>
                  <a:pt x="406400" y="44449"/>
                </a:lnTo>
                <a:lnTo>
                  <a:pt x="406400" y="31749"/>
                </a:lnTo>
                <a:close/>
              </a:path>
              <a:path w="2004060" h="76200">
                <a:moveTo>
                  <a:pt x="495300" y="31749"/>
                </a:moveTo>
                <a:lnTo>
                  <a:pt x="444500" y="31749"/>
                </a:lnTo>
                <a:lnTo>
                  <a:pt x="444500" y="44449"/>
                </a:lnTo>
                <a:lnTo>
                  <a:pt x="495300" y="44449"/>
                </a:lnTo>
                <a:lnTo>
                  <a:pt x="495300" y="31749"/>
                </a:lnTo>
                <a:close/>
              </a:path>
              <a:path w="2004060" h="76200">
                <a:moveTo>
                  <a:pt x="584200" y="31749"/>
                </a:moveTo>
                <a:lnTo>
                  <a:pt x="533400" y="31749"/>
                </a:lnTo>
                <a:lnTo>
                  <a:pt x="533400" y="44449"/>
                </a:lnTo>
                <a:lnTo>
                  <a:pt x="584200" y="44449"/>
                </a:lnTo>
                <a:lnTo>
                  <a:pt x="584200" y="31749"/>
                </a:lnTo>
                <a:close/>
              </a:path>
              <a:path w="2004060" h="76200">
                <a:moveTo>
                  <a:pt x="673100" y="31749"/>
                </a:moveTo>
                <a:lnTo>
                  <a:pt x="622300" y="31749"/>
                </a:lnTo>
                <a:lnTo>
                  <a:pt x="622300" y="44449"/>
                </a:lnTo>
                <a:lnTo>
                  <a:pt x="673100" y="44449"/>
                </a:lnTo>
                <a:lnTo>
                  <a:pt x="673100" y="31749"/>
                </a:lnTo>
                <a:close/>
              </a:path>
              <a:path w="2004060" h="76200">
                <a:moveTo>
                  <a:pt x="762000" y="31749"/>
                </a:moveTo>
                <a:lnTo>
                  <a:pt x="711200" y="31749"/>
                </a:lnTo>
                <a:lnTo>
                  <a:pt x="711200" y="44449"/>
                </a:lnTo>
                <a:lnTo>
                  <a:pt x="762000" y="44449"/>
                </a:lnTo>
                <a:lnTo>
                  <a:pt x="762000" y="31749"/>
                </a:lnTo>
                <a:close/>
              </a:path>
              <a:path w="2004060" h="76200">
                <a:moveTo>
                  <a:pt x="850900" y="31749"/>
                </a:moveTo>
                <a:lnTo>
                  <a:pt x="800100" y="31749"/>
                </a:lnTo>
                <a:lnTo>
                  <a:pt x="800100" y="44449"/>
                </a:lnTo>
                <a:lnTo>
                  <a:pt x="850900" y="44449"/>
                </a:lnTo>
                <a:lnTo>
                  <a:pt x="850900" y="31749"/>
                </a:lnTo>
                <a:close/>
              </a:path>
              <a:path w="2004060" h="76200">
                <a:moveTo>
                  <a:pt x="939800" y="31749"/>
                </a:moveTo>
                <a:lnTo>
                  <a:pt x="889000" y="31749"/>
                </a:lnTo>
                <a:lnTo>
                  <a:pt x="889000" y="44449"/>
                </a:lnTo>
                <a:lnTo>
                  <a:pt x="939800" y="44449"/>
                </a:lnTo>
                <a:lnTo>
                  <a:pt x="939800" y="31749"/>
                </a:lnTo>
                <a:close/>
              </a:path>
              <a:path w="2004060" h="76200">
                <a:moveTo>
                  <a:pt x="1028700" y="31749"/>
                </a:moveTo>
                <a:lnTo>
                  <a:pt x="977900" y="31749"/>
                </a:lnTo>
                <a:lnTo>
                  <a:pt x="977900" y="44449"/>
                </a:lnTo>
                <a:lnTo>
                  <a:pt x="1028700" y="44449"/>
                </a:lnTo>
                <a:lnTo>
                  <a:pt x="1028700" y="31749"/>
                </a:lnTo>
                <a:close/>
              </a:path>
              <a:path w="2004060" h="76200">
                <a:moveTo>
                  <a:pt x="1117600" y="31749"/>
                </a:moveTo>
                <a:lnTo>
                  <a:pt x="1066800" y="31749"/>
                </a:lnTo>
                <a:lnTo>
                  <a:pt x="1066800" y="44449"/>
                </a:lnTo>
                <a:lnTo>
                  <a:pt x="1117600" y="44449"/>
                </a:lnTo>
                <a:lnTo>
                  <a:pt x="1117600" y="31749"/>
                </a:lnTo>
                <a:close/>
              </a:path>
              <a:path w="2004060" h="76200">
                <a:moveTo>
                  <a:pt x="1206500" y="31749"/>
                </a:moveTo>
                <a:lnTo>
                  <a:pt x="1155700" y="31749"/>
                </a:lnTo>
                <a:lnTo>
                  <a:pt x="1155700" y="44449"/>
                </a:lnTo>
                <a:lnTo>
                  <a:pt x="1206500" y="44449"/>
                </a:lnTo>
                <a:lnTo>
                  <a:pt x="1206500" y="31749"/>
                </a:lnTo>
                <a:close/>
              </a:path>
              <a:path w="2004060" h="76200">
                <a:moveTo>
                  <a:pt x="1295400" y="31749"/>
                </a:moveTo>
                <a:lnTo>
                  <a:pt x="1244600" y="31749"/>
                </a:lnTo>
                <a:lnTo>
                  <a:pt x="1244600" y="44449"/>
                </a:lnTo>
                <a:lnTo>
                  <a:pt x="1295400" y="44449"/>
                </a:lnTo>
                <a:lnTo>
                  <a:pt x="1295400" y="31749"/>
                </a:lnTo>
                <a:close/>
              </a:path>
              <a:path w="2004060" h="76200">
                <a:moveTo>
                  <a:pt x="1384300" y="31749"/>
                </a:moveTo>
                <a:lnTo>
                  <a:pt x="1333500" y="31749"/>
                </a:lnTo>
                <a:lnTo>
                  <a:pt x="1333500" y="44449"/>
                </a:lnTo>
                <a:lnTo>
                  <a:pt x="1384300" y="44449"/>
                </a:lnTo>
                <a:lnTo>
                  <a:pt x="1384300" y="31749"/>
                </a:lnTo>
                <a:close/>
              </a:path>
              <a:path w="2004060" h="76200">
                <a:moveTo>
                  <a:pt x="1473200" y="31749"/>
                </a:moveTo>
                <a:lnTo>
                  <a:pt x="1422400" y="31749"/>
                </a:lnTo>
                <a:lnTo>
                  <a:pt x="1422400" y="44449"/>
                </a:lnTo>
                <a:lnTo>
                  <a:pt x="1473200" y="44449"/>
                </a:lnTo>
                <a:lnTo>
                  <a:pt x="1473200" y="31749"/>
                </a:lnTo>
                <a:close/>
              </a:path>
              <a:path w="2004060" h="76200">
                <a:moveTo>
                  <a:pt x="1562100" y="31749"/>
                </a:moveTo>
                <a:lnTo>
                  <a:pt x="1511300" y="31749"/>
                </a:lnTo>
                <a:lnTo>
                  <a:pt x="1511300" y="44449"/>
                </a:lnTo>
                <a:lnTo>
                  <a:pt x="1562100" y="44449"/>
                </a:lnTo>
                <a:lnTo>
                  <a:pt x="1562100" y="31749"/>
                </a:lnTo>
                <a:close/>
              </a:path>
              <a:path w="2004060" h="76200">
                <a:moveTo>
                  <a:pt x="1651000" y="31749"/>
                </a:moveTo>
                <a:lnTo>
                  <a:pt x="1600200" y="31749"/>
                </a:lnTo>
                <a:lnTo>
                  <a:pt x="1600200" y="44449"/>
                </a:lnTo>
                <a:lnTo>
                  <a:pt x="1651000" y="44449"/>
                </a:lnTo>
                <a:lnTo>
                  <a:pt x="1651000" y="31749"/>
                </a:lnTo>
                <a:close/>
              </a:path>
              <a:path w="2004060" h="76200">
                <a:moveTo>
                  <a:pt x="1739900" y="31749"/>
                </a:moveTo>
                <a:lnTo>
                  <a:pt x="1689100" y="31749"/>
                </a:lnTo>
                <a:lnTo>
                  <a:pt x="1689100" y="44449"/>
                </a:lnTo>
                <a:lnTo>
                  <a:pt x="1739900" y="44449"/>
                </a:lnTo>
                <a:lnTo>
                  <a:pt x="1739900" y="31749"/>
                </a:lnTo>
                <a:close/>
              </a:path>
              <a:path w="2004060" h="76200">
                <a:moveTo>
                  <a:pt x="1828800" y="31749"/>
                </a:moveTo>
                <a:lnTo>
                  <a:pt x="1778000" y="31749"/>
                </a:lnTo>
                <a:lnTo>
                  <a:pt x="1778000" y="44449"/>
                </a:lnTo>
                <a:lnTo>
                  <a:pt x="1828800" y="44449"/>
                </a:lnTo>
                <a:lnTo>
                  <a:pt x="1828800" y="31749"/>
                </a:lnTo>
                <a:close/>
              </a:path>
              <a:path w="2004060" h="76200">
                <a:moveTo>
                  <a:pt x="1917700" y="31749"/>
                </a:moveTo>
                <a:lnTo>
                  <a:pt x="1866900" y="31749"/>
                </a:lnTo>
                <a:lnTo>
                  <a:pt x="1866900" y="44449"/>
                </a:lnTo>
                <a:lnTo>
                  <a:pt x="1917700" y="44449"/>
                </a:lnTo>
                <a:lnTo>
                  <a:pt x="1917700" y="31749"/>
                </a:lnTo>
                <a:close/>
              </a:path>
              <a:path w="2004060" h="76200">
                <a:moveTo>
                  <a:pt x="1965959" y="0"/>
                </a:moveTo>
                <a:lnTo>
                  <a:pt x="1927859" y="38099"/>
                </a:lnTo>
                <a:lnTo>
                  <a:pt x="1965959" y="76199"/>
                </a:lnTo>
                <a:lnTo>
                  <a:pt x="1997709" y="44449"/>
                </a:lnTo>
                <a:lnTo>
                  <a:pt x="1955800" y="44449"/>
                </a:lnTo>
                <a:lnTo>
                  <a:pt x="1955800" y="31749"/>
                </a:lnTo>
                <a:lnTo>
                  <a:pt x="1997709" y="31749"/>
                </a:lnTo>
                <a:lnTo>
                  <a:pt x="1965959" y="0"/>
                </a:lnTo>
                <a:close/>
              </a:path>
              <a:path w="2004060" h="76200">
                <a:moveTo>
                  <a:pt x="1965959" y="31749"/>
                </a:moveTo>
                <a:lnTo>
                  <a:pt x="1955800" y="31749"/>
                </a:lnTo>
                <a:lnTo>
                  <a:pt x="1955800" y="44449"/>
                </a:lnTo>
                <a:lnTo>
                  <a:pt x="1965959" y="44449"/>
                </a:lnTo>
                <a:lnTo>
                  <a:pt x="1965959" y="31749"/>
                </a:lnTo>
                <a:close/>
              </a:path>
              <a:path w="2004060" h="76200">
                <a:moveTo>
                  <a:pt x="1997709" y="31749"/>
                </a:moveTo>
                <a:lnTo>
                  <a:pt x="1965959" y="31749"/>
                </a:lnTo>
                <a:lnTo>
                  <a:pt x="1965959" y="44449"/>
                </a:lnTo>
                <a:lnTo>
                  <a:pt x="1997709" y="44449"/>
                </a:lnTo>
                <a:lnTo>
                  <a:pt x="2004059" y="38099"/>
                </a:lnTo>
                <a:lnTo>
                  <a:pt x="1997709" y="31749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97964" y="2151888"/>
            <a:ext cx="162560" cy="432434"/>
          </a:xfrm>
          <a:custGeom>
            <a:avLst/>
            <a:gdLst/>
            <a:ahLst/>
            <a:cxnLst/>
            <a:rect l="l" t="t" r="r" b="b"/>
            <a:pathLst>
              <a:path w="162560" h="432435">
                <a:moveTo>
                  <a:pt x="162560" y="432054"/>
                </a:moveTo>
                <a:lnTo>
                  <a:pt x="0" y="0"/>
                </a:lnTo>
              </a:path>
            </a:pathLst>
          </a:custGeom>
          <a:ln w="12191">
            <a:solidFill>
              <a:srgbClr val="BDBDBD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9683" y="2101595"/>
            <a:ext cx="1473200" cy="76200"/>
          </a:xfrm>
          <a:custGeom>
            <a:avLst/>
            <a:gdLst/>
            <a:ahLst/>
            <a:cxnLst/>
            <a:rect l="l" t="t" r="r" b="b"/>
            <a:pathLst>
              <a:path w="1473200" h="76200">
                <a:moveTo>
                  <a:pt x="1472818" y="31750"/>
                </a:moveTo>
                <a:lnTo>
                  <a:pt x="1422018" y="31750"/>
                </a:lnTo>
                <a:lnTo>
                  <a:pt x="1422018" y="44450"/>
                </a:lnTo>
                <a:lnTo>
                  <a:pt x="1472818" y="44450"/>
                </a:lnTo>
                <a:lnTo>
                  <a:pt x="1472818" y="31750"/>
                </a:lnTo>
                <a:close/>
              </a:path>
              <a:path w="1473200" h="76200">
                <a:moveTo>
                  <a:pt x="1383918" y="31750"/>
                </a:moveTo>
                <a:lnTo>
                  <a:pt x="1333118" y="31750"/>
                </a:lnTo>
                <a:lnTo>
                  <a:pt x="1333118" y="44450"/>
                </a:lnTo>
                <a:lnTo>
                  <a:pt x="1383918" y="44450"/>
                </a:lnTo>
                <a:lnTo>
                  <a:pt x="1383918" y="31750"/>
                </a:lnTo>
                <a:close/>
              </a:path>
              <a:path w="1473200" h="76200">
                <a:moveTo>
                  <a:pt x="1295018" y="31750"/>
                </a:moveTo>
                <a:lnTo>
                  <a:pt x="1244218" y="31750"/>
                </a:lnTo>
                <a:lnTo>
                  <a:pt x="1244218" y="44450"/>
                </a:lnTo>
                <a:lnTo>
                  <a:pt x="1295018" y="44450"/>
                </a:lnTo>
                <a:lnTo>
                  <a:pt x="1295018" y="31750"/>
                </a:lnTo>
                <a:close/>
              </a:path>
              <a:path w="1473200" h="76200">
                <a:moveTo>
                  <a:pt x="1206118" y="31750"/>
                </a:moveTo>
                <a:lnTo>
                  <a:pt x="1155318" y="31750"/>
                </a:lnTo>
                <a:lnTo>
                  <a:pt x="1155318" y="44450"/>
                </a:lnTo>
                <a:lnTo>
                  <a:pt x="1206118" y="44450"/>
                </a:lnTo>
                <a:lnTo>
                  <a:pt x="1206118" y="31750"/>
                </a:lnTo>
                <a:close/>
              </a:path>
              <a:path w="1473200" h="76200">
                <a:moveTo>
                  <a:pt x="1117218" y="31750"/>
                </a:moveTo>
                <a:lnTo>
                  <a:pt x="1066419" y="31750"/>
                </a:lnTo>
                <a:lnTo>
                  <a:pt x="1066419" y="44450"/>
                </a:lnTo>
                <a:lnTo>
                  <a:pt x="1117218" y="44450"/>
                </a:lnTo>
                <a:lnTo>
                  <a:pt x="1117218" y="31750"/>
                </a:lnTo>
                <a:close/>
              </a:path>
              <a:path w="1473200" h="76200">
                <a:moveTo>
                  <a:pt x="1028319" y="31750"/>
                </a:moveTo>
                <a:lnTo>
                  <a:pt x="977519" y="31750"/>
                </a:lnTo>
                <a:lnTo>
                  <a:pt x="977519" y="44450"/>
                </a:lnTo>
                <a:lnTo>
                  <a:pt x="1028319" y="44450"/>
                </a:lnTo>
                <a:lnTo>
                  <a:pt x="1028319" y="31750"/>
                </a:lnTo>
                <a:close/>
              </a:path>
              <a:path w="1473200" h="76200">
                <a:moveTo>
                  <a:pt x="939419" y="31750"/>
                </a:moveTo>
                <a:lnTo>
                  <a:pt x="888619" y="31750"/>
                </a:lnTo>
                <a:lnTo>
                  <a:pt x="888619" y="44450"/>
                </a:lnTo>
                <a:lnTo>
                  <a:pt x="939419" y="44450"/>
                </a:lnTo>
                <a:lnTo>
                  <a:pt x="939419" y="31750"/>
                </a:lnTo>
                <a:close/>
              </a:path>
              <a:path w="1473200" h="76200">
                <a:moveTo>
                  <a:pt x="850519" y="31750"/>
                </a:moveTo>
                <a:lnTo>
                  <a:pt x="799719" y="31750"/>
                </a:lnTo>
                <a:lnTo>
                  <a:pt x="799719" y="44450"/>
                </a:lnTo>
                <a:lnTo>
                  <a:pt x="850519" y="44450"/>
                </a:lnTo>
                <a:lnTo>
                  <a:pt x="850519" y="31750"/>
                </a:lnTo>
                <a:close/>
              </a:path>
              <a:path w="1473200" h="76200">
                <a:moveTo>
                  <a:pt x="761619" y="31750"/>
                </a:moveTo>
                <a:lnTo>
                  <a:pt x="710844" y="31750"/>
                </a:lnTo>
                <a:lnTo>
                  <a:pt x="710844" y="44450"/>
                </a:lnTo>
                <a:lnTo>
                  <a:pt x="761619" y="44450"/>
                </a:lnTo>
                <a:lnTo>
                  <a:pt x="761619" y="31750"/>
                </a:lnTo>
                <a:close/>
              </a:path>
              <a:path w="1473200" h="76200">
                <a:moveTo>
                  <a:pt x="672744" y="31750"/>
                </a:moveTo>
                <a:lnTo>
                  <a:pt x="621944" y="31750"/>
                </a:lnTo>
                <a:lnTo>
                  <a:pt x="621944" y="44450"/>
                </a:lnTo>
                <a:lnTo>
                  <a:pt x="672744" y="44450"/>
                </a:lnTo>
                <a:lnTo>
                  <a:pt x="672744" y="31750"/>
                </a:lnTo>
                <a:close/>
              </a:path>
              <a:path w="1473200" h="76200">
                <a:moveTo>
                  <a:pt x="583844" y="31750"/>
                </a:moveTo>
                <a:lnTo>
                  <a:pt x="533044" y="31750"/>
                </a:lnTo>
                <a:lnTo>
                  <a:pt x="533044" y="44450"/>
                </a:lnTo>
                <a:lnTo>
                  <a:pt x="583844" y="44450"/>
                </a:lnTo>
                <a:lnTo>
                  <a:pt x="583844" y="31750"/>
                </a:lnTo>
                <a:close/>
              </a:path>
              <a:path w="1473200" h="76200">
                <a:moveTo>
                  <a:pt x="494944" y="31750"/>
                </a:moveTo>
                <a:lnTo>
                  <a:pt x="444144" y="31750"/>
                </a:lnTo>
                <a:lnTo>
                  <a:pt x="444144" y="44450"/>
                </a:lnTo>
                <a:lnTo>
                  <a:pt x="494944" y="44450"/>
                </a:lnTo>
                <a:lnTo>
                  <a:pt x="494944" y="31750"/>
                </a:lnTo>
                <a:close/>
              </a:path>
              <a:path w="1473200" h="76200">
                <a:moveTo>
                  <a:pt x="406044" y="31750"/>
                </a:moveTo>
                <a:lnTo>
                  <a:pt x="355244" y="31750"/>
                </a:lnTo>
                <a:lnTo>
                  <a:pt x="355244" y="44450"/>
                </a:lnTo>
                <a:lnTo>
                  <a:pt x="406044" y="44450"/>
                </a:lnTo>
                <a:lnTo>
                  <a:pt x="406044" y="31750"/>
                </a:lnTo>
                <a:close/>
              </a:path>
              <a:path w="1473200" h="76200">
                <a:moveTo>
                  <a:pt x="317144" y="31750"/>
                </a:moveTo>
                <a:lnTo>
                  <a:pt x="266344" y="31750"/>
                </a:lnTo>
                <a:lnTo>
                  <a:pt x="266344" y="44450"/>
                </a:lnTo>
                <a:lnTo>
                  <a:pt x="317144" y="44450"/>
                </a:lnTo>
                <a:lnTo>
                  <a:pt x="317144" y="31750"/>
                </a:lnTo>
                <a:close/>
              </a:path>
              <a:path w="1473200" h="76200">
                <a:moveTo>
                  <a:pt x="228244" y="31750"/>
                </a:moveTo>
                <a:lnTo>
                  <a:pt x="177444" y="31750"/>
                </a:lnTo>
                <a:lnTo>
                  <a:pt x="177444" y="44450"/>
                </a:lnTo>
                <a:lnTo>
                  <a:pt x="228244" y="44450"/>
                </a:lnTo>
                <a:lnTo>
                  <a:pt x="228244" y="31750"/>
                </a:lnTo>
                <a:close/>
              </a:path>
              <a:path w="1473200" h="76200">
                <a:moveTo>
                  <a:pt x="139344" y="31750"/>
                </a:moveTo>
                <a:lnTo>
                  <a:pt x="88544" y="31750"/>
                </a:lnTo>
                <a:lnTo>
                  <a:pt x="88544" y="44450"/>
                </a:lnTo>
                <a:lnTo>
                  <a:pt x="139344" y="44450"/>
                </a:lnTo>
                <a:lnTo>
                  <a:pt x="139344" y="31750"/>
                </a:lnTo>
                <a:close/>
              </a:path>
              <a:path w="1473200" h="76200">
                <a:moveTo>
                  <a:pt x="38100" y="0"/>
                </a:moveTo>
                <a:lnTo>
                  <a:pt x="0" y="38100"/>
                </a:lnTo>
                <a:lnTo>
                  <a:pt x="38100" y="76200"/>
                </a:lnTo>
                <a:lnTo>
                  <a:pt x="69850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69850" y="31750"/>
                </a:lnTo>
                <a:lnTo>
                  <a:pt x="38100" y="0"/>
                </a:lnTo>
                <a:close/>
              </a:path>
              <a:path w="1473200" h="76200">
                <a:moveTo>
                  <a:pt x="50444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50444" y="44450"/>
                </a:lnTo>
                <a:lnTo>
                  <a:pt x="50444" y="31750"/>
                </a:lnTo>
                <a:close/>
              </a:path>
              <a:path w="1473200" h="76200">
                <a:moveTo>
                  <a:pt x="69850" y="31750"/>
                </a:moveTo>
                <a:lnTo>
                  <a:pt x="50444" y="31750"/>
                </a:lnTo>
                <a:lnTo>
                  <a:pt x="50444" y="44450"/>
                </a:lnTo>
                <a:lnTo>
                  <a:pt x="69850" y="44450"/>
                </a:lnTo>
                <a:lnTo>
                  <a:pt x="76200" y="38100"/>
                </a:lnTo>
                <a:lnTo>
                  <a:pt x="69850" y="3175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368295" y="3154679"/>
            <a:ext cx="162560" cy="432434"/>
          </a:xfrm>
          <a:custGeom>
            <a:avLst/>
            <a:gdLst/>
            <a:ahLst/>
            <a:cxnLst/>
            <a:rect l="l" t="t" r="r" b="b"/>
            <a:pathLst>
              <a:path w="162560" h="432435">
                <a:moveTo>
                  <a:pt x="162560" y="0"/>
                </a:moveTo>
                <a:lnTo>
                  <a:pt x="0" y="432053"/>
                </a:lnTo>
              </a:path>
            </a:pathLst>
          </a:custGeom>
          <a:ln w="12191">
            <a:solidFill>
              <a:srgbClr val="BDBDBD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42544" y="3547871"/>
            <a:ext cx="1809114" cy="76200"/>
          </a:xfrm>
          <a:custGeom>
            <a:avLst/>
            <a:gdLst/>
            <a:ahLst/>
            <a:cxnLst/>
            <a:rect l="l" t="t" r="r" b="b"/>
            <a:pathLst>
              <a:path w="1809114" h="76200">
                <a:moveTo>
                  <a:pt x="1808988" y="31749"/>
                </a:moveTo>
                <a:lnTo>
                  <a:pt x="1758188" y="31749"/>
                </a:lnTo>
                <a:lnTo>
                  <a:pt x="1758188" y="44449"/>
                </a:lnTo>
                <a:lnTo>
                  <a:pt x="1808988" y="44449"/>
                </a:lnTo>
                <a:lnTo>
                  <a:pt x="1808988" y="31749"/>
                </a:lnTo>
                <a:close/>
              </a:path>
              <a:path w="1809114" h="76200">
                <a:moveTo>
                  <a:pt x="1720088" y="31749"/>
                </a:moveTo>
                <a:lnTo>
                  <a:pt x="1669288" y="31749"/>
                </a:lnTo>
                <a:lnTo>
                  <a:pt x="1669288" y="44449"/>
                </a:lnTo>
                <a:lnTo>
                  <a:pt x="1720088" y="44449"/>
                </a:lnTo>
                <a:lnTo>
                  <a:pt x="1720088" y="31749"/>
                </a:lnTo>
                <a:close/>
              </a:path>
              <a:path w="1809114" h="76200">
                <a:moveTo>
                  <a:pt x="1631188" y="31749"/>
                </a:moveTo>
                <a:lnTo>
                  <a:pt x="1580388" y="31749"/>
                </a:lnTo>
                <a:lnTo>
                  <a:pt x="1580388" y="44449"/>
                </a:lnTo>
                <a:lnTo>
                  <a:pt x="1631188" y="44449"/>
                </a:lnTo>
                <a:lnTo>
                  <a:pt x="1631188" y="31749"/>
                </a:lnTo>
                <a:close/>
              </a:path>
              <a:path w="1809114" h="76200">
                <a:moveTo>
                  <a:pt x="1542288" y="31749"/>
                </a:moveTo>
                <a:lnTo>
                  <a:pt x="1491488" y="31749"/>
                </a:lnTo>
                <a:lnTo>
                  <a:pt x="1491488" y="44449"/>
                </a:lnTo>
                <a:lnTo>
                  <a:pt x="1542288" y="44449"/>
                </a:lnTo>
                <a:lnTo>
                  <a:pt x="1542288" y="31749"/>
                </a:lnTo>
                <a:close/>
              </a:path>
              <a:path w="1809114" h="76200">
                <a:moveTo>
                  <a:pt x="1453388" y="31749"/>
                </a:moveTo>
                <a:lnTo>
                  <a:pt x="1402588" y="31749"/>
                </a:lnTo>
                <a:lnTo>
                  <a:pt x="1402588" y="44449"/>
                </a:lnTo>
                <a:lnTo>
                  <a:pt x="1453388" y="44449"/>
                </a:lnTo>
                <a:lnTo>
                  <a:pt x="1453388" y="31749"/>
                </a:lnTo>
                <a:close/>
              </a:path>
              <a:path w="1809114" h="76200">
                <a:moveTo>
                  <a:pt x="1364488" y="31749"/>
                </a:moveTo>
                <a:lnTo>
                  <a:pt x="1313688" y="31749"/>
                </a:lnTo>
                <a:lnTo>
                  <a:pt x="1313688" y="44449"/>
                </a:lnTo>
                <a:lnTo>
                  <a:pt x="1364488" y="44449"/>
                </a:lnTo>
                <a:lnTo>
                  <a:pt x="1364488" y="31749"/>
                </a:lnTo>
                <a:close/>
              </a:path>
              <a:path w="1809114" h="76200">
                <a:moveTo>
                  <a:pt x="1275588" y="31749"/>
                </a:moveTo>
                <a:lnTo>
                  <a:pt x="1224788" y="31749"/>
                </a:lnTo>
                <a:lnTo>
                  <a:pt x="1224788" y="44449"/>
                </a:lnTo>
                <a:lnTo>
                  <a:pt x="1275588" y="44449"/>
                </a:lnTo>
                <a:lnTo>
                  <a:pt x="1275588" y="31749"/>
                </a:lnTo>
                <a:close/>
              </a:path>
              <a:path w="1809114" h="76200">
                <a:moveTo>
                  <a:pt x="1186688" y="31749"/>
                </a:moveTo>
                <a:lnTo>
                  <a:pt x="1135888" y="31749"/>
                </a:lnTo>
                <a:lnTo>
                  <a:pt x="1135888" y="44449"/>
                </a:lnTo>
                <a:lnTo>
                  <a:pt x="1186688" y="44449"/>
                </a:lnTo>
                <a:lnTo>
                  <a:pt x="1186688" y="31749"/>
                </a:lnTo>
                <a:close/>
              </a:path>
              <a:path w="1809114" h="76200">
                <a:moveTo>
                  <a:pt x="1097788" y="31749"/>
                </a:moveTo>
                <a:lnTo>
                  <a:pt x="1046988" y="31749"/>
                </a:lnTo>
                <a:lnTo>
                  <a:pt x="1046988" y="44449"/>
                </a:lnTo>
                <a:lnTo>
                  <a:pt x="1097788" y="44449"/>
                </a:lnTo>
                <a:lnTo>
                  <a:pt x="1097788" y="31749"/>
                </a:lnTo>
                <a:close/>
              </a:path>
              <a:path w="1809114" h="76200">
                <a:moveTo>
                  <a:pt x="1008888" y="31749"/>
                </a:moveTo>
                <a:lnTo>
                  <a:pt x="958088" y="31749"/>
                </a:lnTo>
                <a:lnTo>
                  <a:pt x="958088" y="44449"/>
                </a:lnTo>
                <a:lnTo>
                  <a:pt x="1008888" y="44449"/>
                </a:lnTo>
                <a:lnTo>
                  <a:pt x="1008888" y="31749"/>
                </a:lnTo>
                <a:close/>
              </a:path>
              <a:path w="1809114" h="76200">
                <a:moveTo>
                  <a:pt x="919988" y="31749"/>
                </a:moveTo>
                <a:lnTo>
                  <a:pt x="869188" y="31749"/>
                </a:lnTo>
                <a:lnTo>
                  <a:pt x="869188" y="44449"/>
                </a:lnTo>
                <a:lnTo>
                  <a:pt x="919988" y="44449"/>
                </a:lnTo>
                <a:lnTo>
                  <a:pt x="919988" y="31749"/>
                </a:lnTo>
                <a:close/>
              </a:path>
              <a:path w="1809114" h="76200">
                <a:moveTo>
                  <a:pt x="831088" y="31749"/>
                </a:moveTo>
                <a:lnTo>
                  <a:pt x="780288" y="31749"/>
                </a:lnTo>
                <a:lnTo>
                  <a:pt x="780288" y="44449"/>
                </a:lnTo>
                <a:lnTo>
                  <a:pt x="831088" y="44449"/>
                </a:lnTo>
                <a:lnTo>
                  <a:pt x="831088" y="31749"/>
                </a:lnTo>
                <a:close/>
              </a:path>
              <a:path w="1809114" h="76200">
                <a:moveTo>
                  <a:pt x="742188" y="31749"/>
                </a:moveTo>
                <a:lnTo>
                  <a:pt x="691451" y="31749"/>
                </a:lnTo>
                <a:lnTo>
                  <a:pt x="691451" y="44449"/>
                </a:lnTo>
                <a:lnTo>
                  <a:pt x="742188" y="44449"/>
                </a:lnTo>
                <a:lnTo>
                  <a:pt x="742188" y="31749"/>
                </a:lnTo>
                <a:close/>
              </a:path>
              <a:path w="1809114" h="76200">
                <a:moveTo>
                  <a:pt x="653351" y="31749"/>
                </a:moveTo>
                <a:lnTo>
                  <a:pt x="602551" y="31749"/>
                </a:lnTo>
                <a:lnTo>
                  <a:pt x="602551" y="44449"/>
                </a:lnTo>
                <a:lnTo>
                  <a:pt x="653351" y="44449"/>
                </a:lnTo>
                <a:lnTo>
                  <a:pt x="653351" y="31749"/>
                </a:lnTo>
                <a:close/>
              </a:path>
              <a:path w="1809114" h="76200">
                <a:moveTo>
                  <a:pt x="564451" y="31749"/>
                </a:moveTo>
                <a:lnTo>
                  <a:pt x="513651" y="31749"/>
                </a:lnTo>
                <a:lnTo>
                  <a:pt x="513651" y="44449"/>
                </a:lnTo>
                <a:lnTo>
                  <a:pt x="564451" y="44449"/>
                </a:lnTo>
                <a:lnTo>
                  <a:pt x="564451" y="31749"/>
                </a:lnTo>
                <a:close/>
              </a:path>
              <a:path w="1809114" h="76200">
                <a:moveTo>
                  <a:pt x="475551" y="31749"/>
                </a:moveTo>
                <a:lnTo>
                  <a:pt x="424751" y="31749"/>
                </a:lnTo>
                <a:lnTo>
                  <a:pt x="424751" y="44449"/>
                </a:lnTo>
                <a:lnTo>
                  <a:pt x="475551" y="44449"/>
                </a:lnTo>
                <a:lnTo>
                  <a:pt x="475551" y="31749"/>
                </a:lnTo>
                <a:close/>
              </a:path>
              <a:path w="1809114" h="76200">
                <a:moveTo>
                  <a:pt x="386651" y="31749"/>
                </a:moveTo>
                <a:lnTo>
                  <a:pt x="335851" y="31749"/>
                </a:lnTo>
                <a:lnTo>
                  <a:pt x="335851" y="44449"/>
                </a:lnTo>
                <a:lnTo>
                  <a:pt x="386651" y="44449"/>
                </a:lnTo>
                <a:lnTo>
                  <a:pt x="386651" y="31749"/>
                </a:lnTo>
                <a:close/>
              </a:path>
              <a:path w="1809114" h="76200">
                <a:moveTo>
                  <a:pt x="297751" y="31749"/>
                </a:moveTo>
                <a:lnTo>
                  <a:pt x="246951" y="31749"/>
                </a:lnTo>
                <a:lnTo>
                  <a:pt x="246951" y="44449"/>
                </a:lnTo>
                <a:lnTo>
                  <a:pt x="297751" y="44449"/>
                </a:lnTo>
                <a:lnTo>
                  <a:pt x="297751" y="31749"/>
                </a:lnTo>
                <a:close/>
              </a:path>
              <a:path w="1809114" h="76200">
                <a:moveTo>
                  <a:pt x="208851" y="31749"/>
                </a:moveTo>
                <a:lnTo>
                  <a:pt x="158051" y="31749"/>
                </a:lnTo>
                <a:lnTo>
                  <a:pt x="158051" y="44449"/>
                </a:lnTo>
                <a:lnTo>
                  <a:pt x="208851" y="44449"/>
                </a:lnTo>
                <a:lnTo>
                  <a:pt x="208851" y="31749"/>
                </a:lnTo>
                <a:close/>
              </a:path>
              <a:path w="1809114" h="76200">
                <a:moveTo>
                  <a:pt x="38100" y="0"/>
                </a:moveTo>
                <a:lnTo>
                  <a:pt x="0" y="38099"/>
                </a:lnTo>
                <a:lnTo>
                  <a:pt x="38100" y="76199"/>
                </a:lnTo>
                <a:lnTo>
                  <a:pt x="69850" y="44449"/>
                </a:lnTo>
                <a:lnTo>
                  <a:pt x="69151" y="44449"/>
                </a:lnTo>
                <a:lnTo>
                  <a:pt x="69138" y="31749"/>
                </a:lnTo>
                <a:lnTo>
                  <a:pt x="69850" y="31749"/>
                </a:lnTo>
                <a:lnTo>
                  <a:pt x="38100" y="0"/>
                </a:lnTo>
                <a:close/>
              </a:path>
              <a:path w="1809114" h="76200">
                <a:moveTo>
                  <a:pt x="69850" y="31749"/>
                </a:moveTo>
                <a:lnTo>
                  <a:pt x="69138" y="31749"/>
                </a:lnTo>
                <a:lnTo>
                  <a:pt x="69151" y="44449"/>
                </a:lnTo>
                <a:lnTo>
                  <a:pt x="69850" y="44449"/>
                </a:lnTo>
                <a:lnTo>
                  <a:pt x="76200" y="38099"/>
                </a:lnTo>
                <a:lnTo>
                  <a:pt x="69850" y="31749"/>
                </a:lnTo>
                <a:close/>
              </a:path>
              <a:path w="1809114" h="76200">
                <a:moveTo>
                  <a:pt x="119951" y="31749"/>
                </a:moveTo>
                <a:lnTo>
                  <a:pt x="69850" y="31749"/>
                </a:lnTo>
                <a:lnTo>
                  <a:pt x="76200" y="38099"/>
                </a:lnTo>
                <a:lnTo>
                  <a:pt x="69850" y="44449"/>
                </a:lnTo>
                <a:lnTo>
                  <a:pt x="119951" y="44449"/>
                </a:lnTo>
                <a:lnTo>
                  <a:pt x="119951" y="31749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059682" y="3355340"/>
            <a:ext cx="1130935" cy="779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5125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微软雅黑"/>
                <a:cs typeface="微软雅黑"/>
              </a:rPr>
              <a:t>ATM认证</a:t>
            </a:r>
            <a:endParaRPr sz="1100">
              <a:latin typeface="微软雅黑"/>
              <a:cs typeface="微软雅黑"/>
            </a:endParaRPr>
          </a:p>
          <a:p>
            <a:pPr algn="ctr" marL="12700" marR="5080" indent="1270">
              <a:lnSpc>
                <a:spcPct val="100000"/>
              </a:lnSpc>
              <a:spcBef>
                <a:spcPts val="825"/>
              </a:spcBef>
            </a:pPr>
            <a:r>
              <a:rPr dirty="0" sz="1050" spc="5">
                <a:latin typeface="微软雅黑"/>
                <a:cs typeface="微软雅黑"/>
              </a:rPr>
              <a:t>参与正式评估的 </a:t>
            </a:r>
            <a:r>
              <a:rPr dirty="0" sz="1050">
                <a:latin typeface="微软雅黑"/>
                <a:cs typeface="微软雅黑"/>
              </a:rPr>
              <a:t>A</a:t>
            </a:r>
            <a:r>
              <a:rPr dirty="0" sz="1050" spc="-5">
                <a:latin typeface="微软雅黑"/>
                <a:cs typeface="微软雅黑"/>
              </a:rPr>
              <a:t>TM</a:t>
            </a:r>
            <a:r>
              <a:rPr dirty="0" sz="1050" spc="5">
                <a:latin typeface="微软雅黑"/>
                <a:cs typeface="微软雅黑"/>
              </a:rPr>
              <a:t>成员必须</a:t>
            </a:r>
            <a:r>
              <a:rPr dirty="0" sz="1050" spc="-10">
                <a:latin typeface="微软雅黑"/>
                <a:cs typeface="微软雅黑"/>
              </a:rPr>
              <a:t>通</a:t>
            </a:r>
            <a:r>
              <a:rPr dirty="0" sz="1050">
                <a:latin typeface="微软雅黑"/>
                <a:cs typeface="微软雅黑"/>
              </a:rPr>
              <a:t>过 </a:t>
            </a:r>
            <a:r>
              <a:rPr dirty="0" sz="1050" spc="5">
                <a:latin typeface="微软雅黑"/>
                <a:cs typeface="微软雅黑"/>
              </a:rPr>
              <a:t>考试认证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2437" y="3355340"/>
            <a:ext cx="1116330" cy="951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146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微软雅黑"/>
                <a:cs typeface="微软雅黑"/>
              </a:rPr>
              <a:t>评估要求多</a:t>
            </a:r>
            <a:endParaRPr sz="1100">
              <a:latin typeface="微软雅黑"/>
              <a:cs typeface="微软雅黑"/>
            </a:endParaRPr>
          </a:p>
          <a:p>
            <a:pPr marL="12700" marR="5080" indent="153670">
              <a:lnSpc>
                <a:spcPct val="100000"/>
              </a:lnSpc>
              <a:spcBef>
                <a:spcPts val="919"/>
              </a:spcBef>
            </a:pPr>
            <a:r>
              <a:rPr dirty="0" sz="1050" spc="5">
                <a:latin typeface="微软雅黑"/>
                <a:cs typeface="微软雅黑"/>
              </a:rPr>
              <a:t>提交材料增加 量</a:t>
            </a:r>
            <a:r>
              <a:rPr dirty="0" sz="1050" spc="-5">
                <a:latin typeface="微软雅黑"/>
                <a:cs typeface="微软雅黑"/>
              </a:rPr>
              <a:t>化</a:t>
            </a:r>
            <a:r>
              <a:rPr dirty="0" sz="1050" spc="5">
                <a:latin typeface="微软雅黑"/>
                <a:cs typeface="微软雅黑"/>
              </a:rPr>
              <a:t>分</a:t>
            </a:r>
            <a:r>
              <a:rPr dirty="0" sz="1050" spc="-5">
                <a:latin typeface="微软雅黑"/>
                <a:cs typeface="微软雅黑"/>
              </a:rPr>
              <a:t>析</a:t>
            </a:r>
            <a:r>
              <a:rPr dirty="0" sz="1050" spc="5">
                <a:latin typeface="微软雅黑"/>
                <a:cs typeface="微软雅黑"/>
              </a:rPr>
              <a:t>要</a:t>
            </a:r>
            <a:r>
              <a:rPr dirty="0" sz="1050" spc="-5">
                <a:latin typeface="微软雅黑"/>
                <a:cs typeface="微软雅黑"/>
              </a:rPr>
              <a:t>求</a:t>
            </a:r>
            <a:r>
              <a:rPr dirty="0" sz="1050" spc="-10">
                <a:latin typeface="微软雅黑"/>
                <a:cs typeface="微软雅黑"/>
              </a:rPr>
              <a:t>增</a:t>
            </a:r>
            <a:r>
              <a:rPr dirty="0" sz="1050" spc="5">
                <a:latin typeface="微软雅黑"/>
                <a:cs typeface="微软雅黑"/>
              </a:rPr>
              <a:t>加 一切围绕组织</a:t>
            </a:r>
            <a:r>
              <a:rPr dirty="0" sz="1050" spc="-10">
                <a:latin typeface="微软雅黑"/>
                <a:cs typeface="微软雅黑"/>
              </a:rPr>
              <a:t>级</a:t>
            </a:r>
            <a:r>
              <a:rPr dirty="0" sz="1050" spc="5">
                <a:latin typeface="微软雅黑"/>
                <a:cs typeface="微软雅黑"/>
              </a:rPr>
              <a:t>目 标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9610" y="1871217"/>
            <a:ext cx="1097280" cy="8159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41605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latin typeface="微软雅黑"/>
                <a:cs typeface="微软雅黑"/>
              </a:rPr>
              <a:t>评估范围扩大</a:t>
            </a:r>
            <a:endParaRPr sz="1100">
              <a:latin typeface="微软雅黑"/>
              <a:cs typeface="微软雅黑"/>
            </a:endParaRPr>
          </a:p>
          <a:p>
            <a:pPr algn="just" marL="12700" marR="5080">
              <a:lnSpc>
                <a:spcPct val="100000"/>
              </a:lnSpc>
              <a:spcBef>
                <a:spcPts val="1115"/>
              </a:spcBef>
            </a:pPr>
            <a:r>
              <a:rPr dirty="0" sz="1050" spc="5">
                <a:latin typeface="微软雅黑"/>
                <a:cs typeface="微软雅黑"/>
              </a:rPr>
              <a:t>上报软件开发</a:t>
            </a:r>
            <a:r>
              <a:rPr dirty="0" sz="1050" spc="-10">
                <a:latin typeface="微软雅黑"/>
                <a:cs typeface="微软雅黑"/>
              </a:rPr>
              <a:t>类</a:t>
            </a:r>
            <a:r>
              <a:rPr dirty="0" sz="1050">
                <a:latin typeface="微软雅黑"/>
                <a:cs typeface="微软雅黑"/>
              </a:rPr>
              <a:t>项 </a:t>
            </a:r>
            <a:r>
              <a:rPr dirty="0" sz="1050" spc="5">
                <a:latin typeface="微软雅黑"/>
                <a:cs typeface="微软雅黑"/>
              </a:rPr>
              <a:t>目</a:t>
            </a:r>
            <a:r>
              <a:rPr dirty="0" sz="1050" spc="-5">
                <a:latin typeface="微软雅黑"/>
                <a:cs typeface="微软雅黑"/>
              </a:rPr>
              <a:t>，</a:t>
            </a:r>
            <a:r>
              <a:rPr dirty="0" sz="1050" spc="5">
                <a:latin typeface="微软雅黑"/>
                <a:cs typeface="微软雅黑"/>
              </a:rPr>
              <a:t>进</a:t>
            </a:r>
            <a:r>
              <a:rPr dirty="0" sz="1050" spc="-5">
                <a:latin typeface="微软雅黑"/>
                <a:cs typeface="微软雅黑"/>
              </a:rPr>
              <a:t>行</a:t>
            </a:r>
            <a:r>
              <a:rPr dirty="0" sz="1050" spc="5">
                <a:latin typeface="微软雅黑"/>
                <a:cs typeface="微软雅黑"/>
              </a:rPr>
              <a:t>抽</a:t>
            </a:r>
            <a:r>
              <a:rPr dirty="0" sz="1050" spc="-5">
                <a:latin typeface="微软雅黑"/>
                <a:cs typeface="微软雅黑"/>
              </a:rPr>
              <a:t>选</a:t>
            </a:r>
            <a:r>
              <a:rPr dirty="0" sz="1050" spc="-10">
                <a:latin typeface="微软雅黑"/>
                <a:cs typeface="微软雅黑"/>
              </a:rPr>
              <a:t>。</a:t>
            </a:r>
            <a:r>
              <a:rPr dirty="0" sz="1050" spc="5">
                <a:latin typeface="微软雅黑"/>
                <a:cs typeface="微软雅黑"/>
              </a:rPr>
              <a:t>评 </a:t>
            </a:r>
            <a:r>
              <a:rPr dirty="0" sz="1050" spc="5">
                <a:latin typeface="微软雅黑"/>
                <a:cs typeface="微软雅黑"/>
              </a:rPr>
              <a:t>估项目数量大。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56633" y="1871237"/>
            <a:ext cx="1169670" cy="655955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670"/>
              </a:spcBef>
            </a:pPr>
            <a:r>
              <a:rPr dirty="0" sz="1100" b="1">
                <a:latin typeface="微软雅黑"/>
                <a:cs typeface="微软雅黑"/>
              </a:rPr>
              <a:t>评估准备周期长</a:t>
            </a:r>
            <a:endParaRPr sz="1100">
              <a:latin typeface="微软雅黑"/>
              <a:cs typeface="微软雅黑"/>
            </a:endParaRPr>
          </a:p>
          <a:p>
            <a:pPr algn="r" marR="57785">
              <a:lnSpc>
                <a:spcPct val="100000"/>
              </a:lnSpc>
              <a:spcBef>
                <a:spcPts val="550"/>
              </a:spcBef>
            </a:pPr>
            <a:r>
              <a:rPr dirty="0" sz="1050" spc="5">
                <a:latin typeface="微软雅黑"/>
                <a:cs typeface="微软雅黑"/>
              </a:rPr>
              <a:t>新体系换版，</a:t>
            </a:r>
            <a:r>
              <a:rPr dirty="0" sz="1050" spc="-10">
                <a:latin typeface="微软雅黑"/>
                <a:cs typeface="微软雅黑"/>
              </a:rPr>
              <a:t>体</a:t>
            </a:r>
            <a:r>
              <a:rPr dirty="0" sz="1050" spc="5">
                <a:latin typeface="微软雅黑"/>
                <a:cs typeface="微软雅黑"/>
              </a:rPr>
              <a:t>系</a:t>
            </a:r>
            <a:endParaRPr sz="1050">
              <a:latin typeface="微软雅黑"/>
              <a:cs typeface="微软雅黑"/>
            </a:endParaRPr>
          </a:p>
          <a:p>
            <a:pPr algn="r" marR="38735">
              <a:lnSpc>
                <a:spcPct val="100000"/>
              </a:lnSpc>
            </a:pPr>
            <a:r>
              <a:rPr dirty="0" sz="1050">
                <a:latin typeface="微软雅黑"/>
                <a:cs typeface="微软雅黑"/>
              </a:rPr>
              <a:t>试运行</a:t>
            </a:r>
            <a:r>
              <a:rPr dirty="0" sz="1050" spc="5">
                <a:latin typeface="微软雅黑"/>
                <a:cs typeface="微软雅黑"/>
              </a:rPr>
              <a:t>，</a:t>
            </a:r>
            <a:r>
              <a:rPr dirty="0" sz="1050" spc="-105">
                <a:latin typeface="微软雅黑"/>
                <a:cs typeface="微软雅黑"/>
              </a:rPr>
              <a:t> </a:t>
            </a:r>
            <a:r>
              <a:rPr dirty="0" sz="1050" spc="5">
                <a:latin typeface="微软雅黑"/>
                <a:cs typeface="微软雅黑"/>
              </a:rPr>
              <a:t>体系评估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12179" y="1851660"/>
            <a:ext cx="1595755" cy="262255"/>
          </a:xfrm>
          <a:custGeom>
            <a:avLst/>
            <a:gdLst/>
            <a:ahLst/>
            <a:cxnLst/>
            <a:rect l="l" t="t" r="r" b="b"/>
            <a:pathLst>
              <a:path w="1595754" h="262255">
                <a:moveTo>
                  <a:pt x="0" y="262127"/>
                </a:moveTo>
                <a:lnTo>
                  <a:pt x="1595627" y="262127"/>
                </a:lnTo>
                <a:lnTo>
                  <a:pt x="1595627" y="0"/>
                </a:lnTo>
                <a:lnTo>
                  <a:pt x="0" y="0"/>
                </a:lnTo>
                <a:lnTo>
                  <a:pt x="0" y="262127"/>
                </a:lnTo>
                <a:close/>
              </a:path>
            </a:pathLst>
          </a:custGeom>
          <a:solidFill>
            <a:srgbClr val="0160CF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019800" y="1850123"/>
            <a:ext cx="470141" cy="3162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300215" y="1850123"/>
            <a:ext cx="1311401" cy="3162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096761" y="1879219"/>
            <a:ext cx="142748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咨询老师进行指导检查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59880" y="2787395"/>
            <a:ext cx="2276855" cy="1280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36108" y="3651503"/>
            <a:ext cx="2087879" cy="11750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595616" y="2787395"/>
            <a:ext cx="1312545" cy="262255"/>
          </a:xfrm>
          <a:custGeom>
            <a:avLst/>
            <a:gdLst/>
            <a:ahLst/>
            <a:cxnLst/>
            <a:rect l="l" t="t" r="r" b="b"/>
            <a:pathLst>
              <a:path w="1312545" h="262255">
                <a:moveTo>
                  <a:pt x="0" y="262127"/>
                </a:moveTo>
                <a:lnTo>
                  <a:pt x="1312164" y="262127"/>
                </a:lnTo>
                <a:lnTo>
                  <a:pt x="1312164" y="0"/>
                </a:lnTo>
                <a:lnTo>
                  <a:pt x="0" y="0"/>
                </a:lnTo>
                <a:lnTo>
                  <a:pt x="0" y="262127"/>
                </a:lnTo>
                <a:close/>
              </a:path>
            </a:pathLst>
          </a:custGeom>
          <a:solidFill>
            <a:srgbClr val="0160CF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603235" y="2787408"/>
            <a:ext cx="468630" cy="3146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882127" y="2787408"/>
            <a:ext cx="1030986" cy="3146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680197" y="2815590"/>
            <a:ext cx="11455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 b="1">
                <a:solidFill>
                  <a:srgbClr val="FFFFFF"/>
                </a:solidFill>
                <a:latin typeface="微软雅黑"/>
                <a:cs typeface="微软雅黑"/>
              </a:rPr>
              <a:t>EPG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小组远程指导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436108" y="4587240"/>
            <a:ext cx="896873" cy="3146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5519165" y="4616297"/>
            <a:ext cx="7264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试运行检查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12</a:t>
            </a:fld>
          </a:p>
        </p:txBody>
      </p:sp>
      <p:sp>
        <p:nvSpPr>
          <p:cNvPr id="37" name="object 37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8" name="object 38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9" name="object 39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0" name="object 40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487" y="193571"/>
            <a:ext cx="585145" cy="289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0610" y="178435"/>
            <a:ext cx="19304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solidFill>
                  <a:srgbClr val="404040"/>
                </a:solidFill>
                <a:latin typeface="Arial"/>
                <a:cs typeface="Arial"/>
              </a:rPr>
              <a:t>C</a:t>
            </a:r>
            <a:r>
              <a:rPr dirty="0" sz="1800" spc="-60">
                <a:solidFill>
                  <a:srgbClr val="404040"/>
                </a:solidFill>
                <a:latin typeface="Arial"/>
                <a:cs typeface="Arial"/>
              </a:rPr>
              <a:t>MMI</a:t>
            </a:r>
            <a:r>
              <a:rPr dirty="0" sz="1800" spc="-60">
                <a:solidFill>
                  <a:srgbClr val="404040"/>
                </a:solidFill>
              </a:rPr>
              <a:t>五级评估过程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32" y="1873824"/>
            <a:ext cx="8931788" cy="19998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58267" y="775934"/>
            <a:ext cx="8458200" cy="538480"/>
          </a:xfrm>
          <a:prstGeom prst="rect">
            <a:avLst/>
          </a:prstGeom>
        </p:spPr>
        <p:txBody>
          <a:bodyPr wrap="square" lIns="0" tIns="55879" rIns="0" bIns="0" rtlCol="0" vert="horz">
            <a:spAutoFit/>
          </a:bodyPr>
          <a:lstStyle/>
          <a:p>
            <a:pPr marL="551815">
              <a:lnSpc>
                <a:spcPct val="100000"/>
              </a:lnSpc>
              <a:spcBef>
                <a:spcPts val="439"/>
              </a:spcBef>
            </a:pPr>
            <a:r>
              <a:rPr dirty="0" sz="1400" spc="5">
                <a:latin typeface="微软雅黑"/>
                <a:cs typeface="微软雅黑"/>
              </a:rPr>
              <a:t>从</a:t>
            </a:r>
            <a:r>
              <a:rPr dirty="0" sz="1400">
                <a:latin typeface="微软雅黑"/>
                <a:cs typeface="微软雅黑"/>
              </a:rPr>
              <a:t>2019</a:t>
            </a:r>
            <a:r>
              <a:rPr dirty="0" sz="1400" spc="5">
                <a:latin typeface="微软雅黑"/>
                <a:cs typeface="微软雅黑"/>
              </a:rPr>
              <a:t>年</a:t>
            </a:r>
            <a:r>
              <a:rPr dirty="0" sz="1400">
                <a:latin typeface="微软雅黑"/>
                <a:cs typeface="微软雅黑"/>
              </a:rPr>
              <a:t>初</a:t>
            </a:r>
            <a:r>
              <a:rPr dirty="0" sz="1400" spc="5">
                <a:latin typeface="微软雅黑"/>
                <a:cs typeface="微软雅黑"/>
              </a:rPr>
              <a:t>开</a:t>
            </a:r>
            <a:r>
              <a:rPr dirty="0" sz="1400">
                <a:latin typeface="微软雅黑"/>
                <a:cs typeface="微软雅黑"/>
              </a:rPr>
              <a:t>始</a:t>
            </a:r>
            <a:r>
              <a:rPr dirty="0" sz="1400" spc="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组</a:t>
            </a:r>
            <a:r>
              <a:rPr dirty="0" sz="1400" spc="-10">
                <a:latin typeface="微软雅黑"/>
                <a:cs typeface="微软雅黑"/>
              </a:rPr>
              <a:t>织</a:t>
            </a:r>
            <a:r>
              <a:rPr dirty="0" sz="1400" spc="5">
                <a:latin typeface="微软雅黑"/>
                <a:cs typeface="微软雅黑"/>
              </a:rPr>
              <a:t>筹</a:t>
            </a:r>
            <a:r>
              <a:rPr dirty="0" sz="1400">
                <a:latin typeface="微软雅黑"/>
                <a:cs typeface="微软雅黑"/>
              </a:rPr>
              <a:t>备</a:t>
            </a:r>
            <a:r>
              <a:rPr dirty="0" sz="1400" spc="-5">
                <a:latin typeface="微软雅黑"/>
                <a:cs typeface="微软雅黑"/>
              </a:rPr>
              <a:t>CMMIV2.0</a:t>
            </a:r>
            <a:r>
              <a:rPr dirty="0" sz="1400" spc="5">
                <a:latin typeface="微软雅黑"/>
                <a:cs typeface="微软雅黑"/>
              </a:rPr>
              <a:t>新</a:t>
            </a:r>
            <a:r>
              <a:rPr dirty="0" sz="1400" spc="-15">
                <a:latin typeface="微软雅黑"/>
                <a:cs typeface="微软雅黑"/>
              </a:rPr>
              <a:t>版</a:t>
            </a:r>
            <a:r>
              <a:rPr dirty="0" sz="1400" spc="5">
                <a:latin typeface="微软雅黑"/>
                <a:cs typeface="微软雅黑"/>
              </a:rPr>
              <a:t>评</a:t>
            </a:r>
            <a:r>
              <a:rPr dirty="0" sz="1400">
                <a:latin typeface="微软雅黑"/>
                <a:cs typeface="微软雅黑"/>
              </a:rPr>
              <a:t>估</a:t>
            </a:r>
            <a:r>
              <a:rPr dirty="0" sz="1400" spc="-10">
                <a:latin typeface="微软雅黑"/>
                <a:cs typeface="微软雅黑"/>
              </a:rPr>
              <a:t>，</a:t>
            </a:r>
            <a:r>
              <a:rPr dirty="0" sz="1400" spc="5">
                <a:latin typeface="微软雅黑"/>
                <a:cs typeface="微软雅黑"/>
              </a:rPr>
              <a:t>评</a:t>
            </a:r>
            <a:r>
              <a:rPr dirty="0" sz="1400">
                <a:latin typeface="微软雅黑"/>
                <a:cs typeface="微软雅黑"/>
              </a:rPr>
              <a:t>估</a:t>
            </a:r>
            <a:r>
              <a:rPr dirty="0" sz="1400" spc="-10">
                <a:latin typeface="微软雅黑"/>
                <a:cs typeface="微软雅黑"/>
              </a:rPr>
              <a:t>周</a:t>
            </a:r>
            <a:r>
              <a:rPr dirty="0" sz="1400" spc="5">
                <a:latin typeface="微软雅黑"/>
                <a:cs typeface="微软雅黑"/>
              </a:rPr>
              <a:t>期</a:t>
            </a:r>
            <a:r>
              <a:rPr dirty="0" sz="1400">
                <a:latin typeface="微软雅黑"/>
                <a:cs typeface="微软雅黑"/>
              </a:rPr>
              <a:t>一</a:t>
            </a:r>
            <a:r>
              <a:rPr dirty="0" sz="1400" spc="-10">
                <a:latin typeface="微软雅黑"/>
                <a:cs typeface="微软雅黑"/>
              </a:rPr>
              <a:t>年</a:t>
            </a:r>
            <a:r>
              <a:rPr dirty="0" sz="1400" spc="5">
                <a:latin typeface="微软雅黑"/>
                <a:cs typeface="微软雅黑"/>
              </a:rPr>
              <a:t>半</a:t>
            </a:r>
            <a:r>
              <a:rPr dirty="0" sz="1400">
                <a:latin typeface="微软雅黑"/>
                <a:cs typeface="微软雅黑"/>
              </a:rPr>
              <a:t>。</a:t>
            </a:r>
            <a:r>
              <a:rPr dirty="0" sz="1400" spc="-10">
                <a:latin typeface="微软雅黑"/>
                <a:cs typeface="微软雅黑"/>
              </a:rPr>
              <a:t>经</a:t>
            </a:r>
            <a:r>
              <a:rPr dirty="0" sz="1400" spc="5">
                <a:latin typeface="微软雅黑"/>
                <a:cs typeface="微软雅黑"/>
              </a:rPr>
              <a:t>历</a:t>
            </a:r>
            <a:r>
              <a:rPr dirty="0" sz="1400">
                <a:latin typeface="微软雅黑"/>
                <a:cs typeface="微软雅黑"/>
              </a:rPr>
              <a:t>差</a:t>
            </a:r>
            <a:r>
              <a:rPr dirty="0" sz="1400" spc="-10">
                <a:latin typeface="微软雅黑"/>
                <a:cs typeface="微软雅黑"/>
              </a:rPr>
              <a:t>距</a:t>
            </a:r>
            <a:r>
              <a:rPr dirty="0" sz="1400" spc="5">
                <a:latin typeface="微软雅黑"/>
                <a:cs typeface="微软雅黑"/>
              </a:rPr>
              <a:t>分</a:t>
            </a:r>
            <a:r>
              <a:rPr dirty="0" sz="1400">
                <a:latin typeface="微软雅黑"/>
                <a:cs typeface="微软雅黑"/>
              </a:rPr>
              <a:t>析</a:t>
            </a:r>
            <a:r>
              <a:rPr dirty="0" sz="1400" spc="-10">
                <a:latin typeface="微软雅黑"/>
                <a:cs typeface="微软雅黑"/>
              </a:rPr>
              <a:t>识</a:t>
            </a:r>
            <a:r>
              <a:rPr dirty="0" sz="1400" spc="5">
                <a:latin typeface="微软雅黑"/>
                <a:cs typeface="微软雅黑"/>
              </a:rPr>
              <a:t>别</a:t>
            </a:r>
            <a:r>
              <a:rPr dirty="0" sz="1400">
                <a:latin typeface="微软雅黑"/>
                <a:cs typeface="微软雅黑"/>
              </a:rPr>
              <a:t>出</a:t>
            </a:r>
            <a:r>
              <a:rPr dirty="0" sz="1400" spc="-10">
                <a:latin typeface="微软雅黑"/>
                <a:cs typeface="微软雅黑"/>
              </a:rPr>
              <a:t>改</a:t>
            </a:r>
            <a:r>
              <a:rPr dirty="0" sz="1400" spc="5">
                <a:latin typeface="微软雅黑"/>
                <a:cs typeface="微软雅黑"/>
              </a:rPr>
              <a:t>进</a:t>
            </a:r>
            <a:r>
              <a:rPr dirty="0" sz="1400">
                <a:latin typeface="微软雅黑"/>
                <a:cs typeface="微软雅黑"/>
              </a:rPr>
              <a:t>点</a:t>
            </a:r>
            <a:r>
              <a:rPr dirty="0" sz="1400" spc="-10">
                <a:latin typeface="微软雅黑"/>
                <a:cs typeface="微软雅黑"/>
              </a:rPr>
              <a:t>，</a:t>
            </a:r>
            <a:r>
              <a:rPr dirty="0" sz="1400" spc="5">
                <a:latin typeface="微软雅黑"/>
                <a:cs typeface="微软雅黑"/>
              </a:rPr>
              <a:t>培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400">
                <a:latin typeface="微软雅黑"/>
                <a:cs typeface="微软雅黑"/>
              </a:rPr>
              <a:t>训学习新版内容，体系</a:t>
            </a:r>
            <a:r>
              <a:rPr dirty="0" sz="1400" spc="-15">
                <a:latin typeface="微软雅黑"/>
                <a:cs typeface="微软雅黑"/>
              </a:rPr>
              <a:t>换</a:t>
            </a:r>
            <a:r>
              <a:rPr dirty="0" sz="1400">
                <a:latin typeface="微软雅黑"/>
                <a:cs typeface="微软雅黑"/>
              </a:rPr>
              <a:t>版以</a:t>
            </a:r>
            <a:r>
              <a:rPr dirty="0" sz="1400" spc="-15">
                <a:latin typeface="微软雅黑"/>
                <a:cs typeface="微软雅黑"/>
              </a:rPr>
              <a:t>及</a:t>
            </a:r>
            <a:r>
              <a:rPr dirty="0" sz="1400">
                <a:latin typeface="微软雅黑"/>
                <a:cs typeface="微软雅黑"/>
              </a:rPr>
              <a:t>试运</a:t>
            </a:r>
            <a:r>
              <a:rPr dirty="0" sz="1400" spc="-15">
                <a:latin typeface="微软雅黑"/>
                <a:cs typeface="微软雅黑"/>
              </a:rPr>
              <a:t>行</a:t>
            </a:r>
            <a:r>
              <a:rPr dirty="0" sz="1400">
                <a:latin typeface="微软雅黑"/>
                <a:cs typeface="微软雅黑"/>
              </a:rPr>
              <a:t>检查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预评</a:t>
            </a:r>
            <a:r>
              <a:rPr dirty="0" sz="1400" spc="-15">
                <a:latin typeface="微软雅黑"/>
                <a:cs typeface="微软雅黑"/>
              </a:rPr>
              <a:t>估</a:t>
            </a:r>
            <a:r>
              <a:rPr dirty="0" sz="1400">
                <a:latin typeface="微软雅黑"/>
                <a:cs typeface="微软雅黑"/>
              </a:rPr>
              <a:t>，正</a:t>
            </a:r>
            <a:r>
              <a:rPr dirty="0" sz="1400" spc="-15">
                <a:latin typeface="微软雅黑"/>
                <a:cs typeface="微软雅黑"/>
              </a:rPr>
              <a:t>式</a:t>
            </a:r>
            <a:r>
              <a:rPr dirty="0" sz="1400">
                <a:latin typeface="微软雅黑"/>
                <a:cs typeface="微软雅黑"/>
              </a:rPr>
              <a:t>评估</a:t>
            </a:r>
            <a:r>
              <a:rPr dirty="0" sz="1400" spc="-15">
                <a:latin typeface="微软雅黑"/>
                <a:cs typeface="微软雅黑"/>
              </a:rPr>
              <a:t>等</a:t>
            </a:r>
            <a:r>
              <a:rPr dirty="0" sz="1400">
                <a:latin typeface="微软雅黑"/>
                <a:cs typeface="微软雅黑"/>
              </a:rPr>
              <a:t>关键</a:t>
            </a:r>
            <a:r>
              <a:rPr dirty="0" sz="1400" spc="-15">
                <a:latin typeface="微软雅黑"/>
                <a:cs typeface="微软雅黑"/>
              </a:rPr>
              <a:t>过</a:t>
            </a:r>
            <a:r>
              <a:rPr dirty="0" sz="1400">
                <a:latin typeface="微软雅黑"/>
                <a:cs typeface="微软雅黑"/>
              </a:rPr>
              <a:t>程。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6666" y="4085082"/>
            <a:ext cx="0" cy="468630"/>
          </a:xfrm>
          <a:custGeom>
            <a:avLst/>
            <a:gdLst/>
            <a:ahLst/>
            <a:cxnLst/>
            <a:rect l="l" t="t" r="r" b="b"/>
            <a:pathLst>
              <a:path w="0" h="468629">
                <a:moveTo>
                  <a:pt x="0" y="0"/>
                </a:moveTo>
                <a:lnTo>
                  <a:pt x="0" y="468045"/>
                </a:lnTo>
              </a:path>
            </a:pathLst>
          </a:custGeom>
          <a:ln w="19812">
            <a:solidFill>
              <a:srgbClr val="0160C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96240" y="4587240"/>
            <a:ext cx="719455" cy="216535"/>
          </a:xfrm>
          <a:prstGeom prst="rect">
            <a:avLst/>
          </a:prstGeom>
          <a:ln w="9143">
            <a:solidFill>
              <a:srgbClr val="0160CF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0805">
              <a:lnSpc>
                <a:spcPts val="1375"/>
              </a:lnSpc>
              <a:spcBef>
                <a:spcPts val="325"/>
              </a:spcBef>
            </a:pPr>
            <a:r>
              <a:rPr dirty="0" sz="1200" b="1">
                <a:solidFill>
                  <a:srgbClr val="86BEFD"/>
                </a:solidFill>
                <a:latin typeface="微软雅黑"/>
                <a:cs typeface="微软雅黑"/>
              </a:rPr>
              <a:t>19年2月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80438" y="4085082"/>
            <a:ext cx="0" cy="468630"/>
          </a:xfrm>
          <a:custGeom>
            <a:avLst/>
            <a:gdLst/>
            <a:ahLst/>
            <a:cxnLst/>
            <a:rect l="l" t="t" r="r" b="b"/>
            <a:pathLst>
              <a:path w="0" h="468629">
                <a:moveTo>
                  <a:pt x="0" y="0"/>
                </a:moveTo>
                <a:lnTo>
                  <a:pt x="0" y="468045"/>
                </a:lnTo>
              </a:path>
            </a:pathLst>
          </a:custGeom>
          <a:ln w="19812">
            <a:solidFill>
              <a:srgbClr val="0160C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20011" y="4587240"/>
            <a:ext cx="719455" cy="216535"/>
          </a:xfrm>
          <a:prstGeom prst="rect">
            <a:avLst/>
          </a:prstGeom>
          <a:ln w="9144">
            <a:solidFill>
              <a:srgbClr val="0160CF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0805">
              <a:lnSpc>
                <a:spcPts val="1375"/>
              </a:lnSpc>
              <a:spcBef>
                <a:spcPts val="325"/>
              </a:spcBef>
            </a:pPr>
            <a:r>
              <a:rPr dirty="0" sz="1200" b="1">
                <a:solidFill>
                  <a:srgbClr val="86BEFD"/>
                </a:solidFill>
                <a:latin typeface="微软雅黑"/>
                <a:cs typeface="微软雅黑"/>
              </a:rPr>
              <a:t>19年3月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32582" y="4085082"/>
            <a:ext cx="0" cy="468630"/>
          </a:xfrm>
          <a:custGeom>
            <a:avLst/>
            <a:gdLst/>
            <a:ahLst/>
            <a:cxnLst/>
            <a:rect l="l" t="t" r="r" b="b"/>
            <a:pathLst>
              <a:path w="0" h="468629">
                <a:moveTo>
                  <a:pt x="0" y="0"/>
                </a:moveTo>
                <a:lnTo>
                  <a:pt x="0" y="468045"/>
                </a:lnTo>
              </a:path>
            </a:pathLst>
          </a:custGeom>
          <a:ln w="19812">
            <a:solidFill>
              <a:srgbClr val="0160C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772155" y="4587240"/>
            <a:ext cx="719455" cy="216535"/>
          </a:xfrm>
          <a:prstGeom prst="rect">
            <a:avLst/>
          </a:prstGeom>
          <a:ln w="9144">
            <a:solidFill>
              <a:srgbClr val="0160CF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0805">
              <a:lnSpc>
                <a:spcPts val="1375"/>
              </a:lnSpc>
              <a:spcBef>
                <a:spcPts val="325"/>
              </a:spcBef>
            </a:pPr>
            <a:r>
              <a:rPr dirty="0" sz="1200" b="1">
                <a:solidFill>
                  <a:srgbClr val="86BEFD"/>
                </a:solidFill>
                <a:latin typeface="微软雅黑"/>
                <a:cs typeface="微软雅黑"/>
              </a:rPr>
              <a:t>19年4月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13097" y="4085082"/>
            <a:ext cx="0" cy="468630"/>
          </a:xfrm>
          <a:custGeom>
            <a:avLst/>
            <a:gdLst/>
            <a:ahLst/>
            <a:cxnLst/>
            <a:rect l="l" t="t" r="r" b="b"/>
            <a:pathLst>
              <a:path w="0" h="468629">
                <a:moveTo>
                  <a:pt x="0" y="0"/>
                </a:moveTo>
                <a:lnTo>
                  <a:pt x="0" y="468045"/>
                </a:lnTo>
              </a:path>
            </a:pathLst>
          </a:custGeom>
          <a:ln w="19812">
            <a:solidFill>
              <a:srgbClr val="0160C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852671" y="4587240"/>
            <a:ext cx="719455" cy="216535"/>
          </a:xfrm>
          <a:prstGeom prst="rect">
            <a:avLst/>
          </a:prstGeom>
          <a:ln w="9144">
            <a:solidFill>
              <a:srgbClr val="0160CF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0805">
              <a:lnSpc>
                <a:spcPts val="1375"/>
              </a:lnSpc>
              <a:spcBef>
                <a:spcPts val="325"/>
              </a:spcBef>
            </a:pPr>
            <a:r>
              <a:rPr dirty="0" sz="1200" b="1">
                <a:solidFill>
                  <a:srgbClr val="86BEFD"/>
                </a:solidFill>
                <a:latin typeface="微软雅黑"/>
                <a:cs typeface="微软雅黑"/>
              </a:rPr>
              <a:t>19年6月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36870" y="4085082"/>
            <a:ext cx="0" cy="468630"/>
          </a:xfrm>
          <a:custGeom>
            <a:avLst/>
            <a:gdLst/>
            <a:ahLst/>
            <a:cxnLst/>
            <a:rect l="l" t="t" r="r" b="b"/>
            <a:pathLst>
              <a:path w="0" h="468629">
                <a:moveTo>
                  <a:pt x="0" y="0"/>
                </a:moveTo>
                <a:lnTo>
                  <a:pt x="0" y="468045"/>
                </a:lnTo>
              </a:path>
            </a:pathLst>
          </a:custGeom>
          <a:ln w="19812">
            <a:solidFill>
              <a:srgbClr val="0160C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076444" y="4587240"/>
            <a:ext cx="719455" cy="216535"/>
          </a:xfrm>
          <a:prstGeom prst="rect">
            <a:avLst/>
          </a:prstGeom>
          <a:ln w="9144">
            <a:solidFill>
              <a:srgbClr val="0160CF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2075">
              <a:lnSpc>
                <a:spcPts val="1375"/>
              </a:lnSpc>
              <a:spcBef>
                <a:spcPts val="325"/>
              </a:spcBef>
            </a:pPr>
            <a:r>
              <a:rPr dirty="0" sz="1200" b="1">
                <a:solidFill>
                  <a:srgbClr val="86BEFD"/>
                </a:solidFill>
                <a:latin typeface="微软雅黑"/>
                <a:cs typeface="微软雅黑"/>
              </a:rPr>
              <a:t>19年9月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44234" y="4085082"/>
            <a:ext cx="0" cy="468630"/>
          </a:xfrm>
          <a:custGeom>
            <a:avLst/>
            <a:gdLst/>
            <a:ahLst/>
            <a:cxnLst/>
            <a:rect l="l" t="t" r="r" b="b"/>
            <a:pathLst>
              <a:path w="0" h="468629">
                <a:moveTo>
                  <a:pt x="0" y="0"/>
                </a:moveTo>
                <a:lnTo>
                  <a:pt x="0" y="468045"/>
                </a:lnTo>
              </a:path>
            </a:pathLst>
          </a:custGeom>
          <a:ln w="19812">
            <a:solidFill>
              <a:srgbClr val="0160C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083808" y="4587240"/>
            <a:ext cx="721360" cy="216535"/>
          </a:xfrm>
          <a:prstGeom prst="rect">
            <a:avLst/>
          </a:prstGeom>
          <a:ln w="9144">
            <a:solidFill>
              <a:srgbClr val="0160CF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2710">
              <a:lnSpc>
                <a:spcPts val="1375"/>
              </a:lnSpc>
              <a:spcBef>
                <a:spcPts val="325"/>
              </a:spcBef>
            </a:pPr>
            <a:r>
              <a:rPr dirty="0" sz="1200" b="1">
                <a:solidFill>
                  <a:srgbClr val="86BEFD"/>
                </a:solidFill>
                <a:latin typeface="微软雅黑"/>
                <a:cs typeface="微软雅黑"/>
              </a:rPr>
              <a:t>20年2月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53121" y="4085082"/>
            <a:ext cx="0" cy="468630"/>
          </a:xfrm>
          <a:custGeom>
            <a:avLst/>
            <a:gdLst/>
            <a:ahLst/>
            <a:cxnLst/>
            <a:rect l="l" t="t" r="r" b="b"/>
            <a:pathLst>
              <a:path w="0" h="468629">
                <a:moveTo>
                  <a:pt x="0" y="0"/>
                </a:moveTo>
                <a:lnTo>
                  <a:pt x="0" y="468045"/>
                </a:lnTo>
              </a:path>
            </a:pathLst>
          </a:custGeom>
          <a:ln w="19812">
            <a:solidFill>
              <a:srgbClr val="0160C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092695" y="4587240"/>
            <a:ext cx="719455" cy="216535"/>
          </a:xfrm>
          <a:prstGeom prst="rect">
            <a:avLst/>
          </a:prstGeom>
          <a:ln w="9144">
            <a:solidFill>
              <a:srgbClr val="0160CF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2075">
              <a:lnSpc>
                <a:spcPts val="1375"/>
              </a:lnSpc>
              <a:spcBef>
                <a:spcPts val="325"/>
              </a:spcBef>
            </a:pPr>
            <a:r>
              <a:rPr dirty="0" sz="1200" b="1">
                <a:solidFill>
                  <a:srgbClr val="86BEFD"/>
                </a:solidFill>
                <a:latin typeface="微软雅黑"/>
                <a:cs typeface="微软雅黑"/>
              </a:rPr>
              <a:t>20年6月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388857" y="4085082"/>
            <a:ext cx="0" cy="468630"/>
          </a:xfrm>
          <a:custGeom>
            <a:avLst/>
            <a:gdLst/>
            <a:ahLst/>
            <a:cxnLst/>
            <a:rect l="l" t="t" r="r" b="b"/>
            <a:pathLst>
              <a:path w="0" h="468629">
                <a:moveTo>
                  <a:pt x="0" y="0"/>
                </a:moveTo>
                <a:lnTo>
                  <a:pt x="0" y="468045"/>
                </a:lnTo>
              </a:path>
            </a:pathLst>
          </a:custGeom>
          <a:ln w="19812">
            <a:solidFill>
              <a:srgbClr val="0160C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028431" y="4587240"/>
            <a:ext cx="719455" cy="216535"/>
          </a:xfrm>
          <a:prstGeom prst="rect">
            <a:avLst/>
          </a:prstGeom>
          <a:ln w="9144">
            <a:solidFill>
              <a:srgbClr val="0160CF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2710">
              <a:lnSpc>
                <a:spcPts val="1375"/>
              </a:lnSpc>
              <a:spcBef>
                <a:spcPts val="325"/>
              </a:spcBef>
            </a:pPr>
            <a:r>
              <a:rPr dirty="0" sz="1200" b="1">
                <a:solidFill>
                  <a:srgbClr val="86BEFD"/>
                </a:solidFill>
                <a:latin typeface="微软雅黑"/>
                <a:cs typeface="微软雅黑"/>
              </a:rPr>
              <a:t>20年7月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12</a:t>
            </a:fld>
          </a:p>
        </p:txBody>
      </p:sp>
      <p:sp>
        <p:nvSpPr>
          <p:cNvPr id="23" name="object 2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487" y="193571"/>
            <a:ext cx="585145" cy="289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0610" y="178435"/>
            <a:ext cx="230378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404040"/>
                </a:solidFill>
              </a:rPr>
              <a:t>过程改</a:t>
            </a:r>
            <a:r>
              <a:rPr dirty="0" sz="1800" spc="-65">
                <a:solidFill>
                  <a:srgbClr val="404040"/>
                </a:solidFill>
              </a:rPr>
              <a:t>进</a:t>
            </a:r>
            <a:r>
              <a:rPr dirty="0" sz="1800" spc="-60">
                <a:solidFill>
                  <a:srgbClr val="404040"/>
                </a:solidFill>
                <a:latin typeface="Arial"/>
                <a:cs typeface="Arial"/>
              </a:rPr>
              <a:t>-</a:t>
            </a:r>
            <a:r>
              <a:rPr dirty="0" sz="1800" spc="-60">
                <a:solidFill>
                  <a:srgbClr val="404040"/>
                </a:solidFill>
              </a:rPr>
              <a:t>引入管理工具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818" y="632561"/>
            <a:ext cx="8222615" cy="793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539115">
              <a:lnSpc>
                <a:spcPct val="120000"/>
              </a:lnSpc>
              <a:spcBef>
                <a:spcPts val="100"/>
              </a:spcBef>
            </a:pPr>
            <a:r>
              <a:rPr dirty="0" sz="1400">
                <a:latin typeface="微软雅黑"/>
                <a:cs typeface="微软雅黑"/>
              </a:rPr>
              <a:t>此次五级评估重点在于</a:t>
            </a:r>
            <a:r>
              <a:rPr dirty="0" sz="1400" spc="-15">
                <a:latin typeface="微软雅黑"/>
                <a:cs typeface="微软雅黑"/>
              </a:rPr>
              <a:t>组</a:t>
            </a:r>
            <a:r>
              <a:rPr dirty="0" sz="1400">
                <a:latin typeface="微软雅黑"/>
                <a:cs typeface="微软雅黑"/>
              </a:rPr>
              <a:t>织级</a:t>
            </a:r>
            <a:r>
              <a:rPr dirty="0" sz="1400" spc="-15">
                <a:latin typeface="微软雅黑"/>
                <a:cs typeface="微软雅黑"/>
              </a:rPr>
              <a:t>的</a:t>
            </a:r>
            <a:r>
              <a:rPr dirty="0" sz="1400">
                <a:latin typeface="微软雅黑"/>
                <a:cs typeface="微软雅黑"/>
              </a:rPr>
              <a:t>优化</a:t>
            </a:r>
            <a:r>
              <a:rPr dirty="0" sz="1400" spc="-15">
                <a:latin typeface="微软雅黑"/>
                <a:cs typeface="微软雅黑"/>
              </a:rPr>
              <a:t>革</a:t>
            </a:r>
            <a:r>
              <a:rPr dirty="0" sz="1400">
                <a:latin typeface="微软雅黑"/>
                <a:cs typeface="微软雅黑"/>
              </a:rPr>
              <a:t>新，</a:t>
            </a:r>
            <a:r>
              <a:rPr dirty="0" sz="1400" spc="-15">
                <a:latin typeface="微软雅黑"/>
                <a:cs typeface="微软雅黑"/>
              </a:rPr>
              <a:t>在</a:t>
            </a:r>
            <a:r>
              <a:rPr dirty="0" sz="1400">
                <a:latin typeface="微软雅黑"/>
                <a:cs typeface="微软雅黑"/>
              </a:rPr>
              <a:t>前期</a:t>
            </a:r>
            <a:r>
              <a:rPr dirty="0" sz="1400" spc="-15">
                <a:latin typeface="微软雅黑"/>
                <a:cs typeface="微软雅黑"/>
              </a:rPr>
              <a:t>差</a:t>
            </a:r>
            <a:r>
              <a:rPr dirty="0" sz="1400">
                <a:latin typeface="微软雅黑"/>
                <a:cs typeface="微软雅黑"/>
              </a:rPr>
              <a:t>距分</a:t>
            </a:r>
            <a:r>
              <a:rPr dirty="0" sz="1400" spc="-15">
                <a:latin typeface="微软雅黑"/>
                <a:cs typeface="微软雅黑"/>
              </a:rPr>
              <a:t>析</a:t>
            </a:r>
            <a:r>
              <a:rPr dirty="0" sz="1400">
                <a:latin typeface="微软雅黑"/>
                <a:cs typeface="微软雅黑"/>
              </a:rPr>
              <a:t>后明</a:t>
            </a:r>
            <a:r>
              <a:rPr dirty="0" sz="1400" spc="-15">
                <a:latin typeface="微软雅黑"/>
                <a:cs typeface="微软雅黑"/>
              </a:rPr>
              <a:t>确</a:t>
            </a:r>
            <a:r>
              <a:rPr dirty="0" sz="1400">
                <a:latin typeface="微软雅黑"/>
                <a:cs typeface="微软雅黑"/>
              </a:rPr>
              <a:t>了改</a:t>
            </a:r>
            <a:r>
              <a:rPr dirty="0" sz="1400" spc="-15">
                <a:latin typeface="微软雅黑"/>
                <a:cs typeface="微软雅黑"/>
              </a:rPr>
              <a:t>进</a:t>
            </a:r>
            <a:r>
              <a:rPr dirty="0" sz="1400">
                <a:latin typeface="微软雅黑"/>
                <a:cs typeface="微软雅黑"/>
              </a:rPr>
              <a:t>点，</a:t>
            </a:r>
            <a:r>
              <a:rPr dirty="0" sz="1400" spc="-15">
                <a:latin typeface="微软雅黑"/>
                <a:cs typeface="微软雅黑"/>
              </a:rPr>
              <a:t>重</a:t>
            </a:r>
            <a:r>
              <a:rPr dirty="0" sz="1400">
                <a:latin typeface="微软雅黑"/>
                <a:cs typeface="微软雅黑"/>
              </a:rPr>
              <a:t>点是</a:t>
            </a:r>
            <a:r>
              <a:rPr dirty="0" sz="1400" spc="-15">
                <a:latin typeface="微软雅黑"/>
                <a:cs typeface="微软雅黑"/>
              </a:rPr>
              <a:t>进</a:t>
            </a:r>
            <a:r>
              <a:rPr dirty="0" sz="1400">
                <a:latin typeface="微软雅黑"/>
                <a:cs typeface="微软雅黑"/>
              </a:rPr>
              <a:t>行项</a:t>
            </a:r>
            <a:r>
              <a:rPr dirty="0" sz="1400" spc="-15">
                <a:latin typeface="微软雅黑"/>
                <a:cs typeface="微软雅黑"/>
              </a:rPr>
              <a:t>目</a:t>
            </a:r>
            <a:r>
              <a:rPr dirty="0" sz="1400">
                <a:latin typeface="微软雅黑"/>
                <a:cs typeface="微软雅黑"/>
              </a:rPr>
              <a:t>过程 管理工具的推广，引入</a:t>
            </a:r>
            <a:r>
              <a:rPr dirty="0" sz="1400" spc="-5">
                <a:latin typeface="微软雅黑"/>
                <a:cs typeface="微软雅黑"/>
              </a:rPr>
              <a:t>Confluence,Jira</a:t>
            </a:r>
            <a:r>
              <a:rPr dirty="0" sz="1400">
                <a:latin typeface="微软雅黑"/>
                <a:cs typeface="微软雅黑"/>
              </a:rPr>
              <a:t>的使用</a:t>
            </a:r>
            <a:r>
              <a:rPr dirty="0" sz="1400" spc="-10">
                <a:latin typeface="微软雅黑"/>
                <a:cs typeface="微软雅黑"/>
              </a:rPr>
              <a:t>，EPG</a:t>
            </a:r>
            <a:r>
              <a:rPr dirty="0" sz="1400">
                <a:latin typeface="微软雅黑"/>
                <a:cs typeface="微软雅黑"/>
              </a:rPr>
              <a:t>小组</a:t>
            </a:r>
            <a:r>
              <a:rPr dirty="0" sz="1400" spc="-15">
                <a:latin typeface="微软雅黑"/>
                <a:cs typeface="微软雅黑"/>
              </a:rPr>
              <a:t>与</a:t>
            </a:r>
            <a:r>
              <a:rPr dirty="0" sz="1400">
                <a:latin typeface="微软雅黑"/>
                <a:cs typeface="微软雅黑"/>
              </a:rPr>
              <a:t>项目</a:t>
            </a:r>
            <a:r>
              <a:rPr dirty="0" sz="1400" spc="-15">
                <a:latin typeface="微软雅黑"/>
                <a:cs typeface="微软雅黑"/>
              </a:rPr>
              <a:t>组</a:t>
            </a:r>
            <a:r>
              <a:rPr dirty="0" sz="1400">
                <a:latin typeface="微软雅黑"/>
                <a:cs typeface="微软雅黑"/>
              </a:rPr>
              <a:t>结合</a:t>
            </a:r>
            <a:r>
              <a:rPr dirty="0" sz="1400" spc="-10">
                <a:latin typeface="微软雅黑"/>
                <a:cs typeface="微软雅黑"/>
              </a:rPr>
              <a:t>CMMI</a:t>
            </a:r>
            <a:r>
              <a:rPr dirty="0" sz="1400">
                <a:latin typeface="微软雅黑"/>
                <a:cs typeface="微软雅黑"/>
              </a:rPr>
              <a:t>实践</a:t>
            </a:r>
            <a:r>
              <a:rPr dirty="0" sz="1400" spc="-15">
                <a:latin typeface="微软雅黑"/>
                <a:cs typeface="微软雅黑"/>
              </a:rPr>
              <a:t>内</a:t>
            </a:r>
            <a:r>
              <a:rPr dirty="0" sz="1400">
                <a:latin typeface="微软雅黑"/>
                <a:cs typeface="微软雅黑"/>
              </a:rPr>
              <a:t>容，</a:t>
            </a:r>
            <a:r>
              <a:rPr dirty="0" sz="1400" spc="-15">
                <a:latin typeface="微软雅黑"/>
                <a:cs typeface="微软雅黑"/>
              </a:rPr>
              <a:t>建</a:t>
            </a:r>
            <a:r>
              <a:rPr dirty="0" sz="1400">
                <a:latin typeface="微软雅黑"/>
                <a:cs typeface="微软雅黑"/>
              </a:rPr>
              <a:t>立起</a:t>
            </a:r>
            <a:r>
              <a:rPr dirty="0" sz="1400" spc="-15">
                <a:latin typeface="微软雅黑"/>
                <a:cs typeface="微软雅黑"/>
              </a:rPr>
              <a:t>项</a:t>
            </a:r>
            <a:r>
              <a:rPr dirty="0" sz="1400">
                <a:latin typeface="微软雅黑"/>
                <a:cs typeface="微软雅黑"/>
              </a:rPr>
              <a:t>目过程 管理结构。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1533" y="1496506"/>
            <a:ext cx="4879107" cy="2009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46177" y="1420335"/>
            <a:ext cx="3534947" cy="21938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51459" y="1491996"/>
            <a:ext cx="3502660" cy="429895"/>
          </a:xfrm>
          <a:prstGeom prst="rect">
            <a:avLst/>
          </a:prstGeom>
          <a:solidFill>
            <a:srgbClr val="0160CF">
              <a:alpha val="50195"/>
            </a:srgbClr>
          </a:solidFill>
        </p:spPr>
        <p:txBody>
          <a:bodyPr wrap="square" lIns="0" tIns="4000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</a:pP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把项目模板嵌入工具中</a:t>
            </a:r>
            <a:r>
              <a:rPr dirty="0" sz="1100" spc="-10" b="1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如同</a:t>
            </a:r>
            <a:r>
              <a:rPr dirty="0" sz="1100" spc="-10" b="1">
                <a:solidFill>
                  <a:srgbClr val="FFFFFF"/>
                </a:solidFill>
                <a:latin typeface="微软雅黑"/>
                <a:cs typeface="微软雅黑"/>
              </a:rPr>
              <a:t>行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评审</a:t>
            </a:r>
            <a:r>
              <a:rPr dirty="0" sz="1100" spc="-10" b="1">
                <a:solidFill>
                  <a:srgbClr val="FFFFFF"/>
                </a:solidFill>
                <a:latin typeface="微软雅黑"/>
                <a:cs typeface="微软雅黑"/>
              </a:rPr>
              <a:t>问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题记</a:t>
            </a:r>
            <a:r>
              <a:rPr dirty="0" sz="1100" spc="-10" b="1">
                <a:solidFill>
                  <a:srgbClr val="FFFFFF"/>
                </a:solidFill>
                <a:latin typeface="微软雅黑"/>
                <a:cs typeface="微软雅黑"/>
              </a:rPr>
              <a:t>录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等，在</a:t>
            </a:r>
            <a:endParaRPr sz="1100">
              <a:latin typeface="微软雅黑"/>
              <a:cs typeface="微软雅黑"/>
            </a:endParaRPr>
          </a:p>
          <a:p>
            <a:pPr marL="90805">
              <a:lnSpc>
                <a:spcPct val="100000"/>
              </a:lnSpc>
            </a:pP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线协同记录评审过程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2272" y="2549652"/>
            <a:ext cx="4309109" cy="2373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436108" y="1491996"/>
            <a:ext cx="3385185" cy="260985"/>
          </a:xfrm>
          <a:prstGeom prst="rect">
            <a:avLst/>
          </a:prstGeom>
          <a:solidFill>
            <a:srgbClr val="0160CF">
              <a:alpha val="50195"/>
            </a:srgbClr>
          </a:solidFill>
        </p:spPr>
        <p:txBody>
          <a:bodyPr wrap="square" lIns="0" tIns="4000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利用</a:t>
            </a:r>
            <a:r>
              <a:rPr dirty="0" sz="1100" spc="-5" b="1">
                <a:solidFill>
                  <a:srgbClr val="FFFFFF"/>
                </a:solidFill>
                <a:latin typeface="微软雅黑"/>
                <a:cs typeface="微软雅黑"/>
              </a:rPr>
              <a:t>Jira</a:t>
            </a:r>
            <a:r>
              <a:rPr dirty="0" sz="1100" spc="5" b="1">
                <a:solidFill>
                  <a:srgbClr val="FFFFFF"/>
                </a:solidFill>
                <a:latin typeface="微软雅黑"/>
                <a:cs typeface="微软雅黑"/>
              </a:rPr>
              <a:t>固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化</a:t>
            </a:r>
            <a:r>
              <a:rPr dirty="0" sz="1100" spc="5" b="1">
                <a:solidFill>
                  <a:srgbClr val="FFFFFF"/>
                </a:solidFill>
                <a:latin typeface="微软雅黑"/>
                <a:cs typeface="微软雅黑"/>
              </a:rPr>
              <a:t>流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程</a:t>
            </a:r>
            <a:r>
              <a:rPr dirty="0" sz="1100" spc="5" b="1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如</a:t>
            </a:r>
            <a:r>
              <a:rPr dirty="0" sz="1100" spc="-10" b="1">
                <a:solidFill>
                  <a:srgbClr val="FFFFFF"/>
                </a:solidFill>
                <a:latin typeface="微软雅黑"/>
                <a:cs typeface="微软雅黑"/>
              </a:rPr>
              <a:t>接</a:t>
            </a:r>
            <a:r>
              <a:rPr dirty="0" sz="1100" spc="5" b="1">
                <a:solidFill>
                  <a:srgbClr val="FFFFFF"/>
                </a:solidFill>
                <a:latin typeface="微软雅黑"/>
                <a:cs typeface="微软雅黑"/>
              </a:rPr>
              <a:t>口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管</a:t>
            </a:r>
            <a:r>
              <a:rPr dirty="0" sz="1100" spc="-10" b="1">
                <a:solidFill>
                  <a:srgbClr val="FFFFFF"/>
                </a:solidFill>
                <a:latin typeface="微软雅黑"/>
                <a:cs typeface="微软雅黑"/>
              </a:rPr>
              <a:t>理</a:t>
            </a:r>
            <a:r>
              <a:rPr dirty="0" sz="1100" spc="5" b="1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版</a:t>
            </a:r>
            <a:r>
              <a:rPr dirty="0" sz="1100" spc="-10" b="1">
                <a:solidFill>
                  <a:srgbClr val="FFFFFF"/>
                </a:solidFill>
                <a:latin typeface="微软雅黑"/>
                <a:cs typeface="微软雅黑"/>
              </a:rPr>
              <a:t>本</a:t>
            </a:r>
            <a:r>
              <a:rPr dirty="0" sz="1100" spc="5" b="1">
                <a:solidFill>
                  <a:srgbClr val="FFFFFF"/>
                </a:solidFill>
                <a:latin typeface="微软雅黑"/>
                <a:cs typeface="微软雅黑"/>
              </a:rPr>
              <a:t>发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布</a:t>
            </a:r>
            <a:r>
              <a:rPr dirty="0" sz="1100" spc="-10" b="1">
                <a:solidFill>
                  <a:srgbClr val="FFFFFF"/>
                </a:solidFill>
                <a:latin typeface="微软雅黑"/>
                <a:cs typeface="微软雅黑"/>
              </a:rPr>
              <a:t>流</a:t>
            </a:r>
            <a:r>
              <a:rPr dirty="0" sz="1100" spc="5" b="1">
                <a:solidFill>
                  <a:srgbClr val="FFFFFF"/>
                </a:solidFill>
                <a:latin typeface="微软雅黑"/>
                <a:cs typeface="微软雅黑"/>
              </a:rPr>
              <a:t>程等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80175" y="2630424"/>
            <a:ext cx="2902457" cy="23583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12</a:t>
            </a:fld>
          </a:p>
        </p:txBody>
      </p:sp>
      <p:sp>
        <p:nvSpPr>
          <p:cNvPr id="13" name="object 13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036" y="193118"/>
            <a:ext cx="586047" cy="289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70610" y="178435"/>
            <a:ext cx="46735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 b="1">
                <a:latin typeface="微软雅黑"/>
                <a:cs typeface="微软雅黑"/>
              </a:rPr>
              <a:t>目录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563624"/>
            <a:ext cx="9144000" cy="2087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15567" y="1923288"/>
            <a:ext cx="1442085" cy="1442085"/>
          </a:xfrm>
          <a:custGeom>
            <a:avLst/>
            <a:gdLst/>
            <a:ahLst/>
            <a:cxnLst/>
            <a:rect l="l" t="t" r="r" b="b"/>
            <a:pathLst>
              <a:path w="1442085" h="1442085">
                <a:moveTo>
                  <a:pt x="720851" y="0"/>
                </a:moveTo>
                <a:lnTo>
                  <a:pt x="673452" y="1533"/>
                </a:lnTo>
                <a:lnTo>
                  <a:pt x="626872" y="6069"/>
                </a:lnTo>
                <a:lnTo>
                  <a:pt x="581206" y="13513"/>
                </a:lnTo>
                <a:lnTo>
                  <a:pt x="536548" y="23771"/>
                </a:lnTo>
                <a:lnTo>
                  <a:pt x="492995" y="36746"/>
                </a:lnTo>
                <a:lnTo>
                  <a:pt x="450641" y="52345"/>
                </a:lnTo>
                <a:lnTo>
                  <a:pt x="409581" y="70472"/>
                </a:lnTo>
                <a:lnTo>
                  <a:pt x="369909" y="91033"/>
                </a:lnTo>
                <a:lnTo>
                  <a:pt x="331722" y="113931"/>
                </a:lnTo>
                <a:lnTo>
                  <a:pt x="295113" y="139074"/>
                </a:lnTo>
                <a:lnTo>
                  <a:pt x="260178" y="166364"/>
                </a:lnTo>
                <a:lnTo>
                  <a:pt x="227011" y="195709"/>
                </a:lnTo>
                <a:lnTo>
                  <a:pt x="195709" y="227011"/>
                </a:lnTo>
                <a:lnTo>
                  <a:pt x="166364" y="260178"/>
                </a:lnTo>
                <a:lnTo>
                  <a:pt x="139074" y="295113"/>
                </a:lnTo>
                <a:lnTo>
                  <a:pt x="113931" y="331722"/>
                </a:lnTo>
                <a:lnTo>
                  <a:pt x="91033" y="369909"/>
                </a:lnTo>
                <a:lnTo>
                  <a:pt x="70472" y="409581"/>
                </a:lnTo>
                <a:lnTo>
                  <a:pt x="52345" y="450641"/>
                </a:lnTo>
                <a:lnTo>
                  <a:pt x="36746" y="492995"/>
                </a:lnTo>
                <a:lnTo>
                  <a:pt x="23771" y="536548"/>
                </a:lnTo>
                <a:lnTo>
                  <a:pt x="13513" y="581206"/>
                </a:lnTo>
                <a:lnTo>
                  <a:pt x="6069" y="626872"/>
                </a:lnTo>
                <a:lnTo>
                  <a:pt x="1533" y="673452"/>
                </a:lnTo>
                <a:lnTo>
                  <a:pt x="0" y="720851"/>
                </a:lnTo>
                <a:lnTo>
                  <a:pt x="1533" y="768251"/>
                </a:lnTo>
                <a:lnTo>
                  <a:pt x="6069" y="814831"/>
                </a:lnTo>
                <a:lnTo>
                  <a:pt x="13513" y="860497"/>
                </a:lnTo>
                <a:lnTo>
                  <a:pt x="23771" y="905155"/>
                </a:lnTo>
                <a:lnTo>
                  <a:pt x="36746" y="948708"/>
                </a:lnTo>
                <a:lnTo>
                  <a:pt x="52345" y="991062"/>
                </a:lnTo>
                <a:lnTo>
                  <a:pt x="70472" y="1032122"/>
                </a:lnTo>
                <a:lnTo>
                  <a:pt x="91033" y="1071794"/>
                </a:lnTo>
                <a:lnTo>
                  <a:pt x="113931" y="1109981"/>
                </a:lnTo>
                <a:lnTo>
                  <a:pt x="139074" y="1146590"/>
                </a:lnTo>
                <a:lnTo>
                  <a:pt x="166364" y="1181525"/>
                </a:lnTo>
                <a:lnTo>
                  <a:pt x="195709" y="1214692"/>
                </a:lnTo>
                <a:lnTo>
                  <a:pt x="227011" y="1245994"/>
                </a:lnTo>
                <a:lnTo>
                  <a:pt x="260178" y="1275339"/>
                </a:lnTo>
                <a:lnTo>
                  <a:pt x="295113" y="1302629"/>
                </a:lnTo>
                <a:lnTo>
                  <a:pt x="331722" y="1327772"/>
                </a:lnTo>
                <a:lnTo>
                  <a:pt x="369909" y="1350670"/>
                </a:lnTo>
                <a:lnTo>
                  <a:pt x="409581" y="1371231"/>
                </a:lnTo>
                <a:lnTo>
                  <a:pt x="450641" y="1389358"/>
                </a:lnTo>
                <a:lnTo>
                  <a:pt x="492995" y="1404957"/>
                </a:lnTo>
                <a:lnTo>
                  <a:pt x="536548" y="1417932"/>
                </a:lnTo>
                <a:lnTo>
                  <a:pt x="581206" y="1428190"/>
                </a:lnTo>
                <a:lnTo>
                  <a:pt x="626872" y="1435634"/>
                </a:lnTo>
                <a:lnTo>
                  <a:pt x="673452" y="1440170"/>
                </a:lnTo>
                <a:lnTo>
                  <a:pt x="720851" y="1441704"/>
                </a:lnTo>
                <a:lnTo>
                  <a:pt x="768251" y="1440170"/>
                </a:lnTo>
                <a:lnTo>
                  <a:pt x="814831" y="1435634"/>
                </a:lnTo>
                <a:lnTo>
                  <a:pt x="860497" y="1428190"/>
                </a:lnTo>
                <a:lnTo>
                  <a:pt x="905155" y="1417932"/>
                </a:lnTo>
                <a:lnTo>
                  <a:pt x="948708" y="1404957"/>
                </a:lnTo>
                <a:lnTo>
                  <a:pt x="991062" y="1389358"/>
                </a:lnTo>
                <a:lnTo>
                  <a:pt x="1032122" y="1371231"/>
                </a:lnTo>
                <a:lnTo>
                  <a:pt x="1071794" y="1350670"/>
                </a:lnTo>
                <a:lnTo>
                  <a:pt x="1109981" y="1327772"/>
                </a:lnTo>
                <a:lnTo>
                  <a:pt x="1146590" y="1302629"/>
                </a:lnTo>
                <a:lnTo>
                  <a:pt x="1181525" y="1275339"/>
                </a:lnTo>
                <a:lnTo>
                  <a:pt x="1214692" y="1245994"/>
                </a:lnTo>
                <a:lnTo>
                  <a:pt x="1245994" y="1214692"/>
                </a:lnTo>
                <a:lnTo>
                  <a:pt x="1275339" y="1181525"/>
                </a:lnTo>
                <a:lnTo>
                  <a:pt x="1302629" y="1146590"/>
                </a:lnTo>
                <a:lnTo>
                  <a:pt x="1327772" y="1109981"/>
                </a:lnTo>
                <a:lnTo>
                  <a:pt x="1350670" y="1071794"/>
                </a:lnTo>
                <a:lnTo>
                  <a:pt x="1371231" y="1032122"/>
                </a:lnTo>
                <a:lnTo>
                  <a:pt x="1389358" y="991062"/>
                </a:lnTo>
                <a:lnTo>
                  <a:pt x="1404957" y="948708"/>
                </a:lnTo>
                <a:lnTo>
                  <a:pt x="1417932" y="905155"/>
                </a:lnTo>
                <a:lnTo>
                  <a:pt x="1428190" y="860497"/>
                </a:lnTo>
                <a:lnTo>
                  <a:pt x="1435634" y="814831"/>
                </a:lnTo>
                <a:lnTo>
                  <a:pt x="1440170" y="768251"/>
                </a:lnTo>
                <a:lnTo>
                  <a:pt x="1441704" y="720851"/>
                </a:lnTo>
                <a:lnTo>
                  <a:pt x="1440170" y="673452"/>
                </a:lnTo>
                <a:lnTo>
                  <a:pt x="1435634" y="626872"/>
                </a:lnTo>
                <a:lnTo>
                  <a:pt x="1428190" y="581206"/>
                </a:lnTo>
                <a:lnTo>
                  <a:pt x="1417932" y="536548"/>
                </a:lnTo>
                <a:lnTo>
                  <a:pt x="1404957" y="492995"/>
                </a:lnTo>
                <a:lnTo>
                  <a:pt x="1389358" y="450641"/>
                </a:lnTo>
                <a:lnTo>
                  <a:pt x="1371231" y="409581"/>
                </a:lnTo>
                <a:lnTo>
                  <a:pt x="1350670" y="369909"/>
                </a:lnTo>
                <a:lnTo>
                  <a:pt x="1327772" y="331722"/>
                </a:lnTo>
                <a:lnTo>
                  <a:pt x="1302629" y="295113"/>
                </a:lnTo>
                <a:lnTo>
                  <a:pt x="1275339" y="260178"/>
                </a:lnTo>
                <a:lnTo>
                  <a:pt x="1245994" y="227011"/>
                </a:lnTo>
                <a:lnTo>
                  <a:pt x="1214692" y="195709"/>
                </a:lnTo>
                <a:lnTo>
                  <a:pt x="1181525" y="166364"/>
                </a:lnTo>
                <a:lnTo>
                  <a:pt x="1146590" y="139074"/>
                </a:lnTo>
                <a:lnTo>
                  <a:pt x="1109981" y="113931"/>
                </a:lnTo>
                <a:lnTo>
                  <a:pt x="1071794" y="91033"/>
                </a:lnTo>
                <a:lnTo>
                  <a:pt x="1032122" y="70472"/>
                </a:lnTo>
                <a:lnTo>
                  <a:pt x="991062" y="52345"/>
                </a:lnTo>
                <a:lnTo>
                  <a:pt x="948708" y="36746"/>
                </a:lnTo>
                <a:lnTo>
                  <a:pt x="905155" y="23771"/>
                </a:lnTo>
                <a:lnTo>
                  <a:pt x="860497" y="13513"/>
                </a:lnTo>
                <a:lnTo>
                  <a:pt x="814831" y="6069"/>
                </a:lnTo>
                <a:lnTo>
                  <a:pt x="768251" y="1533"/>
                </a:lnTo>
                <a:lnTo>
                  <a:pt x="7208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48383" y="2234183"/>
            <a:ext cx="608330" cy="769620"/>
          </a:xfrm>
          <a:custGeom>
            <a:avLst/>
            <a:gdLst/>
            <a:ahLst/>
            <a:cxnLst/>
            <a:rect l="l" t="t" r="r" b="b"/>
            <a:pathLst>
              <a:path w="608330" h="769619">
                <a:moveTo>
                  <a:pt x="243332" y="679450"/>
                </a:moveTo>
                <a:lnTo>
                  <a:pt x="1015" y="679450"/>
                </a:lnTo>
                <a:lnTo>
                  <a:pt x="9906" y="684530"/>
                </a:lnTo>
                <a:lnTo>
                  <a:pt x="18796" y="690880"/>
                </a:lnTo>
                <a:lnTo>
                  <a:pt x="27685" y="695959"/>
                </a:lnTo>
                <a:lnTo>
                  <a:pt x="36829" y="701039"/>
                </a:lnTo>
                <a:lnTo>
                  <a:pt x="45974" y="704850"/>
                </a:lnTo>
                <a:lnTo>
                  <a:pt x="55244" y="709930"/>
                </a:lnTo>
                <a:lnTo>
                  <a:pt x="64388" y="713739"/>
                </a:lnTo>
                <a:lnTo>
                  <a:pt x="73659" y="718819"/>
                </a:lnTo>
                <a:lnTo>
                  <a:pt x="131064" y="741680"/>
                </a:lnTo>
                <a:lnTo>
                  <a:pt x="190372" y="756919"/>
                </a:lnTo>
                <a:lnTo>
                  <a:pt x="210565" y="760730"/>
                </a:lnTo>
                <a:lnTo>
                  <a:pt x="220598" y="763269"/>
                </a:lnTo>
                <a:lnTo>
                  <a:pt x="261492" y="768350"/>
                </a:lnTo>
                <a:lnTo>
                  <a:pt x="271653" y="768350"/>
                </a:lnTo>
                <a:lnTo>
                  <a:pt x="281940" y="769619"/>
                </a:lnTo>
                <a:lnTo>
                  <a:pt x="341884" y="769619"/>
                </a:lnTo>
                <a:lnTo>
                  <a:pt x="361188" y="768350"/>
                </a:lnTo>
                <a:lnTo>
                  <a:pt x="408940" y="762000"/>
                </a:lnTo>
                <a:lnTo>
                  <a:pt x="427863" y="758189"/>
                </a:lnTo>
                <a:lnTo>
                  <a:pt x="437260" y="756919"/>
                </a:lnTo>
                <a:lnTo>
                  <a:pt x="488251" y="742950"/>
                </a:lnTo>
                <a:lnTo>
                  <a:pt x="309245" y="742950"/>
                </a:lnTo>
                <a:lnTo>
                  <a:pt x="243332" y="679450"/>
                </a:lnTo>
                <a:close/>
              </a:path>
              <a:path w="608330" h="769619">
                <a:moveTo>
                  <a:pt x="444880" y="355600"/>
                </a:moveTo>
                <a:lnTo>
                  <a:pt x="443610" y="356869"/>
                </a:lnTo>
                <a:lnTo>
                  <a:pt x="438784" y="361950"/>
                </a:lnTo>
                <a:lnTo>
                  <a:pt x="433959" y="365759"/>
                </a:lnTo>
                <a:lnTo>
                  <a:pt x="429005" y="370839"/>
                </a:lnTo>
                <a:lnTo>
                  <a:pt x="423672" y="374650"/>
                </a:lnTo>
                <a:lnTo>
                  <a:pt x="418338" y="379730"/>
                </a:lnTo>
                <a:lnTo>
                  <a:pt x="407161" y="387350"/>
                </a:lnTo>
                <a:lnTo>
                  <a:pt x="401320" y="389889"/>
                </a:lnTo>
                <a:lnTo>
                  <a:pt x="389382" y="397509"/>
                </a:lnTo>
                <a:lnTo>
                  <a:pt x="376935" y="402589"/>
                </a:lnTo>
                <a:lnTo>
                  <a:pt x="370585" y="403859"/>
                </a:lnTo>
                <a:lnTo>
                  <a:pt x="357504" y="408939"/>
                </a:lnTo>
                <a:lnTo>
                  <a:pt x="351154" y="410209"/>
                </a:lnTo>
                <a:lnTo>
                  <a:pt x="352297" y="411480"/>
                </a:lnTo>
                <a:lnTo>
                  <a:pt x="353567" y="412750"/>
                </a:lnTo>
                <a:lnTo>
                  <a:pt x="354584" y="415289"/>
                </a:lnTo>
                <a:lnTo>
                  <a:pt x="355853" y="416559"/>
                </a:lnTo>
                <a:lnTo>
                  <a:pt x="356742" y="419100"/>
                </a:lnTo>
                <a:lnTo>
                  <a:pt x="357632" y="420369"/>
                </a:lnTo>
                <a:lnTo>
                  <a:pt x="359283" y="424180"/>
                </a:lnTo>
                <a:lnTo>
                  <a:pt x="360045" y="426719"/>
                </a:lnTo>
                <a:lnTo>
                  <a:pt x="360679" y="427989"/>
                </a:lnTo>
                <a:lnTo>
                  <a:pt x="361060" y="430530"/>
                </a:lnTo>
                <a:lnTo>
                  <a:pt x="361568" y="431800"/>
                </a:lnTo>
                <a:lnTo>
                  <a:pt x="361949" y="434339"/>
                </a:lnTo>
                <a:lnTo>
                  <a:pt x="362203" y="435609"/>
                </a:lnTo>
                <a:lnTo>
                  <a:pt x="362330" y="443230"/>
                </a:lnTo>
                <a:lnTo>
                  <a:pt x="362077" y="445769"/>
                </a:lnTo>
                <a:lnTo>
                  <a:pt x="361696" y="448309"/>
                </a:lnTo>
                <a:lnTo>
                  <a:pt x="360679" y="453389"/>
                </a:lnTo>
                <a:lnTo>
                  <a:pt x="359917" y="455930"/>
                </a:lnTo>
                <a:lnTo>
                  <a:pt x="358902" y="457200"/>
                </a:lnTo>
                <a:lnTo>
                  <a:pt x="358013" y="459739"/>
                </a:lnTo>
                <a:lnTo>
                  <a:pt x="356997" y="462280"/>
                </a:lnTo>
                <a:lnTo>
                  <a:pt x="355727" y="464819"/>
                </a:lnTo>
                <a:lnTo>
                  <a:pt x="354329" y="466089"/>
                </a:lnTo>
                <a:lnTo>
                  <a:pt x="352933" y="468630"/>
                </a:lnTo>
                <a:lnTo>
                  <a:pt x="351409" y="471169"/>
                </a:lnTo>
                <a:lnTo>
                  <a:pt x="348107" y="473709"/>
                </a:lnTo>
                <a:lnTo>
                  <a:pt x="346202" y="476250"/>
                </a:lnTo>
                <a:lnTo>
                  <a:pt x="373253" y="679450"/>
                </a:lnTo>
                <a:lnTo>
                  <a:pt x="309245" y="742950"/>
                </a:lnTo>
                <a:lnTo>
                  <a:pt x="488251" y="742950"/>
                </a:lnTo>
                <a:lnTo>
                  <a:pt x="492886" y="741680"/>
                </a:lnTo>
                <a:lnTo>
                  <a:pt x="511174" y="735330"/>
                </a:lnTo>
                <a:lnTo>
                  <a:pt x="520065" y="732789"/>
                </a:lnTo>
                <a:lnTo>
                  <a:pt x="555624" y="717550"/>
                </a:lnTo>
                <a:lnTo>
                  <a:pt x="573151" y="708659"/>
                </a:lnTo>
                <a:lnTo>
                  <a:pt x="581786" y="704850"/>
                </a:lnTo>
                <a:lnTo>
                  <a:pt x="598804" y="694689"/>
                </a:lnTo>
                <a:lnTo>
                  <a:pt x="608076" y="689609"/>
                </a:lnTo>
                <a:lnTo>
                  <a:pt x="607948" y="681989"/>
                </a:lnTo>
                <a:lnTo>
                  <a:pt x="607567" y="674369"/>
                </a:lnTo>
                <a:lnTo>
                  <a:pt x="607314" y="666750"/>
                </a:lnTo>
                <a:lnTo>
                  <a:pt x="606805" y="660400"/>
                </a:lnTo>
                <a:lnTo>
                  <a:pt x="604901" y="638809"/>
                </a:lnTo>
                <a:lnTo>
                  <a:pt x="604011" y="632459"/>
                </a:lnTo>
                <a:lnTo>
                  <a:pt x="603249" y="626109"/>
                </a:lnTo>
                <a:lnTo>
                  <a:pt x="602360" y="619759"/>
                </a:lnTo>
                <a:lnTo>
                  <a:pt x="601217" y="613409"/>
                </a:lnTo>
                <a:lnTo>
                  <a:pt x="600202" y="605789"/>
                </a:lnTo>
                <a:lnTo>
                  <a:pt x="597661" y="593089"/>
                </a:lnTo>
                <a:lnTo>
                  <a:pt x="596265" y="588009"/>
                </a:lnTo>
                <a:lnTo>
                  <a:pt x="594867" y="581659"/>
                </a:lnTo>
                <a:lnTo>
                  <a:pt x="593216" y="575309"/>
                </a:lnTo>
                <a:lnTo>
                  <a:pt x="590168" y="562609"/>
                </a:lnTo>
                <a:lnTo>
                  <a:pt x="588264" y="557530"/>
                </a:lnTo>
                <a:lnTo>
                  <a:pt x="586613" y="551180"/>
                </a:lnTo>
                <a:lnTo>
                  <a:pt x="584580" y="546100"/>
                </a:lnTo>
                <a:lnTo>
                  <a:pt x="582803" y="539750"/>
                </a:lnTo>
                <a:lnTo>
                  <a:pt x="580771" y="534669"/>
                </a:lnTo>
                <a:lnTo>
                  <a:pt x="578611" y="528319"/>
                </a:lnTo>
                <a:lnTo>
                  <a:pt x="574293" y="518159"/>
                </a:lnTo>
                <a:lnTo>
                  <a:pt x="571880" y="511809"/>
                </a:lnTo>
                <a:lnTo>
                  <a:pt x="569595" y="506730"/>
                </a:lnTo>
                <a:lnTo>
                  <a:pt x="567054" y="501650"/>
                </a:lnTo>
                <a:lnTo>
                  <a:pt x="564641" y="496569"/>
                </a:lnTo>
                <a:lnTo>
                  <a:pt x="559308" y="486409"/>
                </a:lnTo>
                <a:lnTo>
                  <a:pt x="556514" y="481330"/>
                </a:lnTo>
                <a:lnTo>
                  <a:pt x="553847" y="476250"/>
                </a:lnTo>
                <a:lnTo>
                  <a:pt x="550926" y="471169"/>
                </a:lnTo>
                <a:lnTo>
                  <a:pt x="548004" y="467359"/>
                </a:lnTo>
                <a:lnTo>
                  <a:pt x="545084" y="462280"/>
                </a:lnTo>
                <a:lnTo>
                  <a:pt x="541909" y="457200"/>
                </a:lnTo>
                <a:lnTo>
                  <a:pt x="538860" y="452119"/>
                </a:lnTo>
                <a:lnTo>
                  <a:pt x="535813" y="448309"/>
                </a:lnTo>
                <a:lnTo>
                  <a:pt x="532384" y="443230"/>
                </a:lnTo>
                <a:lnTo>
                  <a:pt x="525779" y="434339"/>
                </a:lnTo>
                <a:lnTo>
                  <a:pt x="522351" y="430530"/>
                </a:lnTo>
                <a:lnTo>
                  <a:pt x="518922" y="425450"/>
                </a:lnTo>
                <a:lnTo>
                  <a:pt x="511683" y="417830"/>
                </a:lnTo>
                <a:lnTo>
                  <a:pt x="507999" y="412750"/>
                </a:lnTo>
                <a:lnTo>
                  <a:pt x="500507" y="405130"/>
                </a:lnTo>
                <a:lnTo>
                  <a:pt x="496697" y="401319"/>
                </a:lnTo>
                <a:lnTo>
                  <a:pt x="488696" y="393700"/>
                </a:lnTo>
                <a:lnTo>
                  <a:pt x="484759" y="388619"/>
                </a:lnTo>
                <a:lnTo>
                  <a:pt x="476630" y="381000"/>
                </a:lnTo>
                <a:lnTo>
                  <a:pt x="472313" y="378459"/>
                </a:lnTo>
                <a:lnTo>
                  <a:pt x="463803" y="370839"/>
                </a:lnTo>
                <a:lnTo>
                  <a:pt x="455167" y="363219"/>
                </a:lnTo>
                <a:lnTo>
                  <a:pt x="446151" y="356869"/>
                </a:lnTo>
                <a:lnTo>
                  <a:pt x="444880" y="355600"/>
                </a:lnTo>
                <a:close/>
              </a:path>
              <a:path w="608330" h="769619">
                <a:moveTo>
                  <a:pt x="174243" y="346710"/>
                </a:moveTo>
                <a:lnTo>
                  <a:pt x="172847" y="347979"/>
                </a:lnTo>
                <a:lnTo>
                  <a:pt x="163448" y="354329"/>
                </a:lnTo>
                <a:lnTo>
                  <a:pt x="154559" y="361950"/>
                </a:lnTo>
                <a:lnTo>
                  <a:pt x="149859" y="364489"/>
                </a:lnTo>
                <a:lnTo>
                  <a:pt x="145415" y="368300"/>
                </a:lnTo>
                <a:lnTo>
                  <a:pt x="141223" y="372109"/>
                </a:lnTo>
                <a:lnTo>
                  <a:pt x="136778" y="375919"/>
                </a:lnTo>
                <a:lnTo>
                  <a:pt x="128397" y="382269"/>
                </a:lnTo>
                <a:lnTo>
                  <a:pt x="124333" y="386080"/>
                </a:lnTo>
                <a:lnTo>
                  <a:pt x="120141" y="389889"/>
                </a:lnTo>
                <a:lnTo>
                  <a:pt x="116078" y="394969"/>
                </a:lnTo>
                <a:lnTo>
                  <a:pt x="112267" y="398780"/>
                </a:lnTo>
                <a:lnTo>
                  <a:pt x="108203" y="402589"/>
                </a:lnTo>
                <a:lnTo>
                  <a:pt x="100710" y="410209"/>
                </a:lnTo>
                <a:lnTo>
                  <a:pt x="96901" y="414019"/>
                </a:lnTo>
                <a:lnTo>
                  <a:pt x="86105" y="426719"/>
                </a:lnTo>
                <a:lnTo>
                  <a:pt x="82549" y="431800"/>
                </a:lnTo>
                <a:lnTo>
                  <a:pt x="79247" y="435609"/>
                </a:lnTo>
                <a:lnTo>
                  <a:pt x="75818" y="440689"/>
                </a:lnTo>
                <a:lnTo>
                  <a:pt x="72516" y="445769"/>
                </a:lnTo>
                <a:lnTo>
                  <a:pt x="69215" y="449580"/>
                </a:lnTo>
                <a:lnTo>
                  <a:pt x="66166" y="454659"/>
                </a:lnTo>
                <a:lnTo>
                  <a:pt x="62991" y="459739"/>
                </a:lnTo>
                <a:lnTo>
                  <a:pt x="60071" y="464819"/>
                </a:lnTo>
                <a:lnTo>
                  <a:pt x="40640" y="500380"/>
                </a:lnTo>
                <a:lnTo>
                  <a:pt x="33400" y="515619"/>
                </a:lnTo>
                <a:lnTo>
                  <a:pt x="31115" y="521969"/>
                </a:lnTo>
                <a:lnTo>
                  <a:pt x="24891" y="538480"/>
                </a:lnTo>
                <a:lnTo>
                  <a:pt x="22732" y="544830"/>
                </a:lnTo>
                <a:lnTo>
                  <a:pt x="20954" y="551180"/>
                </a:lnTo>
                <a:lnTo>
                  <a:pt x="19050" y="556259"/>
                </a:lnTo>
                <a:lnTo>
                  <a:pt x="17399" y="562609"/>
                </a:lnTo>
                <a:lnTo>
                  <a:pt x="15621" y="568959"/>
                </a:lnTo>
                <a:lnTo>
                  <a:pt x="13969" y="575309"/>
                </a:lnTo>
                <a:lnTo>
                  <a:pt x="12700" y="581659"/>
                </a:lnTo>
                <a:lnTo>
                  <a:pt x="11049" y="588009"/>
                </a:lnTo>
                <a:lnTo>
                  <a:pt x="4190" y="627380"/>
                </a:lnTo>
                <a:lnTo>
                  <a:pt x="0" y="678180"/>
                </a:lnTo>
                <a:lnTo>
                  <a:pt x="0" y="684530"/>
                </a:lnTo>
                <a:lnTo>
                  <a:pt x="1015" y="679450"/>
                </a:lnTo>
                <a:lnTo>
                  <a:pt x="243332" y="679450"/>
                </a:lnTo>
                <a:lnTo>
                  <a:pt x="270383" y="476250"/>
                </a:lnTo>
                <a:lnTo>
                  <a:pt x="268732" y="474980"/>
                </a:lnTo>
                <a:lnTo>
                  <a:pt x="266827" y="472439"/>
                </a:lnTo>
                <a:lnTo>
                  <a:pt x="265176" y="471169"/>
                </a:lnTo>
                <a:lnTo>
                  <a:pt x="263778" y="468630"/>
                </a:lnTo>
                <a:lnTo>
                  <a:pt x="262254" y="466089"/>
                </a:lnTo>
                <a:lnTo>
                  <a:pt x="260984" y="464819"/>
                </a:lnTo>
                <a:lnTo>
                  <a:pt x="259841" y="462280"/>
                </a:lnTo>
                <a:lnTo>
                  <a:pt x="258572" y="459739"/>
                </a:lnTo>
                <a:lnTo>
                  <a:pt x="254253" y="443230"/>
                </a:lnTo>
                <a:lnTo>
                  <a:pt x="254380" y="435609"/>
                </a:lnTo>
                <a:lnTo>
                  <a:pt x="254889" y="433069"/>
                </a:lnTo>
                <a:lnTo>
                  <a:pt x="255270" y="431800"/>
                </a:lnTo>
                <a:lnTo>
                  <a:pt x="255651" y="429259"/>
                </a:lnTo>
                <a:lnTo>
                  <a:pt x="256413" y="426719"/>
                </a:lnTo>
                <a:lnTo>
                  <a:pt x="257047" y="425450"/>
                </a:lnTo>
                <a:lnTo>
                  <a:pt x="257809" y="422909"/>
                </a:lnTo>
                <a:lnTo>
                  <a:pt x="258698" y="421639"/>
                </a:lnTo>
                <a:lnTo>
                  <a:pt x="259715" y="419100"/>
                </a:lnTo>
                <a:lnTo>
                  <a:pt x="260858" y="416559"/>
                </a:lnTo>
                <a:lnTo>
                  <a:pt x="261873" y="415289"/>
                </a:lnTo>
                <a:lnTo>
                  <a:pt x="263271" y="412750"/>
                </a:lnTo>
                <a:lnTo>
                  <a:pt x="264541" y="411480"/>
                </a:lnTo>
                <a:lnTo>
                  <a:pt x="265938" y="410209"/>
                </a:lnTo>
                <a:lnTo>
                  <a:pt x="267461" y="407669"/>
                </a:lnTo>
                <a:lnTo>
                  <a:pt x="260730" y="406400"/>
                </a:lnTo>
                <a:lnTo>
                  <a:pt x="241172" y="398780"/>
                </a:lnTo>
                <a:lnTo>
                  <a:pt x="234949" y="396239"/>
                </a:lnTo>
                <a:lnTo>
                  <a:pt x="228727" y="392430"/>
                </a:lnTo>
                <a:lnTo>
                  <a:pt x="222758" y="389889"/>
                </a:lnTo>
                <a:lnTo>
                  <a:pt x="216661" y="386080"/>
                </a:lnTo>
                <a:lnTo>
                  <a:pt x="211073" y="382269"/>
                </a:lnTo>
                <a:lnTo>
                  <a:pt x="205485" y="377189"/>
                </a:lnTo>
                <a:lnTo>
                  <a:pt x="199897" y="373380"/>
                </a:lnTo>
                <a:lnTo>
                  <a:pt x="194817" y="368300"/>
                </a:lnTo>
                <a:lnTo>
                  <a:pt x="189610" y="364489"/>
                </a:lnTo>
                <a:lnTo>
                  <a:pt x="184784" y="359410"/>
                </a:lnTo>
                <a:lnTo>
                  <a:pt x="177799" y="351789"/>
                </a:lnTo>
                <a:lnTo>
                  <a:pt x="175514" y="347979"/>
                </a:lnTo>
                <a:lnTo>
                  <a:pt x="174243" y="346710"/>
                </a:lnTo>
                <a:close/>
              </a:path>
              <a:path w="608330" h="769619">
                <a:moveTo>
                  <a:pt x="319913" y="360679"/>
                </a:moveTo>
                <a:lnTo>
                  <a:pt x="299847" y="360679"/>
                </a:lnTo>
                <a:lnTo>
                  <a:pt x="304291" y="361950"/>
                </a:lnTo>
                <a:lnTo>
                  <a:pt x="316103" y="361950"/>
                </a:lnTo>
                <a:lnTo>
                  <a:pt x="319913" y="360679"/>
                </a:lnTo>
                <a:close/>
              </a:path>
              <a:path w="608330" h="769619">
                <a:moveTo>
                  <a:pt x="336168" y="2539"/>
                </a:moveTo>
                <a:lnTo>
                  <a:pt x="281178" y="2539"/>
                </a:lnTo>
                <a:lnTo>
                  <a:pt x="276733" y="3810"/>
                </a:lnTo>
                <a:lnTo>
                  <a:pt x="267970" y="5079"/>
                </a:lnTo>
                <a:lnTo>
                  <a:pt x="255015" y="8889"/>
                </a:lnTo>
                <a:lnTo>
                  <a:pt x="250952" y="10160"/>
                </a:lnTo>
                <a:lnTo>
                  <a:pt x="246634" y="11429"/>
                </a:lnTo>
                <a:lnTo>
                  <a:pt x="242697" y="12700"/>
                </a:lnTo>
                <a:lnTo>
                  <a:pt x="238505" y="15239"/>
                </a:lnTo>
                <a:lnTo>
                  <a:pt x="230632" y="17779"/>
                </a:lnTo>
                <a:lnTo>
                  <a:pt x="226567" y="20319"/>
                </a:lnTo>
                <a:lnTo>
                  <a:pt x="222758" y="22860"/>
                </a:lnTo>
                <a:lnTo>
                  <a:pt x="218947" y="24129"/>
                </a:lnTo>
                <a:lnTo>
                  <a:pt x="215138" y="26669"/>
                </a:lnTo>
                <a:lnTo>
                  <a:pt x="207772" y="31750"/>
                </a:lnTo>
                <a:lnTo>
                  <a:pt x="204342" y="34289"/>
                </a:lnTo>
                <a:lnTo>
                  <a:pt x="200786" y="36829"/>
                </a:lnTo>
                <a:lnTo>
                  <a:pt x="193928" y="41910"/>
                </a:lnTo>
                <a:lnTo>
                  <a:pt x="187324" y="46989"/>
                </a:lnTo>
                <a:lnTo>
                  <a:pt x="184277" y="50800"/>
                </a:lnTo>
                <a:lnTo>
                  <a:pt x="181102" y="53339"/>
                </a:lnTo>
                <a:lnTo>
                  <a:pt x="178053" y="55879"/>
                </a:lnTo>
                <a:lnTo>
                  <a:pt x="169417" y="66039"/>
                </a:lnTo>
                <a:lnTo>
                  <a:pt x="164084" y="73660"/>
                </a:lnTo>
                <a:lnTo>
                  <a:pt x="161543" y="76200"/>
                </a:lnTo>
                <a:lnTo>
                  <a:pt x="156717" y="83819"/>
                </a:lnTo>
                <a:lnTo>
                  <a:pt x="152146" y="91439"/>
                </a:lnTo>
                <a:lnTo>
                  <a:pt x="150114" y="95250"/>
                </a:lnTo>
                <a:lnTo>
                  <a:pt x="147954" y="99060"/>
                </a:lnTo>
                <a:lnTo>
                  <a:pt x="144145" y="106679"/>
                </a:lnTo>
                <a:lnTo>
                  <a:pt x="142366" y="110489"/>
                </a:lnTo>
                <a:lnTo>
                  <a:pt x="140715" y="114300"/>
                </a:lnTo>
                <a:lnTo>
                  <a:pt x="139191" y="119379"/>
                </a:lnTo>
                <a:lnTo>
                  <a:pt x="137795" y="123189"/>
                </a:lnTo>
                <a:lnTo>
                  <a:pt x="136271" y="127000"/>
                </a:lnTo>
                <a:lnTo>
                  <a:pt x="135001" y="132079"/>
                </a:lnTo>
                <a:lnTo>
                  <a:pt x="132715" y="139700"/>
                </a:lnTo>
                <a:lnTo>
                  <a:pt x="128142" y="181610"/>
                </a:lnTo>
                <a:lnTo>
                  <a:pt x="128397" y="190500"/>
                </a:lnTo>
                <a:lnTo>
                  <a:pt x="134747" y="228600"/>
                </a:lnTo>
                <a:lnTo>
                  <a:pt x="136016" y="233679"/>
                </a:lnTo>
                <a:lnTo>
                  <a:pt x="137540" y="237489"/>
                </a:lnTo>
                <a:lnTo>
                  <a:pt x="138938" y="242569"/>
                </a:lnTo>
                <a:lnTo>
                  <a:pt x="140589" y="246379"/>
                </a:lnTo>
                <a:lnTo>
                  <a:pt x="142366" y="251460"/>
                </a:lnTo>
                <a:lnTo>
                  <a:pt x="146177" y="259079"/>
                </a:lnTo>
                <a:lnTo>
                  <a:pt x="148335" y="264160"/>
                </a:lnTo>
                <a:lnTo>
                  <a:pt x="171449" y="298450"/>
                </a:lnTo>
                <a:lnTo>
                  <a:pt x="174371" y="300989"/>
                </a:lnTo>
                <a:lnTo>
                  <a:pt x="177546" y="304800"/>
                </a:lnTo>
                <a:lnTo>
                  <a:pt x="184022" y="311150"/>
                </a:lnTo>
                <a:lnTo>
                  <a:pt x="187324" y="314960"/>
                </a:lnTo>
                <a:lnTo>
                  <a:pt x="193547" y="320039"/>
                </a:lnTo>
                <a:lnTo>
                  <a:pt x="196849" y="322579"/>
                </a:lnTo>
                <a:lnTo>
                  <a:pt x="203072" y="327660"/>
                </a:lnTo>
                <a:lnTo>
                  <a:pt x="213359" y="334010"/>
                </a:lnTo>
                <a:lnTo>
                  <a:pt x="216915" y="336550"/>
                </a:lnTo>
                <a:lnTo>
                  <a:pt x="220345" y="339089"/>
                </a:lnTo>
                <a:lnTo>
                  <a:pt x="223901" y="340360"/>
                </a:lnTo>
                <a:lnTo>
                  <a:pt x="227584" y="342900"/>
                </a:lnTo>
                <a:lnTo>
                  <a:pt x="234949" y="345439"/>
                </a:lnTo>
                <a:lnTo>
                  <a:pt x="238759" y="347979"/>
                </a:lnTo>
                <a:lnTo>
                  <a:pt x="242697" y="349250"/>
                </a:lnTo>
                <a:lnTo>
                  <a:pt x="246507" y="350519"/>
                </a:lnTo>
                <a:lnTo>
                  <a:pt x="250190" y="351789"/>
                </a:lnTo>
                <a:lnTo>
                  <a:pt x="254253" y="353060"/>
                </a:lnTo>
                <a:lnTo>
                  <a:pt x="258190" y="354329"/>
                </a:lnTo>
                <a:lnTo>
                  <a:pt x="262254" y="355600"/>
                </a:lnTo>
                <a:lnTo>
                  <a:pt x="266191" y="356869"/>
                </a:lnTo>
                <a:lnTo>
                  <a:pt x="270383" y="356869"/>
                </a:lnTo>
                <a:lnTo>
                  <a:pt x="274447" y="358139"/>
                </a:lnTo>
                <a:lnTo>
                  <a:pt x="282828" y="359410"/>
                </a:lnTo>
                <a:lnTo>
                  <a:pt x="287020" y="360679"/>
                </a:lnTo>
                <a:lnTo>
                  <a:pt x="331089" y="360679"/>
                </a:lnTo>
                <a:lnTo>
                  <a:pt x="345440" y="358139"/>
                </a:lnTo>
                <a:lnTo>
                  <a:pt x="348996" y="356869"/>
                </a:lnTo>
                <a:lnTo>
                  <a:pt x="356108" y="355600"/>
                </a:lnTo>
                <a:lnTo>
                  <a:pt x="359536" y="354329"/>
                </a:lnTo>
                <a:lnTo>
                  <a:pt x="362839" y="353060"/>
                </a:lnTo>
                <a:lnTo>
                  <a:pt x="366395" y="351789"/>
                </a:lnTo>
                <a:lnTo>
                  <a:pt x="369823" y="350519"/>
                </a:lnTo>
                <a:lnTo>
                  <a:pt x="373126" y="349250"/>
                </a:lnTo>
                <a:lnTo>
                  <a:pt x="376554" y="347979"/>
                </a:lnTo>
                <a:lnTo>
                  <a:pt x="386207" y="344169"/>
                </a:lnTo>
                <a:lnTo>
                  <a:pt x="392684" y="340360"/>
                </a:lnTo>
                <a:lnTo>
                  <a:pt x="398779" y="337819"/>
                </a:lnTo>
                <a:lnTo>
                  <a:pt x="404876" y="334010"/>
                </a:lnTo>
                <a:lnTo>
                  <a:pt x="410845" y="330200"/>
                </a:lnTo>
                <a:lnTo>
                  <a:pt x="416433" y="325119"/>
                </a:lnTo>
                <a:lnTo>
                  <a:pt x="420623" y="322579"/>
                </a:lnTo>
                <a:lnTo>
                  <a:pt x="424560" y="318769"/>
                </a:lnTo>
                <a:lnTo>
                  <a:pt x="428371" y="316229"/>
                </a:lnTo>
                <a:lnTo>
                  <a:pt x="435991" y="308610"/>
                </a:lnTo>
                <a:lnTo>
                  <a:pt x="443103" y="300989"/>
                </a:lnTo>
                <a:lnTo>
                  <a:pt x="449707" y="293369"/>
                </a:lnTo>
                <a:lnTo>
                  <a:pt x="452754" y="289560"/>
                </a:lnTo>
                <a:lnTo>
                  <a:pt x="455929" y="285750"/>
                </a:lnTo>
                <a:lnTo>
                  <a:pt x="458723" y="280669"/>
                </a:lnTo>
                <a:lnTo>
                  <a:pt x="461645" y="276860"/>
                </a:lnTo>
                <a:lnTo>
                  <a:pt x="464311" y="271779"/>
                </a:lnTo>
                <a:lnTo>
                  <a:pt x="466852" y="267969"/>
                </a:lnTo>
                <a:lnTo>
                  <a:pt x="469391" y="262889"/>
                </a:lnTo>
                <a:lnTo>
                  <a:pt x="471551" y="259079"/>
                </a:lnTo>
                <a:lnTo>
                  <a:pt x="485140" y="218439"/>
                </a:lnTo>
                <a:lnTo>
                  <a:pt x="489077" y="181610"/>
                </a:lnTo>
                <a:lnTo>
                  <a:pt x="488822" y="171450"/>
                </a:lnTo>
                <a:lnTo>
                  <a:pt x="488060" y="162560"/>
                </a:lnTo>
                <a:lnTo>
                  <a:pt x="487553" y="158750"/>
                </a:lnTo>
                <a:lnTo>
                  <a:pt x="486283" y="148589"/>
                </a:lnTo>
                <a:lnTo>
                  <a:pt x="485393" y="144779"/>
                </a:lnTo>
                <a:lnTo>
                  <a:pt x="484378" y="139700"/>
                </a:lnTo>
                <a:lnTo>
                  <a:pt x="483361" y="135889"/>
                </a:lnTo>
                <a:lnTo>
                  <a:pt x="482218" y="132079"/>
                </a:lnTo>
                <a:lnTo>
                  <a:pt x="480948" y="127000"/>
                </a:lnTo>
                <a:lnTo>
                  <a:pt x="479424" y="123189"/>
                </a:lnTo>
                <a:lnTo>
                  <a:pt x="476630" y="114300"/>
                </a:lnTo>
                <a:lnTo>
                  <a:pt x="473074" y="106679"/>
                </a:lnTo>
                <a:lnTo>
                  <a:pt x="471170" y="102869"/>
                </a:lnTo>
                <a:lnTo>
                  <a:pt x="469391" y="99060"/>
                </a:lnTo>
                <a:lnTo>
                  <a:pt x="467105" y="95250"/>
                </a:lnTo>
                <a:lnTo>
                  <a:pt x="465073" y="91439"/>
                </a:lnTo>
                <a:lnTo>
                  <a:pt x="462788" y="87629"/>
                </a:lnTo>
                <a:lnTo>
                  <a:pt x="460628" y="83819"/>
                </a:lnTo>
                <a:lnTo>
                  <a:pt x="455803" y="76200"/>
                </a:lnTo>
                <a:lnTo>
                  <a:pt x="453135" y="73660"/>
                </a:lnTo>
                <a:lnTo>
                  <a:pt x="447802" y="66039"/>
                </a:lnTo>
                <a:lnTo>
                  <a:pt x="445008" y="63500"/>
                </a:lnTo>
                <a:lnTo>
                  <a:pt x="442086" y="59689"/>
                </a:lnTo>
                <a:lnTo>
                  <a:pt x="436117" y="53339"/>
                </a:lnTo>
                <a:lnTo>
                  <a:pt x="433070" y="50800"/>
                </a:lnTo>
                <a:lnTo>
                  <a:pt x="429767" y="46989"/>
                </a:lnTo>
                <a:lnTo>
                  <a:pt x="426720" y="44450"/>
                </a:lnTo>
                <a:lnTo>
                  <a:pt x="416433" y="36829"/>
                </a:lnTo>
                <a:lnTo>
                  <a:pt x="412877" y="34289"/>
                </a:lnTo>
                <a:lnTo>
                  <a:pt x="409447" y="31750"/>
                </a:lnTo>
                <a:lnTo>
                  <a:pt x="398398" y="24129"/>
                </a:lnTo>
                <a:lnTo>
                  <a:pt x="394461" y="22860"/>
                </a:lnTo>
                <a:lnTo>
                  <a:pt x="386841" y="17779"/>
                </a:lnTo>
                <a:lnTo>
                  <a:pt x="378714" y="15239"/>
                </a:lnTo>
                <a:lnTo>
                  <a:pt x="370585" y="11429"/>
                </a:lnTo>
                <a:lnTo>
                  <a:pt x="349377" y="5079"/>
                </a:lnTo>
                <a:lnTo>
                  <a:pt x="344932" y="3810"/>
                </a:lnTo>
                <a:lnTo>
                  <a:pt x="340486" y="3810"/>
                </a:lnTo>
                <a:lnTo>
                  <a:pt x="336168" y="2539"/>
                </a:lnTo>
                <a:close/>
              </a:path>
              <a:path w="608330" h="769619">
                <a:moveTo>
                  <a:pt x="327024" y="1269"/>
                </a:moveTo>
                <a:lnTo>
                  <a:pt x="290195" y="1269"/>
                </a:lnTo>
                <a:lnTo>
                  <a:pt x="285622" y="2539"/>
                </a:lnTo>
                <a:lnTo>
                  <a:pt x="331597" y="2539"/>
                </a:lnTo>
                <a:lnTo>
                  <a:pt x="327024" y="1269"/>
                </a:lnTo>
                <a:close/>
              </a:path>
              <a:path w="608330" h="769619">
                <a:moveTo>
                  <a:pt x="313309" y="0"/>
                </a:moveTo>
                <a:lnTo>
                  <a:pt x="303910" y="0"/>
                </a:lnTo>
                <a:lnTo>
                  <a:pt x="294766" y="1269"/>
                </a:lnTo>
                <a:lnTo>
                  <a:pt x="322579" y="1269"/>
                </a:lnTo>
                <a:lnTo>
                  <a:pt x="313309" y="0"/>
                </a:lnTo>
                <a:close/>
              </a:path>
            </a:pathLst>
          </a:custGeom>
          <a:solidFill>
            <a:srgbClr val="007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15411" y="2770632"/>
            <a:ext cx="5473065" cy="17780"/>
          </a:xfrm>
          <a:custGeom>
            <a:avLst/>
            <a:gdLst/>
            <a:ahLst/>
            <a:cxnLst/>
            <a:rect l="l" t="t" r="r" b="b"/>
            <a:pathLst>
              <a:path w="5473065" h="17780">
                <a:moveTo>
                  <a:pt x="0" y="17525"/>
                </a:moveTo>
                <a:lnTo>
                  <a:pt x="5472557" y="0"/>
                </a:lnTo>
              </a:path>
            </a:pathLst>
          </a:custGeom>
          <a:ln w="9144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51352" y="2168144"/>
            <a:ext cx="1653539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公司简介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431911" y="4934619"/>
            <a:ext cx="1358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z="1200" spc="-5" b="1">
                <a:solidFill>
                  <a:srgbClr val="404040"/>
                </a:solidFill>
                <a:latin typeface="Arial"/>
                <a:cs typeface="Arial"/>
              </a:rPr>
              <a:t>3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487" y="193571"/>
            <a:ext cx="585145" cy="289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70610" y="178435"/>
            <a:ext cx="23037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 b="1">
                <a:solidFill>
                  <a:srgbClr val="404040"/>
                </a:solidFill>
                <a:latin typeface="微软雅黑"/>
                <a:cs typeface="微软雅黑"/>
              </a:rPr>
              <a:t>过程改</a:t>
            </a:r>
            <a:r>
              <a:rPr dirty="0" sz="1800" spc="-65" b="1">
                <a:solidFill>
                  <a:srgbClr val="404040"/>
                </a:solidFill>
                <a:latin typeface="微软雅黑"/>
                <a:cs typeface="微软雅黑"/>
              </a:rPr>
              <a:t>进</a:t>
            </a:r>
            <a:r>
              <a:rPr dirty="0" sz="1800" spc="-60" b="1">
                <a:solidFill>
                  <a:srgbClr val="404040"/>
                </a:solidFill>
                <a:latin typeface="Arial"/>
                <a:cs typeface="Arial"/>
              </a:rPr>
              <a:t>-</a:t>
            </a:r>
            <a:r>
              <a:rPr dirty="0" sz="1800" spc="-60" b="1">
                <a:solidFill>
                  <a:srgbClr val="404040"/>
                </a:solidFill>
                <a:latin typeface="微软雅黑"/>
                <a:cs typeface="微软雅黑"/>
              </a:rPr>
              <a:t>量化管理模块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8204" y="1275588"/>
            <a:ext cx="4489703" cy="1441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48818" y="704443"/>
            <a:ext cx="8392795" cy="537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39115">
              <a:lnSpc>
                <a:spcPct val="120000"/>
              </a:lnSpc>
              <a:spcBef>
                <a:spcPts val="100"/>
              </a:spcBef>
            </a:pPr>
            <a:r>
              <a:rPr dirty="0" sz="1400">
                <a:latin typeface="微软雅黑"/>
                <a:cs typeface="微软雅黑"/>
              </a:rPr>
              <a:t>推广量化管理思想，把</a:t>
            </a:r>
            <a:r>
              <a:rPr dirty="0" sz="1400" spc="-15">
                <a:latin typeface="微软雅黑"/>
                <a:cs typeface="微软雅黑"/>
              </a:rPr>
              <a:t>量</a:t>
            </a:r>
            <a:r>
              <a:rPr dirty="0" sz="1400">
                <a:latin typeface="微软雅黑"/>
                <a:cs typeface="微软雅黑"/>
              </a:rPr>
              <a:t>化管</a:t>
            </a:r>
            <a:r>
              <a:rPr dirty="0" sz="1400" spc="-15">
                <a:latin typeface="微软雅黑"/>
                <a:cs typeface="微软雅黑"/>
              </a:rPr>
              <a:t>理</a:t>
            </a:r>
            <a:r>
              <a:rPr dirty="0" sz="1400">
                <a:latin typeface="微软雅黑"/>
                <a:cs typeface="微软雅黑"/>
              </a:rPr>
              <a:t>在管</a:t>
            </a:r>
            <a:r>
              <a:rPr dirty="0" sz="1400" spc="-15">
                <a:latin typeface="微软雅黑"/>
                <a:cs typeface="微软雅黑"/>
              </a:rPr>
              <a:t>理</a:t>
            </a:r>
            <a:r>
              <a:rPr dirty="0" sz="1400">
                <a:latin typeface="微软雅黑"/>
                <a:cs typeface="微软雅黑"/>
              </a:rPr>
              <a:t>平台</a:t>
            </a:r>
            <a:r>
              <a:rPr dirty="0" sz="1400" spc="-15">
                <a:latin typeface="微软雅黑"/>
                <a:cs typeface="微软雅黑"/>
              </a:rPr>
              <a:t>上</a:t>
            </a:r>
            <a:r>
              <a:rPr dirty="0" sz="1400">
                <a:latin typeface="微软雅黑"/>
                <a:cs typeface="微软雅黑"/>
              </a:rPr>
              <a:t>实现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进行</a:t>
            </a:r>
            <a:r>
              <a:rPr dirty="0" sz="1400" spc="-15">
                <a:latin typeface="微软雅黑"/>
                <a:cs typeface="微软雅黑"/>
              </a:rPr>
              <a:t>制</a:t>
            </a:r>
            <a:r>
              <a:rPr dirty="0" sz="1400">
                <a:latin typeface="微软雅黑"/>
                <a:cs typeface="微软雅黑"/>
              </a:rPr>
              <a:t>定量</a:t>
            </a:r>
            <a:r>
              <a:rPr dirty="0" sz="1400" spc="-15">
                <a:latin typeface="微软雅黑"/>
                <a:cs typeface="微软雅黑"/>
              </a:rPr>
              <a:t>化</a:t>
            </a:r>
            <a:r>
              <a:rPr dirty="0" sz="1400">
                <a:latin typeface="微软雅黑"/>
                <a:cs typeface="微软雅黑"/>
              </a:rPr>
              <a:t>目标</a:t>
            </a:r>
            <a:r>
              <a:rPr dirty="0" sz="1400" spc="-15">
                <a:latin typeface="微软雅黑"/>
                <a:cs typeface="微软雅黑"/>
              </a:rPr>
              <a:t>、</a:t>
            </a:r>
            <a:r>
              <a:rPr dirty="0" sz="1400">
                <a:latin typeface="微软雅黑"/>
                <a:cs typeface="微软雅黑"/>
              </a:rPr>
              <a:t>模型</a:t>
            </a:r>
            <a:r>
              <a:rPr dirty="0" sz="1400" spc="-15">
                <a:latin typeface="微软雅黑"/>
                <a:cs typeface="微软雅黑"/>
              </a:rPr>
              <a:t>预</a:t>
            </a:r>
            <a:r>
              <a:rPr dirty="0" sz="1400">
                <a:latin typeface="微软雅黑"/>
                <a:cs typeface="微软雅黑"/>
              </a:rPr>
              <a:t>测。</a:t>
            </a:r>
            <a:r>
              <a:rPr dirty="0" sz="1400" spc="-15">
                <a:latin typeface="微软雅黑"/>
                <a:cs typeface="微软雅黑"/>
              </a:rPr>
              <a:t>绑</a:t>
            </a:r>
            <a:r>
              <a:rPr dirty="0" sz="1400">
                <a:latin typeface="微软雅黑"/>
                <a:cs typeface="微软雅黑"/>
              </a:rPr>
              <a:t>定管</a:t>
            </a:r>
            <a:r>
              <a:rPr dirty="0" sz="1400" spc="-15">
                <a:latin typeface="微软雅黑"/>
                <a:cs typeface="微软雅黑"/>
              </a:rPr>
              <a:t>理</a:t>
            </a:r>
            <a:r>
              <a:rPr dirty="0" sz="1400">
                <a:latin typeface="微软雅黑"/>
                <a:cs typeface="微软雅黑"/>
              </a:rPr>
              <a:t>流程，  如计划流程等进行跟踪</a:t>
            </a:r>
            <a:r>
              <a:rPr dirty="0" sz="1400" spc="-15">
                <a:latin typeface="微软雅黑"/>
                <a:cs typeface="微软雅黑"/>
              </a:rPr>
              <a:t>校</a:t>
            </a:r>
            <a:r>
              <a:rPr dirty="0" sz="1400">
                <a:latin typeface="微软雅黑"/>
                <a:cs typeface="微软雅黑"/>
              </a:rPr>
              <a:t>验目</a:t>
            </a:r>
            <a:r>
              <a:rPr dirty="0" sz="1400" spc="-15">
                <a:latin typeface="微软雅黑"/>
                <a:cs typeface="微软雅黑"/>
              </a:rPr>
              <a:t>标</a:t>
            </a:r>
            <a:r>
              <a:rPr dirty="0" sz="1400">
                <a:latin typeface="微软雅黑"/>
                <a:cs typeface="微软雅黑"/>
              </a:rPr>
              <a:t>情况。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31976" y="2644140"/>
            <a:ext cx="3493008" cy="21595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339" y="2343911"/>
            <a:ext cx="943368" cy="13914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8565" y="3127120"/>
            <a:ext cx="822960" cy="564515"/>
          </a:xfrm>
          <a:custGeom>
            <a:avLst/>
            <a:gdLst/>
            <a:ahLst/>
            <a:cxnLst/>
            <a:rect l="l" t="t" r="r" b="b"/>
            <a:pathLst>
              <a:path w="822960" h="564514">
                <a:moveTo>
                  <a:pt x="760170" y="488061"/>
                </a:moveTo>
                <a:lnTo>
                  <a:pt x="691375" y="488061"/>
                </a:lnTo>
                <a:lnTo>
                  <a:pt x="718680" y="564388"/>
                </a:lnTo>
                <a:lnTo>
                  <a:pt x="760170" y="488061"/>
                </a:lnTo>
                <a:close/>
              </a:path>
              <a:path w="822960" h="564514">
                <a:moveTo>
                  <a:pt x="0" y="0"/>
                </a:moveTo>
                <a:lnTo>
                  <a:pt x="54686" y="152527"/>
                </a:lnTo>
                <a:lnTo>
                  <a:pt x="71384" y="193030"/>
                </a:lnTo>
                <a:lnTo>
                  <a:pt x="91586" y="231417"/>
                </a:lnTo>
                <a:lnTo>
                  <a:pt x="115110" y="267593"/>
                </a:lnTo>
                <a:lnTo>
                  <a:pt x="141774" y="301461"/>
                </a:lnTo>
                <a:lnTo>
                  <a:pt x="171395" y="332925"/>
                </a:lnTo>
                <a:lnTo>
                  <a:pt x="203793" y="361890"/>
                </a:lnTo>
                <a:lnTo>
                  <a:pt x="238785" y="388259"/>
                </a:lnTo>
                <a:lnTo>
                  <a:pt x="276190" y="411936"/>
                </a:lnTo>
                <a:lnTo>
                  <a:pt x="315825" y="432825"/>
                </a:lnTo>
                <a:lnTo>
                  <a:pt x="357508" y="450831"/>
                </a:lnTo>
                <a:lnTo>
                  <a:pt x="401058" y="465857"/>
                </a:lnTo>
                <a:lnTo>
                  <a:pt x="446293" y="477807"/>
                </a:lnTo>
                <a:lnTo>
                  <a:pt x="493031" y="486585"/>
                </a:lnTo>
                <a:lnTo>
                  <a:pt x="541090" y="492096"/>
                </a:lnTo>
                <a:lnTo>
                  <a:pt x="590288" y="494242"/>
                </a:lnTo>
                <a:lnTo>
                  <a:pt x="640444" y="492929"/>
                </a:lnTo>
                <a:lnTo>
                  <a:pt x="691375" y="488061"/>
                </a:lnTo>
                <a:lnTo>
                  <a:pt x="760170" y="488061"/>
                </a:lnTo>
                <a:lnTo>
                  <a:pt x="822439" y="373506"/>
                </a:lnTo>
                <a:lnTo>
                  <a:pt x="763100" y="341715"/>
                </a:lnTo>
                <a:lnTo>
                  <a:pt x="535568" y="341715"/>
                </a:lnTo>
                <a:lnTo>
                  <a:pt x="486377" y="339569"/>
                </a:lnTo>
                <a:lnTo>
                  <a:pt x="438324" y="334058"/>
                </a:lnTo>
                <a:lnTo>
                  <a:pt x="391592" y="325280"/>
                </a:lnTo>
                <a:lnTo>
                  <a:pt x="346361" y="313330"/>
                </a:lnTo>
                <a:lnTo>
                  <a:pt x="302815" y="298304"/>
                </a:lnTo>
                <a:lnTo>
                  <a:pt x="261135" y="280298"/>
                </a:lnTo>
                <a:lnTo>
                  <a:pt x="221384" y="259334"/>
                </a:lnTo>
                <a:lnTo>
                  <a:pt x="184101" y="235732"/>
                </a:lnTo>
                <a:lnTo>
                  <a:pt x="149110" y="209363"/>
                </a:lnTo>
                <a:lnTo>
                  <a:pt x="116713" y="180398"/>
                </a:lnTo>
                <a:lnTo>
                  <a:pt x="87092" y="148934"/>
                </a:lnTo>
                <a:lnTo>
                  <a:pt x="60428" y="115066"/>
                </a:lnTo>
                <a:lnTo>
                  <a:pt x="36903" y="78890"/>
                </a:lnTo>
                <a:lnTo>
                  <a:pt x="16700" y="40503"/>
                </a:lnTo>
                <a:lnTo>
                  <a:pt x="0" y="0"/>
                </a:lnTo>
                <a:close/>
              </a:path>
              <a:path w="822960" h="564514">
                <a:moveTo>
                  <a:pt x="609333" y="259334"/>
                </a:moveTo>
                <a:lnTo>
                  <a:pt x="636638" y="335534"/>
                </a:lnTo>
                <a:lnTo>
                  <a:pt x="585715" y="340402"/>
                </a:lnTo>
                <a:lnTo>
                  <a:pt x="535568" y="341715"/>
                </a:lnTo>
                <a:lnTo>
                  <a:pt x="763100" y="341715"/>
                </a:lnTo>
                <a:lnTo>
                  <a:pt x="609333" y="259334"/>
                </a:lnTo>
                <a:close/>
              </a:path>
            </a:pathLst>
          </a:custGeom>
          <a:solidFill>
            <a:srgbClr val="005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41386" y="2392426"/>
            <a:ext cx="507365" cy="808990"/>
          </a:xfrm>
          <a:custGeom>
            <a:avLst/>
            <a:gdLst/>
            <a:ahLst/>
            <a:cxnLst/>
            <a:rect l="l" t="t" r="r" b="b"/>
            <a:pathLst>
              <a:path w="507365" h="808989">
                <a:moveTo>
                  <a:pt x="452235" y="0"/>
                </a:moveTo>
                <a:lnTo>
                  <a:pt x="407533" y="17716"/>
                </a:lnTo>
                <a:lnTo>
                  <a:pt x="364097" y="38100"/>
                </a:lnTo>
                <a:lnTo>
                  <a:pt x="317762" y="63673"/>
                </a:lnTo>
                <a:lnTo>
                  <a:pt x="274243" y="91800"/>
                </a:lnTo>
                <a:lnTo>
                  <a:pt x="233617" y="122281"/>
                </a:lnTo>
                <a:lnTo>
                  <a:pt x="195963" y="154918"/>
                </a:lnTo>
                <a:lnTo>
                  <a:pt x="161358" y="189513"/>
                </a:lnTo>
                <a:lnTo>
                  <a:pt x="129880" y="225868"/>
                </a:lnTo>
                <a:lnTo>
                  <a:pt x="101608" y="263784"/>
                </a:lnTo>
                <a:lnTo>
                  <a:pt x="76619" y="303064"/>
                </a:lnTo>
                <a:lnTo>
                  <a:pt x="54991" y="343509"/>
                </a:lnTo>
                <a:lnTo>
                  <a:pt x="36802" y="384921"/>
                </a:lnTo>
                <a:lnTo>
                  <a:pt x="22131" y="427101"/>
                </a:lnTo>
                <a:lnTo>
                  <a:pt x="11055" y="469852"/>
                </a:lnTo>
                <a:lnTo>
                  <a:pt x="3651" y="512975"/>
                </a:lnTo>
                <a:lnTo>
                  <a:pt x="0" y="556272"/>
                </a:lnTo>
                <a:lnTo>
                  <a:pt x="177" y="599545"/>
                </a:lnTo>
                <a:lnTo>
                  <a:pt x="4261" y="642595"/>
                </a:lnTo>
                <a:lnTo>
                  <a:pt x="12330" y="685225"/>
                </a:lnTo>
                <a:lnTo>
                  <a:pt x="24462" y="727236"/>
                </a:lnTo>
                <a:lnTo>
                  <a:pt x="40735" y="768430"/>
                </a:lnTo>
                <a:lnTo>
                  <a:pt x="61227" y="808609"/>
                </a:lnTo>
                <a:lnTo>
                  <a:pt x="55727" y="763756"/>
                </a:lnTo>
                <a:lnTo>
                  <a:pt x="54461" y="718898"/>
                </a:lnTo>
                <a:lnTo>
                  <a:pt x="57304" y="674223"/>
                </a:lnTo>
                <a:lnTo>
                  <a:pt x="64128" y="629916"/>
                </a:lnTo>
                <a:lnTo>
                  <a:pt x="74808" y="586163"/>
                </a:lnTo>
                <a:lnTo>
                  <a:pt x="89217" y="543150"/>
                </a:lnTo>
                <a:lnTo>
                  <a:pt x="107229" y="501064"/>
                </a:lnTo>
                <a:lnTo>
                  <a:pt x="128717" y="460091"/>
                </a:lnTo>
                <a:lnTo>
                  <a:pt x="153555" y="420417"/>
                </a:lnTo>
                <a:lnTo>
                  <a:pt x="181616" y="382228"/>
                </a:lnTo>
                <a:lnTo>
                  <a:pt x="212774" y="345711"/>
                </a:lnTo>
                <a:lnTo>
                  <a:pt x="246902" y="311051"/>
                </a:lnTo>
                <a:lnTo>
                  <a:pt x="283875" y="278435"/>
                </a:lnTo>
                <a:lnTo>
                  <a:pt x="323565" y="248048"/>
                </a:lnTo>
                <a:lnTo>
                  <a:pt x="365846" y="220078"/>
                </a:lnTo>
                <a:lnTo>
                  <a:pt x="410592" y="194710"/>
                </a:lnTo>
                <a:lnTo>
                  <a:pt x="457676" y="172131"/>
                </a:lnTo>
                <a:lnTo>
                  <a:pt x="506972" y="152526"/>
                </a:lnTo>
                <a:lnTo>
                  <a:pt x="452235" y="0"/>
                </a:lnTo>
                <a:close/>
              </a:path>
            </a:pathLst>
          </a:custGeom>
          <a:solidFill>
            <a:srgbClr val="004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41192" y="2392426"/>
            <a:ext cx="850265" cy="1299210"/>
          </a:xfrm>
          <a:custGeom>
            <a:avLst/>
            <a:gdLst/>
            <a:ahLst/>
            <a:cxnLst/>
            <a:rect l="l" t="t" r="r" b="b"/>
            <a:pathLst>
              <a:path w="850264" h="1299210">
                <a:moveTo>
                  <a:pt x="27373" y="734694"/>
                </a:moveTo>
                <a:lnTo>
                  <a:pt x="44073" y="775198"/>
                </a:lnTo>
                <a:lnTo>
                  <a:pt x="64277" y="813585"/>
                </a:lnTo>
                <a:lnTo>
                  <a:pt x="87801" y="849761"/>
                </a:lnTo>
                <a:lnTo>
                  <a:pt x="114465" y="883629"/>
                </a:lnTo>
                <a:lnTo>
                  <a:pt x="144087" y="915093"/>
                </a:lnTo>
                <a:lnTo>
                  <a:pt x="176484" y="944058"/>
                </a:lnTo>
                <a:lnTo>
                  <a:pt x="211474" y="970427"/>
                </a:lnTo>
                <a:lnTo>
                  <a:pt x="248877" y="994104"/>
                </a:lnTo>
                <a:lnTo>
                  <a:pt x="288509" y="1014993"/>
                </a:lnTo>
                <a:lnTo>
                  <a:pt x="330189" y="1032999"/>
                </a:lnTo>
                <a:lnTo>
                  <a:pt x="373735" y="1048025"/>
                </a:lnTo>
                <a:lnTo>
                  <a:pt x="418965" y="1059975"/>
                </a:lnTo>
                <a:lnTo>
                  <a:pt x="465697" y="1068753"/>
                </a:lnTo>
                <a:lnTo>
                  <a:pt x="513750" y="1074264"/>
                </a:lnTo>
                <a:lnTo>
                  <a:pt x="562941" y="1076410"/>
                </a:lnTo>
                <a:lnTo>
                  <a:pt x="613089" y="1075097"/>
                </a:lnTo>
                <a:lnTo>
                  <a:pt x="664011" y="1070229"/>
                </a:lnTo>
                <a:lnTo>
                  <a:pt x="636706" y="994029"/>
                </a:lnTo>
                <a:lnTo>
                  <a:pt x="849812" y="1108202"/>
                </a:lnTo>
                <a:lnTo>
                  <a:pt x="746053" y="1299083"/>
                </a:lnTo>
                <a:lnTo>
                  <a:pt x="718748" y="1222756"/>
                </a:lnTo>
                <a:lnTo>
                  <a:pt x="667817" y="1227624"/>
                </a:lnTo>
                <a:lnTo>
                  <a:pt x="617662" y="1228937"/>
                </a:lnTo>
                <a:lnTo>
                  <a:pt x="568464" y="1226791"/>
                </a:lnTo>
                <a:lnTo>
                  <a:pt x="520405" y="1221280"/>
                </a:lnTo>
                <a:lnTo>
                  <a:pt x="473667" y="1212502"/>
                </a:lnTo>
                <a:lnTo>
                  <a:pt x="428432" y="1200552"/>
                </a:lnTo>
                <a:lnTo>
                  <a:pt x="384881" y="1185526"/>
                </a:lnTo>
                <a:lnTo>
                  <a:pt x="343198" y="1167520"/>
                </a:lnTo>
                <a:lnTo>
                  <a:pt x="303563" y="1146631"/>
                </a:lnTo>
                <a:lnTo>
                  <a:pt x="266159" y="1122954"/>
                </a:lnTo>
                <a:lnTo>
                  <a:pt x="231166" y="1096585"/>
                </a:lnTo>
                <a:lnTo>
                  <a:pt x="198769" y="1067620"/>
                </a:lnTo>
                <a:lnTo>
                  <a:pt x="169147" y="1036156"/>
                </a:lnTo>
                <a:lnTo>
                  <a:pt x="142483" y="1002288"/>
                </a:lnTo>
                <a:lnTo>
                  <a:pt x="118959" y="966112"/>
                </a:lnTo>
                <a:lnTo>
                  <a:pt x="98757" y="927725"/>
                </a:lnTo>
                <a:lnTo>
                  <a:pt x="82059" y="887222"/>
                </a:lnTo>
                <a:lnTo>
                  <a:pt x="27373" y="734694"/>
                </a:lnTo>
                <a:lnTo>
                  <a:pt x="14222" y="691666"/>
                </a:lnTo>
                <a:lnTo>
                  <a:pt x="5350" y="648166"/>
                </a:lnTo>
                <a:lnTo>
                  <a:pt x="645" y="604383"/>
                </a:lnTo>
                <a:lnTo>
                  <a:pt x="0" y="560506"/>
                </a:lnTo>
                <a:lnTo>
                  <a:pt x="3303" y="516725"/>
                </a:lnTo>
                <a:lnTo>
                  <a:pt x="10447" y="473228"/>
                </a:lnTo>
                <a:lnTo>
                  <a:pt x="21322" y="430204"/>
                </a:lnTo>
                <a:lnTo>
                  <a:pt x="35818" y="387842"/>
                </a:lnTo>
                <a:lnTo>
                  <a:pt x="53827" y="346332"/>
                </a:lnTo>
                <a:lnTo>
                  <a:pt x="75238" y="305863"/>
                </a:lnTo>
                <a:lnTo>
                  <a:pt x="99942" y="266624"/>
                </a:lnTo>
                <a:lnTo>
                  <a:pt x="127830" y="228803"/>
                </a:lnTo>
                <a:lnTo>
                  <a:pt x="158792" y="192590"/>
                </a:lnTo>
                <a:lnTo>
                  <a:pt x="192720" y="158174"/>
                </a:lnTo>
                <a:lnTo>
                  <a:pt x="229503" y="125743"/>
                </a:lnTo>
                <a:lnTo>
                  <a:pt x="269033" y="95488"/>
                </a:lnTo>
                <a:lnTo>
                  <a:pt x="311200" y="67597"/>
                </a:lnTo>
                <a:lnTo>
                  <a:pt x="355895" y="42259"/>
                </a:lnTo>
                <a:lnTo>
                  <a:pt x="403008" y="19664"/>
                </a:lnTo>
                <a:lnTo>
                  <a:pt x="452429" y="0"/>
                </a:lnTo>
                <a:lnTo>
                  <a:pt x="507166" y="152526"/>
                </a:lnTo>
                <a:lnTo>
                  <a:pt x="457870" y="172131"/>
                </a:lnTo>
                <a:lnTo>
                  <a:pt x="410786" y="194710"/>
                </a:lnTo>
                <a:lnTo>
                  <a:pt x="366040" y="220078"/>
                </a:lnTo>
                <a:lnTo>
                  <a:pt x="323759" y="248048"/>
                </a:lnTo>
                <a:lnTo>
                  <a:pt x="284069" y="278435"/>
                </a:lnTo>
                <a:lnTo>
                  <a:pt x="247097" y="311051"/>
                </a:lnTo>
                <a:lnTo>
                  <a:pt x="212968" y="345711"/>
                </a:lnTo>
                <a:lnTo>
                  <a:pt x="181810" y="382228"/>
                </a:lnTo>
                <a:lnTo>
                  <a:pt x="153749" y="420417"/>
                </a:lnTo>
                <a:lnTo>
                  <a:pt x="128911" y="460091"/>
                </a:lnTo>
                <a:lnTo>
                  <a:pt x="107423" y="501064"/>
                </a:lnTo>
                <a:lnTo>
                  <a:pt x="89411" y="543150"/>
                </a:lnTo>
                <a:lnTo>
                  <a:pt x="75002" y="586163"/>
                </a:lnTo>
                <a:lnTo>
                  <a:pt x="64322" y="629916"/>
                </a:lnTo>
                <a:lnTo>
                  <a:pt x="57498" y="674223"/>
                </a:lnTo>
                <a:lnTo>
                  <a:pt x="54655" y="718898"/>
                </a:lnTo>
                <a:lnTo>
                  <a:pt x="55921" y="763756"/>
                </a:lnTo>
                <a:lnTo>
                  <a:pt x="61422" y="808609"/>
                </a:lnTo>
              </a:path>
            </a:pathLst>
          </a:custGeom>
          <a:ln w="12699">
            <a:solidFill>
              <a:srgbClr val="005E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86497" y="1780010"/>
            <a:ext cx="3786438" cy="24102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003291" y="1491996"/>
            <a:ext cx="3385185" cy="260985"/>
          </a:xfrm>
          <a:prstGeom prst="rect">
            <a:avLst/>
          </a:prstGeom>
          <a:solidFill>
            <a:srgbClr val="0160CF">
              <a:alpha val="50195"/>
            </a:srgbClr>
          </a:solidFill>
        </p:spPr>
        <p:txBody>
          <a:bodyPr wrap="square" lIns="0" tIns="40005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315"/>
              </a:spcBef>
            </a:pP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进度偏差</a:t>
            </a:r>
            <a:r>
              <a:rPr dirty="0" sz="1100" spc="5" b="1">
                <a:solidFill>
                  <a:srgbClr val="FFFFFF"/>
                </a:solidFill>
                <a:latin typeface="微软雅黑"/>
                <a:cs typeface="微软雅黑"/>
              </a:rPr>
              <a:t>率</a:t>
            </a:r>
            <a:r>
              <a:rPr dirty="0" sz="1100" spc="-5" b="1">
                <a:solidFill>
                  <a:srgbClr val="FFFFFF"/>
                </a:solidFill>
                <a:latin typeface="微软雅黑"/>
                <a:cs typeface="微软雅黑"/>
              </a:rPr>
              <a:t>PPM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模型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12</a:t>
            </a:fld>
          </a:p>
        </p:txBody>
      </p:sp>
      <p:sp>
        <p:nvSpPr>
          <p:cNvPr id="14" name="object 14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487" y="193571"/>
            <a:ext cx="585145" cy="289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70610" y="178435"/>
            <a:ext cx="25247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 b="1">
                <a:solidFill>
                  <a:srgbClr val="404040"/>
                </a:solidFill>
                <a:latin typeface="微软雅黑"/>
                <a:cs typeface="微软雅黑"/>
              </a:rPr>
              <a:t>过程改</a:t>
            </a:r>
            <a:r>
              <a:rPr dirty="0" sz="1800" spc="-65" b="1">
                <a:solidFill>
                  <a:srgbClr val="404040"/>
                </a:solidFill>
                <a:latin typeface="微软雅黑"/>
                <a:cs typeface="微软雅黑"/>
              </a:rPr>
              <a:t>进</a:t>
            </a:r>
            <a:r>
              <a:rPr dirty="0" sz="1800" spc="-60" b="1">
                <a:solidFill>
                  <a:srgbClr val="404040"/>
                </a:solidFill>
                <a:latin typeface="Arial"/>
                <a:cs typeface="Arial"/>
              </a:rPr>
              <a:t>-</a:t>
            </a:r>
            <a:r>
              <a:rPr dirty="0" sz="1800" spc="-60" b="1">
                <a:solidFill>
                  <a:srgbClr val="404040"/>
                </a:solidFill>
                <a:latin typeface="微软雅黑"/>
                <a:cs typeface="微软雅黑"/>
              </a:rPr>
              <a:t>风险和问题管理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818" y="704443"/>
            <a:ext cx="8394065" cy="794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539115">
              <a:lnSpc>
                <a:spcPct val="120100"/>
              </a:lnSpc>
              <a:spcBef>
                <a:spcPts val="95"/>
              </a:spcBef>
            </a:pPr>
            <a:r>
              <a:rPr dirty="0" sz="1400">
                <a:latin typeface="微软雅黑"/>
                <a:cs typeface="微软雅黑"/>
              </a:rPr>
              <a:t>参考项目管理策略模型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优化</a:t>
            </a:r>
            <a:r>
              <a:rPr dirty="0" sz="1400" spc="-15">
                <a:latin typeface="微软雅黑"/>
                <a:cs typeface="微软雅黑"/>
              </a:rPr>
              <a:t>改</a:t>
            </a:r>
            <a:r>
              <a:rPr dirty="0" sz="1400">
                <a:latin typeface="微软雅黑"/>
                <a:cs typeface="微软雅黑"/>
              </a:rPr>
              <a:t>进风</a:t>
            </a:r>
            <a:r>
              <a:rPr dirty="0" sz="1400" spc="-15">
                <a:latin typeface="微软雅黑"/>
                <a:cs typeface="微软雅黑"/>
              </a:rPr>
              <a:t>险</a:t>
            </a:r>
            <a:r>
              <a:rPr dirty="0" sz="1400">
                <a:latin typeface="微软雅黑"/>
                <a:cs typeface="微软雅黑"/>
              </a:rPr>
              <a:t>管理</a:t>
            </a:r>
            <a:r>
              <a:rPr dirty="0" sz="1400" spc="-15">
                <a:latin typeface="微软雅黑"/>
                <a:cs typeface="微软雅黑"/>
              </a:rPr>
              <a:t>模</a:t>
            </a:r>
            <a:r>
              <a:rPr dirty="0" sz="1400">
                <a:latin typeface="微软雅黑"/>
                <a:cs typeface="微软雅黑"/>
              </a:rPr>
              <a:t>块</a:t>
            </a:r>
            <a:r>
              <a:rPr dirty="0" sz="1400" spc="5">
                <a:latin typeface="微软雅黑"/>
                <a:cs typeface="微软雅黑"/>
              </a:rPr>
              <a:t>，</a:t>
            </a:r>
            <a:r>
              <a:rPr dirty="0" sz="1400" spc="-15">
                <a:latin typeface="微软雅黑"/>
                <a:cs typeface="微软雅黑"/>
              </a:rPr>
              <a:t>从</a:t>
            </a:r>
            <a:r>
              <a:rPr dirty="0" sz="1400">
                <a:latin typeface="微软雅黑"/>
                <a:cs typeface="微软雅黑"/>
              </a:rPr>
              <a:t>项目</a:t>
            </a:r>
            <a:r>
              <a:rPr dirty="0" sz="1400" spc="-15">
                <a:latin typeface="微软雅黑"/>
                <a:cs typeface="微软雅黑"/>
              </a:rPr>
              <a:t>来</a:t>
            </a:r>
            <a:r>
              <a:rPr dirty="0" sz="1400">
                <a:latin typeface="微软雅黑"/>
                <a:cs typeface="微软雅黑"/>
              </a:rPr>
              <a:t>源、</a:t>
            </a:r>
            <a:r>
              <a:rPr dirty="0" sz="1400" spc="-15">
                <a:latin typeface="微软雅黑"/>
                <a:cs typeface="微软雅黑"/>
              </a:rPr>
              <a:t>项</a:t>
            </a:r>
            <a:r>
              <a:rPr dirty="0" sz="1400">
                <a:latin typeface="微软雅黑"/>
                <a:cs typeface="微软雅黑"/>
              </a:rPr>
              <a:t>目类</a:t>
            </a:r>
            <a:r>
              <a:rPr dirty="0" sz="1400" spc="-15">
                <a:latin typeface="微软雅黑"/>
                <a:cs typeface="微软雅黑"/>
              </a:rPr>
              <a:t>型</a:t>
            </a:r>
            <a:r>
              <a:rPr dirty="0" sz="1400">
                <a:latin typeface="微软雅黑"/>
                <a:cs typeface="微软雅黑"/>
              </a:rPr>
              <a:t>、市</a:t>
            </a:r>
            <a:r>
              <a:rPr dirty="0" sz="1400" spc="-15">
                <a:latin typeface="微软雅黑"/>
                <a:cs typeface="微软雅黑"/>
              </a:rPr>
              <a:t>场</a:t>
            </a:r>
            <a:r>
              <a:rPr dirty="0" sz="1400">
                <a:latin typeface="微软雅黑"/>
                <a:cs typeface="微软雅黑"/>
              </a:rPr>
              <a:t>分类</a:t>
            </a:r>
            <a:r>
              <a:rPr dirty="0" sz="1400" spc="-15">
                <a:latin typeface="微软雅黑"/>
                <a:cs typeface="微软雅黑"/>
              </a:rPr>
              <a:t>三</a:t>
            </a:r>
            <a:r>
              <a:rPr dirty="0" sz="1400">
                <a:latin typeface="微软雅黑"/>
                <a:cs typeface="微软雅黑"/>
              </a:rPr>
              <a:t>个维</a:t>
            </a:r>
            <a:r>
              <a:rPr dirty="0" sz="1400" spc="-15">
                <a:latin typeface="微软雅黑"/>
                <a:cs typeface="微软雅黑"/>
              </a:rPr>
              <a:t>度</a:t>
            </a:r>
            <a:r>
              <a:rPr dirty="0" sz="1400">
                <a:latin typeface="微软雅黑"/>
                <a:cs typeface="微软雅黑"/>
              </a:rPr>
              <a:t>去分析 其对应二级风险发生概</a:t>
            </a:r>
            <a:r>
              <a:rPr dirty="0" sz="1400" spc="-15">
                <a:latin typeface="微软雅黑"/>
                <a:cs typeface="微软雅黑"/>
              </a:rPr>
              <a:t>率</a:t>
            </a:r>
            <a:r>
              <a:rPr dirty="0" sz="1400">
                <a:latin typeface="微软雅黑"/>
                <a:cs typeface="微软雅黑"/>
              </a:rPr>
              <a:t>，再</a:t>
            </a:r>
            <a:r>
              <a:rPr dirty="0" sz="1400" spc="-15">
                <a:latin typeface="微软雅黑"/>
                <a:cs typeface="微软雅黑"/>
              </a:rPr>
              <a:t>从</a:t>
            </a:r>
            <a:r>
              <a:rPr dirty="0" sz="1400">
                <a:latin typeface="微软雅黑"/>
                <a:cs typeface="微软雅黑"/>
              </a:rPr>
              <a:t>风险</a:t>
            </a:r>
            <a:r>
              <a:rPr dirty="0" sz="1400" spc="-15">
                <a:latin typeface="微软雅黑"/>
                <a:cs typeface="微软雅黑"/>
              </a:rPr>
              <a:t>发</a:t>
            </a:r>
            <a:r>
              <a:rPr dirty="0" sz="1400">
                <a:latin typeface="微软雅黑"/>
                <a:cs typeface="微软雅黑"/>
              </a:rPr>
              <a:t>生概</a:t>
            </a:r>
            <a:r>
              <a:rPr dirty="0" sz="1400" spc="-15">
                <a:latin typeface="微软雅黑"/>
                <a:cs typeface="微软雅黑"/>
              </a:rPr>
              <a:t>率</a:t>
            </a:r>
            <a:r>
              <a:rPr dirty="0" sz="1400">
                <a:latin typeface="微软雅黑"/>
                <a:cs typeface="微软雅黑"/>
              </a:rPr>
              <a:t>、风</a:t>
            </a:r>
            <a:r>
              <a:rPr dirty="0" sz="1400" spc="-15">
                <a:latin typeface="微软雅黑"/>
                <a:cs typeface="微软雅黑"/>
              </a:rPr>
              <a:t>险</a:t>
            </a:r>
            <a:r>
              <a:rPr dirty="0" sz="1400">
                <a:latin typeface="微软雅黑"/>
                <a:cs typeface="微软雅黑"/>
              </a:rPr>
              <a:t>发生</a:t>
            </a:r>
            <a:r>
              <a:rPr dirty="0" sz="1400" spc="-15">
                <a:latin typeface="微软雅黑"/>
                <a:cs typeface="微软雅黑"/>
              </a:rPr>
              <a:t>影</a:t>
            </a:r>
            <a:r>
              <a:rPr dirty="0" sz="1400">
                <a:latin typeface="微软雅黑"/>
                <a:cs typeface="微软雅黑"/>
              </a:rPr>
              <a:t>响力</a:t>
            </a:r>
            <a:r>
              <a:rPr dirty="0" sz="1400" spc="-15">
                <a:latin typeface="微软雅黑"/>
                <a:cs typeface="微软雅黑"/>
              </a:rPr>
              <a:t>、</a:t>
            </a:r>
            <a:r>
              <a:rPr dirty="0" sz="1400">
                <a:latin typeface="微软雅黑"/>
                <a:cs typeface="微软雅黑"/>
              </a:rPr>
              <a:t>风险</a:t>
            </a:r>
            <a:r>
              <a:rPr dirty="0" sz="1400" spc="-15">
                <a:latin typeface="微软雅黑"/>
                <a:cs typeface="微软雅黑"/>
              </a:rPr>
              <a:t>状</a:t>
            </a:r>
            <a:r>
              <a:rPr dirty="0" sz="1400">
                <a:latin typeface="微软雅黑"/>
                <a:cs typeface="微软雅黑"/>
              </a:rPr>
              <a:t>态对</a:t>
            </a:r>
            <a:r>
              <a:rPr dirty="0" sz="1400" spc="-15">
                <a:latin typeface="微软雅黑"/>
                <a:cs typeface="微软雅黑"/>
              </a:rPr>
              <a:t>二</a:t>
            </a:r>
            <a:r>
              <a:rPr dirty="0" sz="1400">
                <a:latin typeface="微软雅黑"/>
                <a:cs typeface="微软雅黑"/>
              </a:rPr>
              <a:t>级风</a:t>
            </a:r>
            <a:r>
              <a:rPr dirty="0" sz="1400" spc="-15">
                <a:latin typeface="微软雅黑"/>
                <a:cs typeface="微软雅黑"/>
              </a:rPr>
              <a:t>险</a:t>
            </a:r>
            <a:r>
              <a:rPr dirty="0" sz="1400">
                <a:latin typeface="微软雅黑"/>
                <a:cs typeface="微软雅黑"/>
              </a:rPr>
              <a:t>进行</a:t>
            </a:r>
            <a:r>
              <a:rPr dirty="0" sz="1400" spc="-15">
                <a:latin typeface="微软雅黑"/>
                <a:cs typeface="微软雅黑"/>
              </a:rPr>
              <a:t>打</a:t>
            </a:r>
            <a:r>
              <a:rPr dirty="0" sz="1400">
                <a:latin typeface="微软雅黑"/>
                <a:cs typeface="微软雅黑"/>
              </a:rPr>
              <a:t>分，</a:t>
            </a:r>
            <a:r>
              <a:rPr dirty="0" sz="1400" spc="-15">
                <a:latin typeface="微软雅黑"/>
                <a:cs typeface="微软雅黑"/>
              </a:rPr>
              <a:t>依</a:t>
            </a:r>
            <a:r>
              <a:rPr dirty="0" sz="1400">
                <a:latin typeface="微软雅黑"/>
                <a:cs typeface="微软雅黑"/>
              </a:rPr>
              <a:t>据全部 风险分数累计取</a:t>
            </a:r>
            <a:r>
              <a:rPr dirty="0" sz="1400" spc="-5">
                <a:latin typeface="微软雅黑"/>
                <a:cs typeface="微软雅黑"/>
              </a:rPr>
              <a:t>前</a:t>
            </a:r>
            <a:r>
              <a:rPr dirty="0" sz="1400" b="1">
                <a:latin typeface="微软雅黑"/>
                <a:cs typeface="微软雅黑"/>
              </a:rPr>
              <a:t>五个</a:t>
            </a:r>
            <a:r>
              <a:rPr dirty="0" sz="1400" spc="-10" b="1">
                <a:latin typeface="微软雅黑"/>
                <a:cs typeface="微软雅黑"/>
              </a:rPr>
              <a:t>风</a:t>
            </a:r>
            <a:r>
              <a:rPr dirty="0" sz="1400" b="1">
                <a:latin typeface="微软雅黑"/>
                <a:cs typeface="微软雅黑"/>
              </a:rPr>
              <a:t>险对</a:t>
            </a:r>
            <a:r>
              <a:rPr dirty="0" sz="1400" spc="-10" b="1">
                <a:latin typeface="微软雅黑"/>
                <a:cs typeface="微软雅黑"/>
              </a:rPr>
              <a:t>项</a:t>
            </a:r>
            <a:r>
              <a:rPr dirty="0" sz="1400" b="1">
                <a:latin typeface="微软雅黑"/>
                <a:cs typeface="微软雅黑"/>
              </a:rPr>
              <a:t>目进</a:t>
            </a:r>
            <a:r>
              <a:rPr dirty="0" sz="1400" spc="-10" b="1">
                <a:latin typeface="微软雅黑"/>
                <a:cs typeface="微软雅黑"/>
              </a:rPr>
              <a:t>行</a:t>
            </a:r>
            <a:r>
              <a:rPr dirty="0" sz="1400" spc="-15" b="1">
                <a:latin typeface="微软雅黑"/>
                <a:cs typeface="微软雅黑"/>
              </a:rPr>
              <a:t>推</a:t>
            </a:r>
            <a:r>
              <a:rPr dirty="0" sz="1400" b="1">
                <a:latin typeface="微软雅黑"/>
                <a:cs typeface="微软雅黑"/>
              </a:rPr>
              <a:t>送</a:t>
            </a:r>
            <a:r>
              <a:rPr dirty="0" sz="1400">
                <a:latin typeface="微软雅黑"/>
                <a:cs typeface="微软雅黑"/>
              </a:rPr>
              <a:t>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1772" y="1635251"/>
            <a:ext cx="8077200" cy="2953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12</a:t>
            </a:fld>
          </a:p>
        </p:txBody>
      </p:sp>
      <p:sp>
        <p:nvSpPr>
          <p:cNvPr id="8" name="object 8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487" y="193571"/>
            <a:ext cx="585145" cy="289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0610" y="178435"/>
            <a:ext cx="274574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404040"/>
                </a:solidFill>
              </a:rPr>
              <a:t>过程改</a:t>
            </a:r>
            <a:r>
              <a:rPr dirty="0" sz="1800" spc="-65">
                <a:solidFill>
                  <a:srgbClr val="404040"/>
                </a:solidFill>
              </a:rPr>
              <a:t>进</a:t>
            </a:r>
            <a:r>
              <a:rPr dirty="0" sz="1800" spc="-60">
                <a:solidFill>
                  <a:srgbClr val="404040"/>
                </a:solidFill>
                <a:latin typeface="Arial"/>
                <a:cs typeface="Arial"/>
              </a:rPr>
              <a:t>-</a:t>
            </a:r>
            <a:r>
              <a:rPr dirty="0" sz="1800" spc="-60">
                <a:solidFill>
                  <a:srgbClr val="404040"/>
                </a:solidFill>
              </a:rPr>
              <a:t>技术评审分级管理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459" y="1347216"/>
            <a:ext cx="4537075" cy="2141220"/>
          </a:xfrm>
          <a:custGeom>
            <a:avLst/>
            <a:gdLst/>
            <a:ahLst/>
            <a:cxnLst/>
            <a:rect l="l" t="t" r="r" b="b"/>
            <a:pathLst>
              <a:path w="4537075" h="2141220">
                <a:moveTo>
                  <a:pt x="4180078" y="0"/>
                </a:moveTo>
                <a:lnTo>
                  <a:pt x="356882" y="0"/>
                </a:lnTo>
                <a:lnTo>
                  <a:pt x="308455" y="3257"/>
                </a:lnTo>
                <a:lnTo>
                  <a:pt x="262008" y="12747"/>
                </a:lnTo>
                <a:lnTo>
                  <a:pt x="217966" y="28043"/>
                </a:lnTo>
                <a:lnTo>
                  <a:pt x="176755" y="48720"/>
                </a:lnTo>
                <a:lnTo>
                  <a:pt x="138800" y="74355"/>
                </a:lnTo>
                <a:lnTo>
                  <a:pt x="104527" y="104521"/>
                </a:lnTo>
                <a:lnTo>
                  <a:pt x="74360" y="138793"/>
                </a:lnTo>
                <a:lnTo>
                  <a:pt x="48724" y="176746"/>
                </a:lnTo>
                <a:lnTo>
                  <a:pt x="28045" y="217955"/>
                </a:lnTo>
                <a:lnTo>
                  <a:pt x="12747" y="261996"/>
                </a:lnTo>
                <a:lnTo>
                  <a:pt x="3257" y="308442"/>
                </a:lnTo>
                <a:lnTo>
                  <a:pt x="0" y="356870"/>
                </a:lnTo>
                <a:lnTo>
                  <a:pt x="0" y="1784350"/>
                </a:lnTo>
                <a:lnTo>
                  <a:pt x="3257" y="1832777"/>
                </a:lnTo>
                <a:lnTo>
                  <a:pt x="12747" y="1879223"/>
                </a:lnTo>
                <a:lnTo>
                  <a:pt x="28045" y="1923264"/>
                </a:lnTo>
                <a:lnTo>
                  <a:pt x="48724" y="1964473"/>
                </a:lnTo>
                <a:lnTo>
                  <a:pt x="74360" y="2002426"/>
                </a:lnTo>
                <a:lnTo>
                  <a:pt x="104527" y="2036699"/>
                </a:lnTo>
                <a:lnTo>
                  <a:pt x="138800" y="2066864"/>
                </a:lnTo>
                <a:lnTo>
                  <a:pt x="176755" y="2092499"/>
                </a:lnTo>
                <a:lnTo>
                  <a:pt x="217966" y="2113176"/>
                </a:lnTo>
                <a:lnTo>
                  <a:pt x="262008" y="2128472"/>
                </a:lnTo>
                <a:lnTo>
                  <a:pt x="308455" y="2137962"/>
                </a:lnTo>
                <a:lnTo>
                  <a:pt x="356882" y="2141220"/>
                </a:lnTo>
                <a:lnTo>
                  <a:pt x="4180078" y="2141220"/>
                </a:lnTo>
                <a:lnTo>
                  <a:pt x="4228505" y="2137962"/>
                </a:lnTo>
                <a:lnTo>
                  <a:pt x="4274951" y="2128472"/>
                </a:lnTo>
                <a:lnTo>
                  <a:pt x="4318992" y="2113176"/>
                </a:lnTo>
                <a:lnTo>
                  <a:pt x="4360201" y="2092499"/>
                </a:lnTo>
                <a:lnTo>
                  <a:pt x="4398154" y="2066864"/>
                </a:lnTo>
                <a:lnTo>
                  <a:pt x="4432427" y="2036699"/>
                </a:lnTo>
                <a:lnTo>
                  <a:pt x="4462592" y="2002426"/>
                </a:lnTo>
                <a:lnTo>
                  <a:pt x="4488227" y="1964473"/>
                </a:lnTo>
                <a:lnTo>
                  <a:pt x="4508904" y="1923264"/>
                </a:lnTo>
                <a:lnTo>
                  <a:pt x="4524200" y="1879223"/>
                </a:lnTo>
                <a:lnTo>
                  <a:pt x="4533690" y="1832777"/>
                </a:lnTo>
                <a:lnTo>
                  <a:pt x="4536948" y="1784350"/>
                </a:lnTo>
                <a:lnTo>
                  <a:pt x="4536948" y="356870"/>
                </a:lnTo>
                <a:lnTo>
                  <a:pt x="4533690" y="308442"/>
                </a:lnTo>
                <a:lnTo>
                  <a:pt x="4524200" y="261996"/>
                </a:lnTo>
                <a:lnTo>
                  <a:pt x="4508904" y="217955"/>
                </a:lnTo>
                <a:lnTo>
                  <a:pt x="4488227" y="176746"/>
                </a:lnTo>
                <a:lnTo>
                  <a:pt x="4462592" y="138793"/>
                </a:lnTo>
                <a:lnTo>
                  <a:pt x="4432427" y="104521"/>
                </a:lnTo>
                <a:lnTo>
                  <a:pt x="4398154" y="74355"/>
                </a:lnTo>
                <a:lnTo>
                  <a:pt x="4360201" y="48720"/>
                </a:lnTo>
                <a:lnTo>
                  <a:pt x="4318992" y="28043"/>
                </a:lnTo>
                <a:lnTo>
                  <a:pt x="4274951" y="12747"/>
                </a:lnTo>
                <a:lnTo>
                  <a:pt x="4228505" y="3257"/>
                </a:lnTo>
                <a:lnTo>
                  <a:pt x="418007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1459" y="1347216"/>
            <a:ext cx="4537075" cy="2141220"/>
          </a:xfrm>
          <a:custGeom>
            <a:avLst/>
            <a:gdLst/>
            <a:ahLst/>
            <a:cxnLst/>
            <a:rect l="l" t="t" r="r" b="b"/>
            <a:pathLst>
              <a:path w="4537075" h="2141220">
                <a:moveTo>
                  <a:pt x="0" y="356870"/>
                </a:moveTo>
                <a:lnTo>
                  <a:pt x="3257" y="308442"/>
                </a:lnTo>
                <a:lnTo>
                  <a:pt x="12747" y="261996"/>
                </a:lnTo>
                <a:lnTo>
                  <a:pt x="28045" y="217955"/>
                </a:lnTo>
                <a:lnTo>
                  <a:pt x="48724" y="176746"/>
                </a:lnTo>
                <a:lnTo>
                  <a:pt x="74360" y="138793"/>
                </a:lnTo>
                <a:lnTo>
                  <a:pt x="104527" y="104521"/>
                </a:lnTo>
                <a:lnTo>
                  <a:pt x="138800" y="74355"/>
                </a:lnTo>
                <a:lnTo>
                  <a:pt x="176755" y="48720"/>
                </a:lnTo>
                <a:lnTo>
                  <a:pt x="217966" y="28043"/>
                </a:lnTo>
                <a:lnTo>
                  <a:pt x="262008" y="12747"/>
                </a:lnTo>
                <a:lnTo>
                  <a:pt x="308455" y="3257"/>
                </a:lnTo>
                <a:lnTo>
                  <a:pt x="356882" y="0"/>
                </a:lnTo>
                <a:lnTo>
                  <a:pt x="4180078" y="0"/>
                </a:lnTo>
                <a:lnTo>
                  <a:pt x="4228505" y="3257"/>
                </a:lnTo>
                <a:lnTo>
                  <a:pt x="4274951" y="12747"/>
                </a:lnTo>
                <a:lnTo>
                  <a:pt x="4318992" y="28043"/>
                </a:lnTo>
                <a:lnTo>
                  <a:pt x="4360201" y="48720"/>
                </a:lnTo>
                <a:lnTo>
                  <a:pt x="4398154" y="74355"/>
                </a:lnTo>
                <a:lnTo>
                  <a:pt x="4432426" y="104520"/>
                </a:lnTo>
                <a:lnTo>
                  <a:pt x="4462592" y="138793"/>
                </a:lnTo>
                <a:lnTo>
                  <a:pt x="4488227" y="176746"/>
                </a:lnTo>
                <a:lnTo>
                  <a:pt x="4508904" y="217955"/>
                </a:lnTo>
                <a:lnTo>
                  <a:pt x="4524200" y="261996"/>
                </a:lnTo>
                <a:lnTo>
                  <a:pt x="4533690" y="308442"/>
                </a:lnTo>
                <a:lnTo>
                  <a:pt x="4536948" y="356870"/>
                </a:lnTo>
                <a:lnTo>
                  <a:pt x="4536948" y="1784350"/>
                </a:lnTo>
                <a:lnTo>
                  <a:pt x="4533690" y="1832777"/>
                </a:lnTo>
                <a:lnTo>
                  <a:pt x="4524200" y="1879223"/>
                </a:lnTo>
                <a:lnTo>
                  <a:pt x="4508904" y="1923264"/>
                </a:lnTo>
                <a:lnTo>
                  <a:pt x="4488227" y="1964473"/>
                </a:lnTo>
                <a:lnTo>
                  <a:pt x="4462592" y="2002426"/>
                </a:lnTo>
                <a:lnTo>
                  <a:pt x="4432427" y="2036699"/>
                </a:lnTo>
                <a:lnTo>
                  <a:pt x="4398154" y="2066864"/>
                </a:lnTo>
                <a:lnTo>
                  <a:pt x="4360201" y="2092499"/>
                </a:lnTo>
                <a:lnTo>
                  <a:pt x="4318992" y="2113176"/>
                </a:lnTo>
                <a:lnTo>
                  <a:pt x="4274951" y="2128472"/>
                </a:lnTo>
                <a:lnTo>
                  <a:pt x="4228505" y="2137962"/>
                </a:lnTo>
                <a:lnTo>
                  <a:pt x="4180078" y="2141220"/>
                </a:lnTo>
                <a:lnTo>
                  <a:pt x="356882" y="2141220"/>
                </a:lnTo>
                <a:lnTo>
                  <a:pt x="308455" y="2137962"/>
                </a:lnTo>
                <a:lnTo>
                  <a:pt x="262008" y="2128472"/>
                </a:lnTo>
                <a:lnTo>
                  <a:pt x="217966" y="2113176"/>
                </a:lnTo>
                <a:lnTo>
                  <a:pt x="176755" y="2092499"/>
                </a:lnTo>
                <a:lnTo>
                  <a:pt x="138800" y="2066864"/>
                </a:lnTo>
                <a:lnTo>
                  <a:pt x="104527" y="2036699"/>
                </a:lnTo>
                <a:lnTo>
                  <a:pt x="74360" y="2002426"/>
                </a:lnTo>
                <a:lnTo>
                  <a:pt x="48724" y="1964473"/>
                </a:lnTo>
                <a:lnTo>
                  <a:pt x="28045" y="1923264"/>
                </a:lnTo>
                <a:lnTo>
                  <a:pt x="12747" y="1879223"/>
                </a:lnTo>
                <a:lnTo>
                  <a:pt x="3257" y="1832777"/>
                </a:lnTo>
                <a:lnTo>
                  <a:pt x="0" y="1784350"/>
                </a:lnTo>
                <a:lnTo>
                  <a:pt x="0" y="356870"/>
                </a:lnTo>
                <a:close/>
              </a:path>
            </a:pathLst>
          </a:custGeom>
          <a:ln w="12192">
            <a:solidFill>
              <a:srgbClr val="DA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570481" y="1360170"/>
            <a:ext cx="18084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C00000"/>
                </a:solidFill>
                <a:latin typeface="微软雅黑"/>
                <a:cs typeface="微软雅黑"/>
              </a:rPr>
              <a:t>流程化的技术评审过程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8055" y="1627632"/>
            <a:ext cx="754380" cy="240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8055" y="1627632"/>
            <a:ext cx="754380" cy="24130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275"/>
              </a:spcBef>
            </a:pPr>
            <a:r>
              <a:rPr dirty="0" sz="1050" spc="5">
                <a:latin typeface="微软雅黑"/>
                <a:cs typeface="微软雅黑"/>
              </a:rPr>
              <a:t>评审级别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43227" y="1627632"/>
            <a:ext cx="1243584" cy="234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43227" y="1627632"/>
            <a:ext cx="1243965" cy="23495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dirty="0" sz="1050" spc="5">
                <a:latin typeface="微软雅黑"/>
                <a:cs typeface="微软雅黑"/>
              </a:rPr>
              <a:t>范围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48939" y="1638300"/>
            <a:ext cx="1709927" cy="2346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948939" y="1638300"/>
            <a:ext cx="1710055" cy="23495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dirty="0" sz="1050">
                <a:latin typeface="微软雅黑"/>
                <a:cs typeface="微软雅黑"/>
              </a:rPr>
              <a:t>评审形式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8818" y="1978914"/>
            <a:ext cx="754380" cy="338455"/>
          </a:xfrm>
          <a:custGeom>
            <a:avLst/>
            <a:gdLst/>
            <a:ahLst/>
            <a:cxnLst/>
            <a:rect l="l" t="t" r="r" b="b"/>
            <a:pathLst>
              <a:path w="754380" h="338455">
                <a:moveTo>
                  <a:pt x="697991" y="0"/>
                </a:moveTo>
                <a:lnTo>
                  <a:pt x="56387" y="0"/>
                </a:lnTo>
                <a:lnTo>
                  <a:pt x="34440" y="4435"/>
                </a:lnTo>
                <a:lnTo>
                  <a:pt x="16516" y="16525"/>
                </a:lnTo>
                <a:lnTo>
                  <a:pt x="4431" y="34450"/>
                </a:lnTo>
                <a:lnTo>
                  <a:pt x="0" y="56387"/>
                </a:lnTo>
                <a:lnTo>
                  <a:pt x="0" y="281940"/>
                </a:lnTo>
                <a:lnTo>
                  <a:pt x="4431" y="303877"/>
                </a:lnTo>
                <a:lnTo>
                  <a:pt x="16516" y="321802"/>
                </a:lnTo>
                <a:lnTo>
                  <a:pt x="34440" y="333892"/>
                </a:lnTo>
                <a:lnTo>
                  <a:pt x="56387" y="338328"/>
                </a:lnTo>
                <a:lnTo>
                  <a:pt x="697991" y="338328"/>
                </a:lnTo>
                <a:lnTo>
                  <a:pt x="719939" y="333892"/>
                </a:lnTo>
                <a:lnTo>
                  <a:pt x="737863" y="321802"/>
                </a:lnTo>
                <a:lnTo>
                  <a:pt x="749948" y="303877"/>
                </a:lnTo>
                <a:lnTo>
                  <a:pt x="754379" y="281940"/>
                </a:lnTo>
                <a:lnTo>
                  <a:pt x="754379" y="56387"/>
                </a:lnTo>
                <a:lnTo>
                  <a:pt x="749948" y="34450"/>
                </a:lnTo>
                <a:lnTo>
                  <a:pt x="737863" y="16525"/>
                </a:lnTo>
                <a:lnTo>
                  <a:pt x="719939" y="4435"/>
                </a:lnTo>
                <a:lnTo>
                  <a:pt x="6979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8818" y="1978914"/>
            <a:ext cx="754380" cy="338455"/>
          </a:xfrm>
          <a:custGeom>
            <a:avLst/>
            <a:gdLst/>
            <a:ahLst/>
            <a:cxnLst/>
            <a:rect l="l" t="t" r="r" b="b"/>
            <a:pathLst>
              <a:path w="754380" h="338455">
                <a:moveTo>
                  <a:pt x="0" y="56387"/>
                </a:moveTo>
                <a:lnTo>
                  <a:pt x="4431" y="34450"/>
                </a:lnTo>
                <a:lnTo>
                  <a:pt x="16516" y="16525"/>
                </a:lnTo>
                <a:lnTo>
                  <a:pt x="34440" y="4435"/>
                </a:lnTo>
                <a:lnTo>
                  <a:pt x="56387" y="0"/>
                </a:lnTo>
                <a:lnTo>
                  <a:pt x="697991" y="0"/>
                </a:lnTo>
                <a:lnTo>
                  <a:pt x="719939" y="4435"/>
                </a:lnTo>
                <a:lnTo>
                  <a:pt x="737863" y="16525"/>
                </a:lnTo>
                <a:lnTo>
                  <a:pt x="749948" y="34450"/>
                </a:lnTo>
                <a:lnTo>
                  <a:pt x="754379" y="56387"/>
                </a:lnTo>
                <a:lnTo>
                  <a:pt x="754379" y="281940"/>
                </a:lnTo>
                <a:lnTo>
                  <a:pt x="749948" y="303877"/>
                </a:lnTo>
                <a:lnTo>
                  <a:pt x="737863" y="321802"/>
                </a:lnTo>
                <a:lnTo>
                  <a:pt x="719939" y="333892"/>
                </a:lnTo>
                <a:lnTo>
                  <a:pt x="697991" y="338328"/>
                </a:lnTo>
                <a:lnTo>
                  <a:pt x="56387" y="338328"/>
                </a:lnTo>
                <a:lnTo>
                  <a:pt x="34440" y="333892"/>
                </a:lnTo>
                <a:lnTo>
                  <a:pt x="16516" y="321802"/>
                </a:lnTo>
                <a:lnTo>
                  <a:pt x="4431" y="303877"/>
                </a:lnTo>
                <a:lnTo>
                  <a:pt x="0" y="281940"/>
                </a:lnTo>
                <a:lnTo>
                  <a:pt x="0" y="56387"/>
                </a:lnTo>
                <a:close/>
              </a:path>
            </a:pathLst>
          </a:custGeom>
          <a:ln w="28956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22198" y="2054732"/>
            <a:ext cx="4051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404040"/>
                </a:solidFill>
                <a:latin typeface="微软雅黑"/>
                <a:cs typeface="微软雅黑"/>
              </a:rPr>
              <a:t>公司级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1198" y="2487929"/>
            <a:ext cx="754380" cy="338455"/>
          </a:xfrm>
          <a:custGeom>
            <a:avLst/>
            <a:gdLst/>
            <a:ahLst/>
            <a:cxnLst/>
            <a:rect l="l" t="t" r="r" b="b"/>
            <a:pathLst>
              <a:path w="754380" h="338455">
                <a:moveTo>
                  <a:pt x="697992" y="0"/>
                </a:moveTo>
                <a:lnTo>
                  <a:pt x="56387" y="0"/>
                </a:lnTo>
                <a:lnTo>
                  <a:pt x="34440" y="4435"/>
                </a:lnTo>
                <a:lnTo>
                  <a:pt x="16516" y="16525"/>
                </a:lnTo>
                <a:lnTo>
                  <a:pt x="4431" y="34450"/>
                </a:lnTo>
                <a:lnTo>
                  <a:pt x="0" y="56387"/>
                </a:lnTo>
                <a:lnTo>
                  <a:pt x="0" y="281939"/>
                </a:lnTo>
                <a:lnTo>
                  <a:pt x="4431" y="303877"/>
                </a:lnTo>
                <a:lnTo>
                  <a:pt x="16516" y="321802"/>
                </a:lnTo>
                <a:lnTo>
                  <a:pt x="34440" y="333892"/>
                </a:lnTo>
                <a:lnTo>
                  <a:pt x="56387" y="338327"/>
                </a:lnTo>
                <a:lnTo>
                  <a:pt x="697992" y="338327"/>
                </a:lnTo>
                <a:lnTo>
                  <a:pt x="719939" y="333892"/>
                </a:lnTo>
                <a:lnTo>
                  <a:pt x="737863" y="321802"/>
                </a:lnTo>
                <a:lnTo>
                  <a:pt x="749948" y="303877"/>
                </a:lnTo>
                <a:lnTo>
                  <a:pt x="754380" y="281939"/>
                </a:lnTo>
                <a:lnTo>
                  <a:pt x="754380" y="56387"/>
                </a:lnTo>
                <a:lnTo>
                  <a:pt x="749948" y="34450"/>
                </a:lnTo>
                <a:lnTo>
                  <a:pt x="737863" y="16525"/>
                </a:lnTo>
                <a:lnTo>
                  <a:pt x="719939" y="4435"/>
                </a:lnTo>
                <a:lnTo>
                  <a:pt x="6979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1198" y="2487929"/>
            <a:ext cx="754380" cy="338455"/>
          </a:xfrm>
          <a:custGeom>
            <a:avLst/>
            <a:gdLst/>
            <a:ahLst/>
            <a:cxnLst/>
            <a:rect l="l" t="t" r="r" b="b"/>
            <a:pathLst>
              <a:path w="754380" h="338455">
                <a:moveTo>
                  <a:pt x="0" y="56387"/>
                </a:moveTo>
                <a:lnTo>
                  <a:pt x="4431" y="34450"/>
                </a:lnTo>
                <a:lnTo>
                  <a:pt x="16516" y="16525"/>
                </a:lnTo>
                <a:lnTo>
                  <a:pt x="34440" y="4435"/>
                </a:lnTo>
                <a:lnTo>
                  <a:pt x="56387" y="0"/>
                </a:lnTo>
                <a:lnTo>
                  <a:pt x="697992" y="0"/>
                </a:lnTo>
                <a:lnTo>
                  <a:pt x="719939" y="4435"/>
                </a:lnTo>
                <a:lnTo>
                  <a:pt x="737863" y="16525"/>
                </a:lnTo>
                <a:lnTo>
                  <a:pt x="749948" y="34450"/>
                </a:lnTo>
                <a:lnTo>
                  <a:pt x="754380" y="56387"/>
                </a:lnTo>
                <a:lnTo>
                  <a:pt x="754380" y="281939"/>
                </a:lnTo>
                <a:lnTo>
                  <a:pt x="749948" y="303877"/>
                </a:lnTo>
                <a:lnTo>
                  <a:pt x="737863" y="321802"/>
                </a:lnTo>
                <a:lnTo>
                  <a:pt x="719939" y="333892"/>
                </a:lnTo>
                <a:lnTo>
                  <a:pt x="697992" y="338327"/>
                </a:lnTo>
                <a:lnTo>
                  <a:pt x="56387" y="338327"/>
                </a:lnTo>
                <a:lnTo>
                  <a:pt x="34440" y="333892"/>
                </a:lnTo>
                <a:lnTo>
                  <a:pt x="16516" y="321802"/>
                </a:lnTo>
                <a:lnTo>
                  <a:pt x="4431" y="303877"/>
                </a:lnTo>
                <a:lnTo>
                  <a:pt x="0" y="281939"/>
                </a:lnTo>
                <a:lnTo>
                  <a:pt x="0" y="56387"/>
                </a:lnTo>
                <a:close/>
              </a:path>
            </a:pathLst>
          </a:custGeom>
          <a:ln w="28956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15188" y="2563748"/>
            <a:ext cx="4051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404040"/>
                </a:solidFill>
                <a:latin typeface="微软雅黑"/>
                <a:cs typeface="微软雅黑"/>
              </a:rPr>
              <a:t>板块级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1198" y="2971038"/>
            <a:ext cx="754380" cy="338455"/>
          </a:xfrm>
          <a:custGeom>
            <a:avLst/>
            <a:gdLst/>
            <a:ahLst/>
            <a:cxnLst/>
            <a:rect l="l" t="t" r="r" b="b"/>
            <a:pathLst>
              <a:path w="754380" h="338454">
                <a:moveTo>
                  <a:pt x="697992" y="0"/>
                </a:moveTo>
                <a:lnTo>
                  <a:pt x="56387" y="0"/>
                </a:lnTo>
                <a:lnTo>
                  <a:pt x="34440" y="4435"/>
                </a:lnTo>
                <a:lnTo>
                  <a:pt x="16516" y="16525"/>
                </a:lnTo>
                <a:lnTo>
                  <a:pt x="4431" y="34450"/>
                </a:lnTo>
                <a:lnTo>
                  <a:pt x="0" y="56387"/>
                </a:lnTo>
                <a:lnTo>
                  <a:pt x="0" y="281939"/>
                </a:lnTo>
                <a:lnTo>
                  <a:pt x="4431" y="303877"/>
                </a:lnTo>
                <a:lnTo>
                  <a:pt x="16516" y="321802"/>
                </a:lnTo>
                <a:lnTo>
                  <a:pt x="34440" y="333892"/>
                </a:lnTo>
                <a:lnTo>
                  <a:pt x="56387" y="338328"/>
                </a:lnTo>
                <a:lnTo>
                  <a:pt x="697992" y="338328"/>
                </a:lnTo>
                <a:lnTo>
                  <a:pt x="719939" y="333892"/>
                </a:lnTo>
                <a:lnTo>
                  <a:pt x="737863" y="321802"/>
                </a:lnTo>
                <a:lnTo>
                  <a:pt x="749948" y="303877"/>
                </a:lnTo>
                <a:lnTo>
                  <a:pt x="754380" y="281939"/>
                </a:lnTo>
                <a:lnTo>
                  <a:pt x="754380" y="56387"/>
                </a:lnTo>
                <a:lnTo>
                  <a:pt x="749948" y="34450"/>
                </a:lnTo>
                <a:lnTo>
                  <a:pt x="737863" y="16525"/>
                </a:lnTo>
                <a:lnTo>
                  <a:pt x="719939" y="4435"/>
                </a:lnTo>
                <a:lnTo>
                  <a:pt x="6979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41198" y="2971038"/>
            <a:ext cx="754380" cy="338455"/>
          </a:xfrm>
          <a:custGeom>
            <a:avLst/>
            <a:gdLst/>
            <a:ahLst/>
            <a:cxnLst/>
            <a:rect l="l" t="t" r="r" b="b"/>
            <a:pathLst>
              <a:path w="754380" h="338454">
                <a:moveTo>
                  <a:pt x="0" y="56387"/>
                </a:moveTo>
                <a:lnTo>
                  <a:pt x="4431" y="34450"/>
                </a:lnTo>
                <a:lnTo>
                  <a:pt x="16516" y="16525"/>
                </a:lnTo>
                <a:lnTo>
                  <a:pt x="34440" y="4435"/>
                </a:lnTo>
                <a:lnTo>
                  <a:pt x="56387" y="0"/>
                </a:lnTo>
                <a:lnTo>
                  <a:pt x="697992" y="0"/>
                </a:lnTo>
                <a:lnTo>
                  <a:pt x="719939" y="4435"/>
                </a:lnTo>
                <a:lnTo>
                  <a:pt x="737863" y="16525"/>
                </a:lnTo>
                <a:lnTo>
                  <a:pt x="749948" y="34450"/>
                </a:lnTo>
                <a:lnTo>
                  <a:pt x="754380" y="56387"/>
                </a:lnTo>
                <a:lnTo>
                  <a:pt x="754380" y="281939"/>
                </a:lnTo>
                <a:lnTo>
                  <a:pt x="749948" y="303877"/>
                </a:lnTo>
                <a:lnTo>
                  <a:pt x="737863" y="321802"/>
                </a:lnTo>
                <a:lnTo>
                  <a:pt x="719939" y="333892"/>
                </a:lnTo>
                <a:lnTo>
                  <a:pt x="697992" y="338328"/>
                </a:lnTo>
                <a:lnTo>
                  <a:pt x="56387" y="338328"/>
                </a:lnTo>
                <a:lnTo>
                  <a:pt x="34440" y="333892"/>
                </a:lnTo>
                <a:lnTo>
                  <a:pt x="16516" y="321802"/>
                </a:lnTo>
                <a:lnTo>
                  <a:pt x="4431" y="303877"/>
                </a:lnTo>
                <a:lnTo>
                  <a:pt x="0" y="281939"/>
                </a:lnTo>
                <a:lnTo>
                  <a:pt x="0" y="56387"/>
                </a:lnTo>
                <a:close/>
              </a:path>
            </a:pathLst>
          </a:custGeom>
          <a:ln w="28956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15188" y="3046602"/>
            <a:ext cx="4051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404040"/>
                </a:solidFill>
                <a:latin typeface="微软雅黑"/>
                <a:cs typeface="微软雅黑"/>
              </a:rPr>
              <a:t>部门级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59230" y="1978914"/>
            <a:ext cx="1229995" cy="338455"/>
          </a:xfrm>
          <a:custGeom>
            <a:avLst/>
            <a:gdLst/>
            <a:ahLst/>
            <a:cxnLst/>
            <a:rect l="l" t="t" r="r" b="b"/>
            <a:pathLst>
              <a:path w="1229995" h="338455">
                <a:moveTo>
                  <a:pt x="1173480" y="0"/>
                </a:moveTo>
                <a:lnTo>
                  <a:pt x="56387" y="0"/>
                </a:lnTo>
                <a:lnTo>
                  <a:pt x="34450" y="4435"/>
                </a:lnTo>
                <a:lnTo>
                  <a:pt x="16525" y="16525"/>
                </a:lnTo>
                <a:lnTo>
                  <a:pt x="4435" y="34450"/>
                </a:lnTo>
                <a:lnTo>
                  <a:pt x="0" y="56387"/>
                </a:lnTo>
                <a:lnTo>
                  <a:pt x="0" y="281940"/>
                </a:lnTo>
                <a:lnTo>
                  <a:pt x="4435" y="303877"/>
                </a:lnTo>
                <a:lnTo>
                  <a:pt x="16525" y="321802"/>
                </a:lnTo>
                <a:lnTo>
                  <a:pt x="34450" y="333892"/>
                </a:lnTo>
                <a:lnTo>
                  <a:pt x="56387" y="338328"/>
                </a:lnTo>
                <a:lnTo>
                  <a:pt x="1173480" y="338328"/>
                </a:lnTo>
                <a:lnTo>
                  <a:pt x="1195417" y="333892"/>
                </a:lnTo>
                <a:lnTo>
                  <a:pt x="1213342" y="321802"/>
                </a:lnTo>
                <a:lnTo>
                  <a:pt x="1225432" y="303877"/>
                </a:lnTo>
                <a:lnTo>
                  <a:pt x="1229868" y="281940"/>
                </a:lnTo>
                <a:lnTo>
                  <a:pt x="1229868" y="56387"/>
                </a:lnTo>
                <a:lnTo>
                  <a:pt x="1225432" y="34450"/>
                </a:lnTo>
                <a:lnTo>
                  <a:pt x="1213342" y="16525"/>
                </a:lnTo>
                <a:lnTo>
                  <a:pt x="1195417" y="4435"/>
                </a:lnTo>
                <a:lnTo>
                  <a:pt x="11734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59230" y="1978914"/>
            <a:ext cx="1229995" cy="338455"/>
          </a:xfrm>
          <a:custGeom>
            <a:avLst/>
            <a:gdLst/>
            <a:ahLst/>
            <a:cxnLst/>
            <a:rect l="l" t="t" r="r" b="b"/>
            <a:pathLst>
              <a:path w="1229995" h="338455">
                <a:moveTo>
                  <a:pt x="0" y="56387"/>
                </a:moveTo>
                <a:lnTo>
                  <a:pt x="4435" y="34450"/>
                </a:lnTo>
                <a:lnTo>
                  <a:pt x="16525" y="16525"/>
                </a:lnTo>
                <a:lnTo>
                  <a:pt x="34450" y="4435"/>
                </a:lnTo>
                <a:lnTo>
                  <a:pt x="56387" y="0"/>
                </a:lnTo>
                <a:lnTo>
                  <a:pt x="1173480" y="0"/>
                </a:lnTo>
                <a:lnTo>
                  <a:pt x="1195417" y="4435"/>
                </a:lnTo>
                <a:lnTo>
                  <a:pt x="1213342" y="16525"/>
                </a:lnTo>
                <a:lnTo>
                  <a:pt x="1225432" y="34450"/>
                </a:lnTo>
                <a:lnTo>
                  <a:pt x="1229868" y="56387"/>
                </a:lnTo>
                <a:lnTo>
                  <a:pt x="1229868" y="281940"/>
                </a:lnTo>
                <a:lnTo>
                  <a:pt x="1225432" y="303877"/>
                </a:lnTo>
                <a:lnTo>
                  <a:pt x="1213342" y="321802"/>
                </a:lnTo>
                <a:lnTo>
                  <a:pt x="1195417" y="333892"/>
                </a:lnTo>
                <a:lnTo>
                  <a:pt x="1173480" y="338328"/>
                </a:lnTo>
                <a:lnTo>
                  <a:pt x="56387" y="338328"/>
                </a:lnTo>
                <a:lnTo>
                  <a:pt x="34450" y="333892"/>
                </a:lnTo>
                <a:lnTo>
                  <a:pt x="16525" y="321802"/>
                </a:lnTo>
                <a:lnTo>
                  <a:pt x="4435" y="303877"/>
                </a:lnTo>
                <a:lnTo>
                  <a:pt x="0" y="281940"/>
                </a:lnTo>
                <a:lnTo>
                  <a:pt x="0" y="56387"/>
                </a:lnTo>
                <a:close/>
              </a:path>
            </a:pathLst>
          </a:custGeom>
          <a:ln w="28956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553972" y="1993773"/>
            <a:ext cx="10388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7165" marR="5080" indent="-1651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404040"/>
                </a:solidFill>
                <a:latin typeface="微软雅黑"/>
                <a:cs typeface="微软雅黑"/>
              </a:rPr>
              <a:t>可研类、特大型</a:t>
            </a:r>
            <a:r>
              <a:rPr dirty="0" sz="900" spc="-5">
                <a:solidFill>
                  <a:srgbClr val="404040"/>
                </a:solidFill>
                <a:latin typeface="微软雅黑"/>
                <a:cs typeface="微软雅黑"/>
              </a:rPr>
              <a:t>&amp;</a:t>
            </a:r>
            <a:r>
              <a:rPr dirty="0" sz="900">
                <a:solidFill>
                  <a:srgbClr val="404040"/>
                </a:solidFill>
                <a:latin typeface="微软雅黑"/>
                <a:cs typeface="微软雅黑"/>
              </a:rPr>
              <a:t>统 建的大型项目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36369" y="2498598"/>
            <a:ext cx="1231900" cy="338455"/>
          </a:xfrm>
          <a:custGeom>
            <a:avLst/>
            <a:gdLst/>
            <a:ahLst/>
            <a:cxnLst/>
            <a:rect l="l" t="t" r="r" b="b"/>
            <a:pathLst>
              <a:path w="1231900" h="338455">
                <a:moveTo>
                  <a:pt x="1175004" y="0"/>
                </a:moveTo>
                <a:lnTo>
                  <a:pt x="56388" y="0"/>
                </a:lnTo>
                <a:lnTo>
                  <a:pt x="34450" y="4435"/>
                </a:lnTo>
                <a:lnTo>
                  <a:pt x="16525" y="16525"/>
                </a:lnTo>
                <a:lnTo>
                  <a:pt x="4435" y="34450"/>
                </a:lnTo>
                <a:lnTo>
                  <a:pt x="0" y="56387"/>
                </a:lnTo>
                <a:lnTo>
                  <a:pt x="0" y="281939"/>
                </a:lnTo>
                <a:lnTo>
                  <a:pt x="4435" y="303877"/>
                </a:lnTo>
                <a:lnTo>
                  <a:pt x="16525" y="321802"/>
                </a:lnTo>
                <a:lnTo>
                  <a:pt x="34450" y="333892"/>
                </a:lnTo>
                <a:lnTo>
                  <a:pt x="56388" y="338327"/>
                </a:lnTo>
                <a:lnTo>
                  <a:pt x="1175004" y="338327"/>
                </a:lnTo>
                <a:lnTo>
                  <a:pt x="1196941" y="333892"/>
                </a:lnTo>
                <a:lnTo>
                  <a:pt x="1214866" y="321802"/>
                </a:lnTo>
                <a:lnTo>
                  <a:pt x="1226956" y="303877"/>
                </a:lnTo>
                <a:lnTo>
                  <a:pt x="1231392" y="281939"/>
                </a:lnTo>
                <a:lnTo>
                  <a:pt x="1231392" y="56387"/>
                </a:lnTo>
                <a:lnTo>
                  <a:pt x="1226956" y="34450"/>
                </a:lnTo>
                <a:lnTo>
                  <a:pt x="1214866" y="16525"/>
                </a:lnTo>
                <a:lnTo>
                  <a:pt x="1196941" y="4435"/>
                </a:lnTo>
                <a:lnTo>
                  <a:pt x="11750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36369" y="2498598"/>
            <a:ext cx="1231900" cy="338455"/>
          </a:xfrm>
          <a:custGeom>
            <a:avLst/>
            <a:gdLst/>
            <a:ahLst/>
            <a:cxnLst/>
            <a:rect l="l" t="t" r="r" b="b"/>
            <a:pathLst>
              <a:path w="1231900" h="338455">
                <a:moveTo>
                  <a:pt x="0" y="56387"/>
                </a:moveTo>
                <a:lnTo>
                  <a:pt x="4435" y="34450"/>
                </a:lnTo>
                <a:lnTo>
                  <a:pt x="16525" y="16525"/>
                </a:lnTo>
                <a:lnTo>
                  <a:pt x="34450" y="4435"/>
                </a:lnTo>
                <a:lnTo>
                  <a:pt x="56388" y="0"/>
                </a:lnTo>
                <a:lnTo>
                  <a:pt x="1175004" y="0"/>
                </a:lnTo>
                <a:lnTo>
                  <a:pt x="1196941" y="4435"/>
                </a:lnTo>
                <a:lnTo>
                  <a:pt x="1214866" y="16525"/>
                </a:lnTo>
                <a:lnTo>
                  <a:pt x="1226956" y="34450"/>
                </a:lnTo>
                <a:lnTo>
                  <a:pt x="1231392" y="56387"/>
                </a:lnTo>
                <a:lnTo>
                  <a:pt x="1231392" y="281939"/>
                </a:lnTo>
                <a:lnTo>
                  <a:pt x="1226956" y="303877"/>
                </a:lnTo>
                <a:lnTo>
                  <a:pt x="1214866" y="321802"/>
                </a:lnTo>
                <a:lnTo>
                  <a:pt x="1196941" y="333892"/>
                </a:lnTo>
                <a:lnTo>
                  <a:pt x="1175004" y="338327"/>
                </a:lnTo>
                <a:lnTo>
                  <a:pt x="56388" y="338327"/>
                </a:lnTo>
                <a:lnTo>
                  <a:pt x="34450" y="333892"/>
                </a:lnTo>
                <a:lnTo>
                  <a:pt x="16525" y="321802"/>
                </a:lnTo>
                <a:lnTo>
                  <a:pt x="4435" y="303877"/>
                </a:lnTo>
                <a:lnTo>
                  <a:pt x="0" y="281939"/>
                </a:lnTo>
                <a:lnTo>
                  <a:pt x="0" y="56387"/>
                </a:lnTo>
                <a:close/>
              </a:path>
            </a:pathLst>
          </a:custGeom>
          <a:ln w="28956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589912" y="2513838"/>
            <a:ext cx="924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66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404040"/>
                </a:solidFill>
                <a:latin typeface="微软雅黑"/>
                <a:cs typeface="微软雅黑"/>
              </a:rPr>
              <a:t>非统建的大型 </a:t>
            </a:r>
            <a:r>
              <a:rPr dirty="0" sz="900" spc="-5">
                <a:solidFill>
                  <a:srgbClr val="404040"/>
                </a:solidFill>
                <a:latin typeface="微软雅黑"/>
                <a:cs typeface="微软雅黑"/>
              </a:rPr>
              <a:t>&amp;</a:t>
            </a:r>
            <a:r>
              <a:rPr dirty="0" sz="900">
                <a:solidFill>
                  <a:srgbClr val="404040"/>
                </a:solidFill>
                <a:latin typeface="微软雅黑"/>
                <a:cs typeface="微软雅黑"/>
              </a:rPr>
              <a:t>统建的中型项目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37510" y="1978914"/>
            <a:ext cx="1722120" cy="338455"/>
          </a:xfrm>
          <a:custGeom>
            <a:avLst/>
            <a:gdLst/>
            <a:ahLst/>
            <a:cxnLst/>
            <a:rect l="l" t="t" r="r" b="b"/>
            <a:pathLst>
              <a:path w="1722120" h="338455">
                <a:moveTo>
                  <a:pt x="1665731" y="0"/>
                </a:moveTo>
                <a:lnTo>
                  <a:pt x="56387" y="0"/>
                </a:lnTo>
                <a:lnTo>
                  <a:pt x="34450" y="4435"/>
                </a:lnTo>
                <a:lnTo>
                  <a:pt x="16525" y="16525"/>
                </a:lnTo>
                <a:lnTo>
                  <a:pt x="4435" y="34450"/>
                </a:lnTo>
                <a:lnTo>
                  <a:pt x="0" y="56387"/>
                </a:lnTo>
                <a:lnTo>
                  <a:pt x="0" y="281940"/>
                </a:lnTo>
                <a:lnTo>
                  <a:pt x="4435" y="303877"/>
                </a:lnTo>
                <a:lnTo>
                  <a:pt x="16525" y="321802"/>
                </a:lnTo>
                <a:lnTo>
                  <a:pt x="34450" y="333892"/>
                </a:lnTo>
                <a:lnTo>
                  <a:pt x="56387" y="338328"/>
                </a:lnTo>
                <a:lnTo>
                  <a:pt x="1665731" y="338328"/>
                </a:lnTo>
                <a:lnTo>
                  <a:pt x="1687669" y="333892"/>
                </a:lnTo>
                <a:lnTo>
                  <a:pt x="1705594" y="321802"/>
                </a:lnTo>
                <a:lnTo>
                  <a:pt x="1717684" y="303877"/>
                </a:lnTo>
                <a:lnTo>
                  <a:pt x="1722119" y="281940"/>
                </a:lnTo>
                <a:lnTo>
                  <a:pt x="1722119" y="56387"/>
                </a:lnTo>
                <a:lnTo>
                  <a:pt x="1717684" y="34450"/>
                </a:lnTo>
                <a:lnTo>
                  <a:pt x="1705594" y="16525"/>
                </a:lnTo>
                <a:lnTo>
                  <a:pt x="1687669" y="4435"/>
                </a:lnTo>
                <a:lnTo>
                  <a:pt x="1665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937510" y="1978914"/>
            <a:ext cx="1722120" cy="338455"/>
          </a:xfrm>
          <a:custGeom>
            <a:avLst/>
            <a:gdLst/>
            <a:ahLst/>
            <a:cxnLst/>
            <a:rect l="l" t="t" r="r" b="b"/>
            <a:pathLst>
              <a:path w="1722120" h="338455">
                <a:moveTo>
                  <a:pt x="0" y="56387"/>
                </a:moveTo>
                <a:lnTo>
                  <a:pt x="4435" y="34450"/>
                </a:lnTo>
                <a:lnTo>
                  <a:pt x="16525" y="16525"/>
                </a:lnTo>
                <a:lnTo>
                  <a:pt x="34450" y="4435"/>
                </a:lnTo>
                <a:lnTo>
                  <a:pt x="56387" y="0"/>
                </a:lnTo>
                <a:lnTo>
                  <a:pt x="1665731" y="0"/>
                </a:lnTo>
                <a:lnTo>
                  <a:pt x="1687669" y="4435"/>
                </a:lnTo>
                <a:lnTo>
                  <a:pt x="1705594" y="16525"/>
                </a:lnTo>
                <a:lnTo>
                  <a:pt x="1717684" y="34450"/>
                </a:lnTo>
                <a:lnTo>
                  <a:pt x="1722119" y="56387"/>
                </a:lnTo>
                <a:lnTo>
                  <a:pt x="1722119" y="281940"/>
                </a:lnTo>
                <a:lnTo>
                  <a:pt x="1717684" y="303877"/>
                </a:lnTo>
                <a:lnTo>
                  <a:pt x="1705594" y="321802"/>
                </a:lnTo>
                <a:lnTo>
                  <a:pt x="1687669" y="333892"/>
                </a:lnTo>
                <a:lnTo>
                  <a:pt x="1665731" y="338328"/>
                </a:lnTo>
                <a:lnTo>
                  <a:pt x="56387" y="338328"/>
                </a:lnTo>
                <a:lnTo>
                  <a:pt x="34450" y="333892"/>
                </a:lnTo>
                <a:lnTo>
                  <a:pt x="16525" y="321802"/>
                </a:lnTo>
                <a:lnTo>
                  <a:pt x="4435" y="303877"/>
                </a:lnTo>
                <a:lnTo>
                  <a:pt x="0" y="281940"/>
                </a:lnTo>
                <a:lnTo>
                  <a:pt x="0" y="56387"/>
                </a:lnTo>
                <a:close/>
              </a:path>
            </a:pathLst>
          </a:custGeom>
          <a:ln w="28956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100197" y="1993773"/>
            <a:ext cx="1397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858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404040"/>
                </a:solidFill>
                <a:latin typeface="微软雅黑"/>
                <a:cs typeface="微软雅黑"/>
              </a:rPr>
              <a:t>公司制定流程、公司组织会 议、选用公司内评审专家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436369" y="2971038"/>
            <a:ext cx="1231900" cy="414655"/>
          </a:xfrm>
          <a:custGeom>
            <a:avLst/>
            <a:gdLst/>
            <a:ahLst/>
            <a:cxnLst/>
            <a:rect l="l" t="t" r="r" b="b"/>
            <a:pathLst>
              <a:path w="1231900" h="414654">
                <a:moveTo>
                  <a:pt x="1162304" y="0"/>
                </a:moveTo>
                <a:lnTo>
                  <a:pt x="69088" y="0"/>
                </a:lnTo>
                <a:lnTo>
                  <a:pt x="42219" y="5437"/>
                </a:lnTo>
                <a:lnTo>
                  <a:pt x="20256" y="20256"/>
                </a:lnTo>
                <a:lnTo>
                  <a:pt x="5437" y="42219"/>
                </a:lnTo>
                <a:lnTo>
                  <a:pt x="0" y="69087"/>
                </a:lnTo>
                <a:lnTo>
                  <a:pt x="0" y="345439"/>
                </a:lnTo>
                <a:lnTo>
                  <a:pt x="5437" y="372308"/>
                </a:lnTo>
                <a:lnTo>
                  <a:pt x="20256" y="394271"/>
                </a:lnTo>
                <a:lnTo>
                  <a:pt x="42219" y="409090"/>
                </a:lnTo>
                <a:lnTo>
                  <a:pt x="69088" y="414528"/>
                </a:lnTo>
                <a:lnTo>
                  <a:pt x="1162304" y="414528"/>
                </a:lnTo>
                <a:lnTo>
                  <a:pt x="1189172" y="409090"/>
                </a:lnTo>
                <a:lnTo>
                  <a:pt x="1211135" y="394271"/>
                </a:lnTo>
                <a:lnTo>
                  <a:pt x="1225954" y="372308"/>
                </a:lnTo>
                <a:lnTo>
                  <a:pt x="1231392" y="345439"/>
                </a:lnTo>
                <a:lnTo>
                  <a:pt x="1231392" y="69087"/>
                </a:lnTo>
                <a:lnTo>
                  <a:pt x="1225954" y="42219"/>
                </a:lnTo>
                <a:lnTo>
                  <a:pt x="1211135" y="20256"/>
                </a:lnTo>
                <a:lnTo>
                  <a:pt x="1189172" y="5437"/>
                </a:lnTo>
                <a:lnTo>
                  <a:pt x="1162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36369" y="2971038"/>
            <a:ext cx="1231900" cy="414655"/>
          </a:xfrm>
          <a:custGeom>
            <a:avLst/>
            <a:gdLst/>
            <a:ahLst/>
            <a:cxnLst/>
            <a:rect l="l" t="t" r="r" b="b"/>
            <a:pathLst>
              <a:path w="1231900" h="414654">
                <a:moveTo>
                  <a:pt x="0" y="69087"/>
                </a:moveTo>
                <a:lnTo>
                  <a:pt x="5437" y="42219"/>
                </a:lnTo>
                <a:lnTo>
                  <a:pt x="20256" y="20256"/>
                </a:lnTo>
                <a:lnTo>
                  <a:pt x="42219" y="5437"/>
                </a:lnTo>
                <a:lnTo>
                  <a:pt x="69088" y="0"/>
                </a:lnTo>
                <a:lnTo>
                  <a:pt x="1162304" y="0"/>
                </a:lnTo>
                <a:lnTo>
                  <a:pt x="1189172" y="5437"/>
                </a:lnTo>
                <a:lnTo>
                  <a:pt x="1211135" y="20256"/>
                </a:lnTo>
                <a:lnTo>
                  <a:pt x="1225954" y="42219"/>
                </a:lnTo>
                <a:lnTo>
                  <a:pt x="1231392" y="69087"/>
                </a:lnTo>
                <a:lnTo>
                  <a:pt x="1231392" y="345439"/>
                </a:lnTo>
                <a:lnTo>
                  <a:pt x="1225954" y="372308"/>
                </a:lnTo>
                <a:lnTo>
                  <a:pt x="1211135" y="394271"/>
                </a:lnTo>
                <a:lnTo>
                  <a:pt x="1189172" y="409090"/>
                </a:lnTo>
                <a:lnTo>
                  <a:pt x="1162304" y="414528"/>
                </a:lnTo>
                <a:lnTo>
                  <a:pt x="69088" y="414528"/>
                </a:lnTo>
                <a:lnTo>
                  <a:pt x="42219" y="409090"/>
                </a:lnTo>
                <a:lnTo>
                  <a:pt x="20256" y="394271"/>
                </a:lnTo>
                <a:lnTo>
                  <a:pt x="5437" y="372308"/>
                </a:lnTo>
                <a:lnTo>
                  <a:pt x="0" y="345439"/>
                </a:lnTo>
                <a:lnTo>
                  <a:pt x="0" y="69087"/>
                </a:lnTo>
                <a:close/>
              </a:path>
            </a:pathLst>
          </a:custGeom>
          <a:ln w="28955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581658" y="2955798"/>
            <a:ext cx="93980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85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404040"/>
                </a:solidFill>
                <a:latin typeface="微软雅黑"/>
                <a:cs typeface="微软雅黑"/>
              </a:rPr>
              <a:t>运维类、运营类</a:t>
            </a:r>
            <a:endParaRPr sz="900">
              <a:latin typeface="微软雅黑"/>
              <a:cs typeface="微软雅黑"/>
            </a:endParaRPr>
          </a:p>
          <a:p>
            <a:pPr marL="19685" marR="5080" indent="-7620">
              <a:lnSpc>
                <a:spcPct val="100000"/>
              </a:lnSpc>
            </a:pPr>
            <a:r>
              <a:rPr dirty="0" sz="900">
                <a:solidFill>
                  <a:srgbClr val="404040"/>
                </a:solidFill>
                <a:latin typeface="微软雅黑"/>
                <a:cs typeface="微软雅黑"/>
              </a:rPr>
              <a:t>、非统建的中小型  </a:t>
            </a:r>
            <a:r>
              <a:rPr dirty="0" sz="900" spc="-5">
                <a:solidFill>
                  <a:srgbClr val="404040"/>
                </a:solidFill>
                <a:latin typeface="微软雅黑"/>
                <a:cs typeface="微软雅黑"/>
              </a:rPr>
              <a:t>&amp;</a:t>
            </a:r>
            <a:r>
              <a:rPr dirty="0" sz="900">
                <a:solidFill>
                  <a:srgbClr val="404040"/>
                </a:solidFill>
                <a:latin typeface="微软雅黑"/>
                <a:cs typeface="微软雅黑"/>
              </a:rPr>
              <a:t>统建的小型项目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966466" y="2501645"/>
            <a:ext cx="1693545" cy="338455"/>
          </a:xfrm>
          <a:custGeom>
            <a:avLst/>
            <a:gdLst/>
            <a:ahLst/>
            <a:cxnLst/>
            <a:rect l="l" t="t" r="r" b="b"/>
            <a:pathLst>
              <a:path w="1693545" h="338455">
                <a:moveTo>
                  <a:pt x="1636775" y="0"/>
                </a:moveTo>
                <a:lnTo>
                  <a:pt x="56387" y="0"/>
                </a:lnTo>
                <a:lnTo>
                  <a:pt x="34450" y="4435"/>
                </a:lnTo>
                <a:lnTo>
                  <a:pt x="16525" y="16525"/>
                </a:lnTo>
                <a:lnTo>
                  <a:pt x="4435" y="34450"/>
                </a:lnTo>
                <a:lnTo>
                  <a:pt x="0" y="56387"/>
                </a:lnTo>
                <a:lnTo>
                  <a:pt x="0" y="281940"/>
                </a:lnTo>
                <a:lnTo>
                  <a:pt x="4435" y="303877"/>
                </a:lnTo>
                <a:lnTo>
                  <a:pt x="16525" y="321802"/>
                </a:lnTo>
                <a:lnTo>
                  <a:pt x="34450" y="333892"/>
                </a:lnTo>
                <a:lnTo>
                  <a:pt x="56387" y="338328"/>
                </a:lnTo>
                <a:lnTo>
                  <a:pt x="1636775" y="338328"/>
                </a:lnTo>
                <a:lnTo>
                  <a:pt x="1658713" y="333892"/>
                </a:lnTo>
                <a:lnTo>
                  <a:pt x="1676638" y="321802"/>
                </a:lnTo>
                <a:lnTo>
                  <a:pt x="1688728" y="303877"/>
                </a:lnTo>
                <a:lnTo>
                  <a:pt x="1693163" y="281940"/>
                </a:lnTo>
                <a:lnTo>
                  <a:pt x="1693163" y="56387"/>
                </a:lnTo>
                <a:lnTo>
                  <a:pt x="1688728" y="34450"/>
                </a:lnTo>
                <a:lnTo>
                  <a:pt x="1676638" y="16525"/>
                </a:lnTo>
                <a:lnTo>
                  <a:pt x="1658713" y="4435"/>
                </a:lnTo>
                <a:lnTo>
                  <a:pt x="1636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966466" y="2501645"/>
            <a:ext cx="1693545" cy="338455"/>
          </a:xfrm>
          <a:custGeom>
            <a:avLst/>
            <a:gdLst/>
            <a:ahLst/>
            <a:cxnLst/>
            <a:rect l="l" t="t" r="r" b="b"/>
            <a:pathLst>
              <a:path w="1693545" h="338455">
                <a:moveTo>
                  <a:pt x="0" y="56387"/>
                </a:moveTo>
                <a:lnTo>
                  <a:pt x="4435" y="34450"/>
                </a:lnTo>
                <a:lnTo>
                  <a:pt x="16525" y="16525"/>
                </a:lnTo>
                <a:lnTo>
                  <a:pt x="34450" y="4435"/>
                </a:lnTo>
                <a:lnTo>
                  <a:pt x="56387" y="0"/>
                </a:lnTo>
                <a:lnTo>
                  <a:pt x="1636775" y="0"/>
                </a:lnTo>
                <a:lnTo>
                  <a:pt x="1658713" y="4435"/>
                </a:lnTo>
                <a:lnTo>
                  <a:pt x="1676638" y="16525"/>
                </a:lnTo>
                <a:lnTo>
                  <a:pt x="1688728" y="34450"/>
                </a:lnTo>
                <a:lnTo>
                  <a:pt x="1693163" y="56387"/>
                </a:lnTo>
                <a:lnTo>
                  <a:pt x="1693163" y="281940"/>
                </a:lnTo>
                <a:lnTo>
                  <a:pt x="1688728" y="303877"/>
                </a:lnTo>
                <a:lnTo>
                  <a:pt x="1676638" y="321802"/>
                </a:lnTo>
                <a:lnTo>
                  <a:pt x="1658713" y="333892"/>
                </a:lnTo>
                <a:lnTo>
                  <a:pt x="1636775" y="338328"/>
                </a:lnTo>
                <a:lnTo>
                  <a:pt x="56387" y="338328"/>
                </a:lnTo>
                <a:lnTo>
                  <a:pt x="34450" y="333892"/>
                </a:lnTo>
                <a:lnTo>
                  <a:pt x="16525" y="321802"/>
                </a:lnTo>
                <a:lnTo>
                  <a:pt x="4435" y="303877"/>
                </a:lnTo>
                <a:lnTo>
                  <a:pt x="0" y="281940"/>
                </a:lnTo>
                <a:lnTo>
                  <a:pt x="0" y="56387"/>
                </a:lnTo>
                <a:close/>
              </a:path>
            </a:pathLst>
          </a:custGeom>
          <a:ln w="28955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3114801" y="2516504"/>
            <a:ext cx="13970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404040"/>
                </a:solidFill>
                <a:latin typeface="微软雅黑"/>
                <a:cs typeface="微软雅黑"/>
              </a:rPr>
              <a:t>公司制定流程、板块组织会</a:t>
            </a:r>
            <a:endParaRPr sz="900">
              <a:latin typeface="微软雅黑"/>
              <a:cs typeface="微软雅黑"/>
            </a:endParaRPr>
          </a:p>
          <a:p>
            <a:pPr marL="68580">
              <a:lnSpc>
                <a:spcPct val="100000"/>
              </a:lnSpc>
            </a:pPr>
            <a:r>
              <a:rPr dirty="0" sz="900" spc="-5">
                <a:solidFill>
                  <a:srgbClr val="404040"/>
                </a:solidFill>
                <a:latin typeface="微软雅黑"/>
                <a:cs typeface="微软雅黑"/>
              </a:rPr>
              <a:t>议、选用公司内评审专家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60370" y="2971038"/>
            <a:ext cx="1693545" cy="414655"/>
          </a:xfrm>
          <a:custGeom>
            <a:avLst/>
            <a:gdLst/>
            <a:ahLst/>
            <a:cxnLst/>
            <a:rect l="l" t="t" r="r" b="b"/>
            <a:pathLst>
              <a:path w="1693545" h="414654">
                <a:moveTo>
                  <a:pt x="1624076" y="0"/>
                </a:moveTo>
                <a:lnTo>
                  <a:pt x="69087" y="0"/>
                </a:lnTo>
                <a:lnTo>
                  <a:pt x="42219" y="5437"/>
                </a:lnTo>
                <a:lnTo>
                  <a:pt x="20256" y="20256"/>
                </a:lnTo>
                <a:lnTo>
                  <a:pt x="5437" y="42219"/>
                </a:lnTo>
                <a:lnTo>
                  <a:pt x="0" y="69087"/>
                </a:lnTo>
                <a:lnTo>
                  <a:pt x="0" y="345439"/>
                </a:lnTo>
                <a:lnTo>
                  <a:pt x="5437" y="372308"/>
                </a:lnTo>
                <a:lnTo>
                  <a:pt x="20256" y="394271"/>
                </a:lnTo>
                <a:lnTo>
                  <a:pt x="42219" y="409090"/>
                </a:lnTo>
                <a:lnTo>
                  <a:pt x="69087" y="414528"/>
                </a:lnTo>
                <a:lnTo>
                  <a:pt x="1624076" y="414528"/>
                </a:lnTo>
                <a:lnTo>
                  <a:pt x="1650944" y="409090"/>
                </a:lnTo>
                <a:lnTo>
                  <a:pt x="1672907" y="394271"/>
                </a:lnTo>
                <a:lnTo>
                  <a:pt x="1687726" y="372308"/>
                </a:lnTo>
                <a:lnTo>
                  <a:pt x="1693164" y="345439"/>
                </a:lnTo>
                <a:lnTo>
                  <a:pt x="1693164" y="69087"/>
                </a:lnTo>
                <a:lnTo>
                  <a:pt x="1687726" y="42219"/>
                </a:lnTo>
                <a:lnTo>
                  <a:pt x="1672907" y="20256"/>
                </a:lnTo>
                <a:lnTo>
                  <a:pt x="1650944" y="5437"/>
                </a:lnTo>
                <a:lnTo>
                  <a:pt x="1624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960370" y="2971038"/>
            <a:ext cx="1693545" cy="414655"/>
          </a:xfrm>
          <a:custGeom>
            <a:avLst/>
            <a:gdLst/>
            <a:ahLst/>
            <a:cxnLst/>
            <a:rect l="l" t="t" r="r" b="b"/>
            <a:pathLst>
              <a:path w="1693545" h="414654">
                <a:moveTo>
                  <a:pt x="0" y="69087"/>
                </a:moveTo>
                <a:lnTo>
                  <a:pt x="5437" y="42219"/>
                </a:lnTo>
                <a:lnTo>
                  <a:pt x="20256" y="20256"/>
                </a:lnTo>
                <a:lnTo>
                  <a:pt x="42219" y="5437"/>
                </a:lnTo>
                <a:lnTo>
                  <a:pt x="69087" y="0"/>
                </a:lnTo>
                <a:lnTo>
                  <a:pt x="1624076" y="0"/>
                </a:lnTo>
                <a:lnTo>
                  <a:pt x="1650944" y="5437"/>
                </a:lnTo>
                <a:lnTo>
                  <a:pt x="1672907" y="20256"/>
                </a:lnTo>
                <a:lnTo>
                  <a:pt x="1687726" y="42219"/>
                </a:lnTo>
                <a:lnTo>
                  <a:pt x="1693164" y="69087"/>
                </a:lnTo>
                <a:lnTo>
                  <a:pt x="1693164" y="345439"/>
                </a:lnTo>
                <a:lnTo>
                  <a:pt x="1687726" y="372308"/>
                </a:lnTo>
                <a:lnTo>
                  <a:pt x="1672907" y="394271"/>
                </a:lnTo>
                <a:lnTo>
                  <a:pt x="1650944" y="409090"/>
                </a:lnTo>
                <a:lnTo>
                  <a:pt x="1624076" y="414528"/>
                </a:lnTo>
                <a:lnTo>
                  <a:pt x="69087" y="414528"/>
                </a:lnTo>
                <a:lnTo>
                  <a:pt x="42219" y="409090"/>
                </a:lnTo>
                <a:lnTo>
                  <a:pt x="20256" y="394271"/>
                </a:lnTo>
                <a:lnTo>
                  <a:pt x="5437" y="372308"/>
                </a:lnTo>
                <a:lnTo>
                  <a:pt x="0" y="345439"/>
                </a:lnTo>
                <a:lnTo>
                  <a:pt x="0" y="69087"/>
                </a:lnTo>
                <a:close/>
              </a:path>
            </a:pathLst>
          </a:custGeom>
          <a:ln w="28955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3108451" y="3024377"/>
            <a:ext cx="1397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5780" marR="5080" indent="-513715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404040"/>
                </a:solidFill>
                <a:latin typeface="微软雅黑"/>
                <a:cs typeface="微软雅黑"/>
              </a:rPr>
              <a:t>部门组织会议、部门内部专 家评审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208532" y="2115311"/>
            <a:ext cx="234696" cy="853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202436" y="2636520"/>
            <a:ext cx="233172" cy="853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14244" y="2124455"/>
            <a:ext cx="234695" cy="853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714244" y="2636520"/>
            <a:ext cx="234695" cy="853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202436" y="3105911"/>
            <a:ext cx="233172" cy="853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714244" y="3084576"/>
            <a:ext cx="234695" cy="853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59440" y="4071379"/>
            <a:ext cx="294829" cy="1581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4348098" y="4039666"/>
            <a:ext cx="30607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0160CF"/>
                </a:solidFill>
                <a:latin typeface="微软雅黑"/>
                <a:cs typeface="微软雅黑"/>
              </a:rPr>
              <a:t>支持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46303" y="631646"/>
            <a:ext cx="7809865" cy="5467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539750">
              <a:lnSpc>
                <a:spcPct val="122100"/>
              </a:lnSpc>
              <a:spcBef>
                <a:spcPts val="95"/>
              </a:spcBef>
            </a:pP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优化原有同行评审方式，根据项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目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分级分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类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情况，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明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确其评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审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级别，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公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司级评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审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由公司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组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织 开展，协调全公司专家进行支持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，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提高项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目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评审质</a:t>
            </a:r>
            <a:r>
              <a:rPr dirty="0" sz="1400" spc="10">
                <a:solidFill>
                  <a:srgbClr val="404040"/>
                </a:solidFill>
                <a:latin typeface="微软雅黑"/>
                <a:cs typeface="微软雅黑"/>
              </a:rPr>
              <a:t>量</a:t>
            </a:r>
            <a:r>
              <a:rPr dirty="0" sz="1400" spc="25">
                <a:solidFill>
                  <a:srgbClr val="404040"/>
                </a:solidFill>
                <a:latin typeface="微软雅黑"/>
                <a:cs typeface="微软雅黑"/>
              </a:rPr>
              <a:t>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693926" y="3580638"/>
            <a:ext cx="1885314" cy="782320"/>
          </a:xfrm>
          <a:custGeom>
            <a:avLst/>
            <a:gdLst/>
            <a:ahLst/>
            <a:cxnLst/>
            <a:rect l="l" t="t" r="r" b="b"/>
            <a:pathLst>
              <a:path w="1885314" h="782320">
                <a:moveTo>
                  <a:pt x="0" y="130302"/>
                </a:moveTo>
                <a:lnTo>
                  <a:pt x="10233" y="79563"/>
                </a:lnTo>
                <a:lnTo>
                  <a:pt x="38147" y="38147"/>
                </a:lnTo>
                <a:lnTo>
                  <a:pt x="79563" y="10233"/>
                </a:lnTo>
                <a:lnTo>
                  <a:pt x="130301" y="0"/>
                </a:lnTo>
                <a:lnTo>
                  <a:pt x="1754886" y="0"/>
                </a:lnTo>
                <a:lnTo>
                  <a:pt x="1805624" y="10233"/>
                </a:lnTo>
                <a:lnTo>
                  <a:pt x="1847040" y="38147"/>
                </a:lnTo>
                <a:lnTo>
                  <a:pt x="1874954" y="79563"/>
                </a:lnTo>
                <a:lnTo>
                  <a:pt x="1885188" y="130302"/>
                </a:lnTo>
                <a:lnTo>
                  <a:pt x="1885188" y="651510"/>
                </a:lnTo>
                <a:lnTo>
                  <a:pt x="1874954" y="702227"/>
                </a:lnTo>
                <a:lnTo>
                  <a:pt x="1847040" y="743645"/>
                </a:lnTo>
                <a:lnTo>
                  <a:pt x="1805624" y="771571"/>
                </a:lnTo>
                <a:lnTo>
                  <a:pt x="1754886" y="781812"/>
                </a:lnTo>
                <a:lnTo>
                  <a:pt x="130301" y="781812"/>
                </a:lnTo>
                <a:lnTo>
                  <a:pt x="79563" y="771571"/>
                </a:lnTo>
                <a:lnTo>
                  <a:pt x="38147" y="743645"/>
                </a:lnTo>
                <a:lnTo>
                  <a:pt x="10233" y="702227"/>
                </a:lnTo>
                <a:lnTo>
                  <a:pt x="0" y="651510"/>
                </a:lnTo>
                <a:lnTo>
                  <a:pt x="0" y="130302"/>
                </a:lnTo>
                <a:close/>
              </a:path>
            </a:pathLst>
          </a:custGeom>
          <a:ln w="28956">
            <a:solidFill>
              <a:srgbClr val="F1AF3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621279" y="3637788"/>
            <a:ext cx="739140" cy="231775"/>
          </a:xfrm>
          <a:custGeom>
            <a:avLst/>
            <a:gdLst/>
            <a:ahLst/>
            <a:cxnLst/>
            <a:rect l="l" t="t" r="r" b="b"/>
            <a:pathLst>
              <a:path w="739139" h="231775">
                <a:moveTo>
                  <a:pt x="623315" y="0"/>
                </a:moveTo>
                <a:lnTo>
                  <a:pt x="0" y="0"/>
                </a:lnTo>
                <a:lnTo>
                  <a:pt x="0" y="231648"/>
                </a:lnTo>
                <a:lnTo>
                  <a:pt x="623315" y="231648"/>
                </a:lnTo>
                <a:lnTo>
                  <a:pt x="668416" y="222551"/>
                </a:lnTo>
                <a:lnTo>
                  <a:pt x="705231" y="197739"/>
                </a:lnTo>
                <a:lnTo>
                  <a:pt x="730043" y="160924"/>
                </a:lnTo>
                <a:lnTo>
                  <a:pt x="739140" y="115824"/>
                </a:lnTo>
                <a:lnTo>
                  <a:pt x="730043" y="70723"/>
                </a:lnTo>
                <a:lnTo>
                  <a:pt x="705231" y="33909"/>
                </a:lnTo>
                <a:lnTo>
                  <a:pt x="668416" y="9096"/>
                </a:lnTo>
                <a:lnTo>
                  <a:pt x="62331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648711" y="4059935"/>
            <a:ext cx="871855" cy="226060"/>
          </a:xfrm>
          <a:custGeom>
            <a:avLst/>
            <a:gdLst/>
            <a:ahLst/>
            <a:cxnLst/>
            <a:rect l="l" t="t" r="r" b="b"/>
            <a:pathLst>
              <a:path w="871854" h="226060">
                <a:moveTo>
                  <a:pt x="758951" y="0"/>
                </a:moveTo>
                <a:lnTo>
                  <a:pt x="0" y="0"/>
                </a:lnTo>
                <a:lnTo>
                  <a:pt x="0" y="225551"/>
                </a:lnTo>
                <a:lnTo>
                  <a:pt x="758951" y="225551"/>
                </a:lnTo>
                <a:lnTo>
                  <a:pt x="802826" y="216688"/>
                </a:lnTo>
                <a:lnTo>
                  <a:pt x="838676" y="192519"/>
                </a:lnTo>
                <a:lnTo>
                  <a:pt x="862857" y="156671"/>
                </a:lnTo>
                <a:lnTo>
                  <a:pt x="871727" y="112775"/>
                </a:lnTo>
                <a:lnTo>
                  <a:pt x="862857" y="68880"/>
                </a:lnTo>
                <a:lnTo>
                  <a:pt x="838676" y="33032"/>
                </a:lnTo>
                <a:lnTo>
                  <a:pt x="802826" y="8863"/>
                </a:lnTo>
                <a:lnTo>
                  <a:pt x="75895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2717672" y="3681476"/>
            <a:ext cx="5969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FFFFFF"/>
                </a:solidFill>
                <a:latin typeface="微软雅黑"/>
                <a:cs typeface="微软雅黑"/>
              </a:rPr>
              <a:t>科技带头人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87827" y="4098442"/>
            <a:ext cx="8255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FFFFFF"/>
                </a:solidFill>
                <a:latin typeface="微软雅黑"/>
                <a:cs typeface="微软雅黑"/>
              </a:rPr>
              <a:t>项目及质量专家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748789" y="3763517"/>
            <a:ext cx="699770" cy="360045"/>
          </a:xfrm>
          <a:prstGeom prst="rect">
            <a:avLst/>
          </a:prstGeom>
          <a:solidFill>
            <a:srgbClr val="AF2C1F"/>
          </a:solidFill>
          <a:ln w="28955">
            <a:solidFill>
              <a:srgbClr val="801D13"/>
            </a:solidFill>
          </a:ln>
        </p:spPr>
        <p:txBody>
          <a:bodyPr wrap="square" lIns="0" tIns="99060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780"/>
              </a:spcBef>
            </a:pP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已有专家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448305" y="3713226"/>
            <a:ext cx="152400" cy="467995"/>
          </a:xfrm>
          <a:custGeom>
            <a:avLst/>
            <a:gdLst/>
            <a:ahLst/>
            <a:cxnLst/>
            <a:rect l="l" t="t" r="r" b="b"/>
            <a:pathLst>
              <a:path w="152400" h="467995">
                <a:moveTo>
                  <a:pt x="152400" y="467868"/>
                </a:moveTo>
                <a:lnTo>
                  <a:pt x="122759" y="466869"/>
                </a:lnTo>
                <a:lnTo>
                  <a:pt x="98536" y="464146"/>
                </a:lnTo>
                <a:lnTo>
                  <a:pt x="82194" y="460109"/>
                </a:lnTo>
                <a:lnTo>
                  <a:pt x="76200" y="455168"/>
                </a:lnTo>
                <a:lnTo>
                  <a:pt x="76200" y="246634"/>
                </a:lnTo>
                <a:lnTo>
                  <a:pt x="70205" y="241692"/>
                </a:lnTo>
                <a:lnTo>
                  <a:pt x="53863" y="237655"/>
                </a:lnTo>
                <a:lnTo>
                  <a:pt x="29640" y="234932"/>
                </a:lnTo>
                <a:lnTo>
                  <a:pt x="0" y="233934"/>
                </a:lnTo>
                <a:lnTo>
                  <a:pt x="29640" y="232935"/>
                </a:lnTo>
                <a:lnTo>
                  <a:pt x="53863" y="230212"/>
                </a:lnTo>
                <a:lnTo>
                  <a:pt x="70205" y="226175"/>
                </a:lnTo>
                <a:lnTo>
                  <a:pt x="76200" y="221234"/>
                </a:lnTo>
                <a:lnTo>
                  <a:pt x="76200" y="12700"/>
                </a:lnTo>
                <a:lnTo>
                  <a:pt x="82194" y="7768"/>
                </a:lnTo>
                <a:lnTo>
                  <a:pt x="98536" y="3730"/>
                </a:lnTo>
                <a:lnTo>
                  <a:pt x="122759" y="1002"/>
                </a:lnTo>
                <a:lnTo>
                  <a:pt x="152400" y="0"/>
                </a:lnTo>
              </a:path>
            </a:pathLst>
          </a:custGeom>
          <a:ln w="28956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1751838" y="4555997"/>
            <a:ext cx="699770" cy="360045"/>
          </a:xfrm>
          <a:prstGeom prst="rect">
            <a:avLst/>
          </a:prstGeom>
          <a:solidFill>
            <a:srgbClr val="AF2C1F"/>
          </a:solidFill>
          <a:ln w="28955">
            <a:solidFill>
              <a:srgbClr val="801D13"/>
            </a:solidFill>
          </a:ln>
        </p:spPr>
        <p:txBody>
          <a:bodyPr wrap="square" lIns="0" tIns="99060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780"/>
              </a:spcBef>
            </a:pP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扩充专家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251927" y="3883152"/>
            <a:ext cx="465455" cy="356235"/>
          </a:xfrm>
          <a:custGeom>
            <a:avLst/>
            <a:gdLst/>
            <a:ahLst/>
            <a:cxnLst/>
            <a:rect l="l" t="t" r="r" b="b"/>
            <a:pathLst>
              <a:path w="465455" h="356235">
                <a:moveTo>
                  <a:pt x="400506" y="41072"/>
                </a:moveTo>
                <a:lnTo>
                  <a:pt x="0" y="345617"/>
                </a:lnTo>
                <a:lnTo>
                  <a:pt x="7696" y="355727"/>
                </a:lnTo>
                <a:lnTo>
                  <a:pt x="408212" y="51212"/>
                </a:lnTo>
                <a:lnTo>
                  <a:pt x="400506" y="41072"/>
                </a:lnTo>
                <a:close/>
              </a:path>
              <a:path w="465455" h="356235">
                <a:moveTo>
                  <a:pt x="448574" y="33375"/>
                </a:moveTo>
                <a:lnTo>
                  <a:pt x="410629" y="33375"/>
                </a:lnTo>
                <a:lnTo>
                  <a:pt x="418376" y="43484"/>
                </a:lnTo>
                <a:lnTo>
                  <a:pt x="408212" y="51212"/>
                </a:lnTo>
                <a:lnTo>
                  <a:pt x="427393" y="76454"/>
                </a:lnTo>
                <a:lnTo>
                  <a:pt x="448574" y="33375"/>
                </a:lnTo>
                <a:close/>
              </a:path>
              <a:path w="465455" h="356235">
                <a:moveTo>
                  <a:pt x="410629" y="33375"/>
                </a:moveTo>
                <a:lnTo>
                  <a:pt x="400506" y="41072"/>
                </a:lnTo>
                <a:lnTo>
                  <a:pt x="408212" y="51212"/>
                </a:lnTo>
                <a:lnTo>
                  <a:pt x="418376" y="43484"/>
                </a:lnTo>
                <a:lnTo>
                  <a:pt x="410629" y="33375"/>
                </a:lnTo>
                <a:close/>
              </a:path>
              <a:path w="465455" h="356235">
                <a:moveTo>
                  <a:pt x="464985" y="0"/>
                </a:moveTo>
                <a:lnTo>
                  <a:pt x="381292" y="15786"/>
                </a:lnTo>
                <a:lnTo>
                  <a:pt x="400506" y="41072"/>
                </a:lnTo>
                <a:lnTo>
                  <a:pt x="410629" y="33375"/>
                </a:lnTo>
                <a:lnTo>
                  <a:pt x="448574" y="33375"/>
                </a:lnTo>
                <a:lnTo>
                  <a:pt x="4649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252181" y="4274159"/>
            <a:ext cx="467359" cy="323850"/>
          </a:xfrm>
          <a:custGeom>
            <a:avLst/>
            <a:gdLst/>
            <a:ahLst/>
            <a:cxnLst/>
            <a:rect l="l" t="t" r="r" b="b"/>
            <a:pathLst>
              <a:path w="467360" h="323850">
                <a:moveTo>
                  <a:pt x="400806" y="285804"/>
                </a:moveTo>
                <a:lnTo>
                  <a:pt x="382816" y="311975"/>
                </a:lnTo>
                <a:lnTo>
                  <a:pt x="467271" y="323710"/>
                </a:lnTo>
                <a:lnTo>
                  <a:pt x="450261" y="292989"/>
                </a:lnTo>
                <a:lnTo>
                  <a:pt x="411264" y="292989"/>
                </a:lnTo>
                <a:lnTo>
                  <a:pt x="400806" y="285804"/>
                </a:lnTo>
                <a:close/>
              </a:path>
              <a:path w="467360" h="323850">
                <a:moveTo>
                  <a:pt x="408014" y="275319"/>
                </a:moveTo>
                <a:lnTo>
                  <a:pt x="400806" y="285804"/>
                </a:lnTo>
                <a:lnTo>
                  <a:pt x="411264" y="292989"/>
                </a:lnTo>
                <a:lnTo>
                  <a:pt x="418503" y="282524"/>
                </a:lnTo>
                <a:lnTo>
                  <a:pt x="408014" y="275319"/>
                </a:lnTo>
                <a:close/>
              </a:path>
              <a:path w="467360" h="323850">
                <a:moveTo>
                  <a:pt x="425996" y="249161"/>
                </a:moveTo>
                <a:lnTo>
                  <a:pt x="408014" y="275319"/>
                </a:lnTo>
                <a:lnTo>
                  <a:pt x="418503" y="282524"/>
                </a:lnTo>
                <a:lnTo>
                  <a:pt x="411264" y="292989"/>
                </a:lnTo>
                <a:lnTo>
                  <a:pt x="450261" y="292989"/>
                </a:lnTo>
                <a:lnTo>
                  <a:pt x="425996" y="249161"/>
                </a:lnTo>
                <a:close/>
              </a:path>
              <a:path w="467360" h="323850">
                <a:moveTo>
                  <a:pt x="7188" y="0"/>
                </a:moveTo>
                <a:lnTo>
                  <a:pt x="0" y="10464"/>
                </a:lnTo>
                <a:lnTo>
                  <a:pt x="400806" y="285804"/>
                </a:lnTo>
                <a:lnTo>
                  <a:pt x="408014" y="275319"/>
                </a:lnTo>
                <a:lnTo>
                  <a:pt x="71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11123" y="3942588"/>
            <a:ext cx="643255" cy="672465"/>
          </a:xfrm>
          <a:custGeom>
            <a:avLst/>
            <a:gdLst/>
            <a:ahLst/>
            <a:cxnLst/>
            <a:rect l="l" t="t" r="r" b="b"/>
            <a:pathLst>
              <a:path w="643255" h="672464">
                <a:moveTo>
                  <a:pt x="27825" y="171234"/>
                </a:moveTo>
                <a:lnTo>
                  <a:pt x="25435" y="184152"/>
                </a:lnTo>
                <a:lnTo>
                  <a:pt x="19132" y="199497"/>
                </a:lnTo>
                <a:lnTo>
                  <a:pt x="10219" y="214843"/>
                </a:lnTo>
                <a:lnTo>
                  <a:pt x="0" y="227761"/>
                </a:lnTo>
                <a:lnTo>
                  <a:pt x="28239" y="249773"/>
                </a:lnTo>
                <a:lnTo>
                  <a:pt x="49664" y="272994"/>
                </a:lnTo>
                <a:lnTo>
                  <a:pt x="63263" y="298636"/>
                </a:lnTo>
                <a:lnTo>
                  <a:pt x="68021" y="327914"/>
                </a:lnTo>
                <a:lnTo>
                  <a:pt x="63263" y="360176"/>
                </a:lnTo>
                <a:lnTo>
                  <a:pt x="49664" y="390920"/>
                </a:lnTo>
                <a:lnTo>
                  <a:pt x="28239" y="419237"/>
                </a:lnTo>
                <a:lnTo>
                  <a:pt x="0" y="444220"/>
                </a:lnTo>
                <a:lnTo>
                  <a:pt x="10219" y="456464"/>
                </a:lnTo>
                <a:lnTo>
                  <a:pt x="19132" y="471885"/>
                </a:lnTo>
                <a:lnTo>
                  <a:pt x="25435" y="487609"/>
                </a:lnTo>
                <a:lnTo>
                  <a:pt x="27825" y="500761"/>
                </a:lnTo>
                <a:lnTo>
                  <a:pt x="58237" y="501215"/>
                </a:lnTo>
                <a:lnTo>
                  <a:pt x="115002" y="513030"/>
                </a:lnTo>
                <a:lnTo>
                  <a:pt x="155634" y="553188"/>
                </a:lnTo>
                <a:lnTo>
                  <a:pt x="170849" y="611388"/>
                </a:lnTo>
                <a:lnTo>
                  <a:pt x="165417" y="642912"/>
                </a:lnTo>
                <a:lnTo>
                  <a:pt x="177999" y="651546"/>
                </a:lnTo>
                <a:lnTo>
                  <a:pt x="194208" y="657453"/>
                </a:lnTo>
                <a:lnTo>
                  <a:pt x="213027" y="663361"/>
                </a:lnTo>
                <a:lnTo>
                  <a:pt x="233438" y="671995"/>
                </a:lnTo>
                <a:lnTo>
                  <a:pt x="248629" y="642489"/>
                </a:lnTo>
                <a:lnTo>
                  <a:pt x="271503" y="620099"/>
                </a:lnTo>
                <a:lnTo>
                  <a:pt x="299307" y="605886"/>
                </a:lnTo>
                <a:lnTo>
                  <a:pt x="329285" y="600913"/>
                </a:lnTo>
                <a:lnTo>
                  <a:pt x="488987" y="600913"/>
                </a:lnTo>
                <a:lnTo>
                  <a:pt x="491412" y="580924"/>
                </a:lnTo>
                <a:lnTo>
                  <a:pt x="520979" y="529844"/>
                </a:lnTo>
                <a:lnTo>
                  <a:pt x="564840" y="498943"/>
                </a:lnTo>
                <a:lnTo>
                  <a:pt x="593801" y="495080"/>
                </a:lnTo>
                <a:lnTo>
                  <a:pt x="631294" y="495080"/>
                </a:lnTo>
                <a:lnTo>
                  <a:pt x="632665" y="481228"/>
                </a:lnTo>
                <a:lnTo>
                  <a:pt x="635077" y="471690"/>
                </a:lnTo>
                <a:lnTo>
                  <a:pt x="329285" y="471690"/>
                </a:lnTo>
                <a:lnTo>
                  <a:pt x="283672" y="464957"/>
                </a:lnTo>
                <a:lnTo>
                  <a:pt x="246000" y="445740"/>
                </a:lnTo>
                <a:lnTo>
                  <a:pt x="217531" y="415512"/>
                </a:lnTo>
                <a:lnTo>
                  <a:pt x="199525" y="375746"/>
                </a:lnTo>
                <a:lnTo>
                  <a:pt x="193243" y="327914"/>
                </a:lnTo>
                <a:lnTo>
                  <a:pt x="199525" y="285839"/>
                </a:lnTo>
                <a:lnTo>
                  <a:pt x="217531" y="247174"/>
                </a:lnTo>
                <a:lnTo>
                  <a:pt x="246000" y="215332"/>
                </a:lnTo>
                <a:lnTo>
                  <a:pt x="283672" y="193723"/>
                </a:lnTo>
                <a:lnTo>
                  <a:pt x="329285" y="185762"/>
                </a:lnTo>
                <a:lnTo>
                  <a:pt x="633111" y="185762"/>
                </a:lnTo>
                <a:lnTo>
                  <a:pt x="632665" y="184152"/>
                </a:lnTo>
                <a:lnTo>
                  <a:pt x="631241" y="174636"/>
                </a:lnTo>
                <a:lnTo>
                  <a:pt x="58237" y="174636"/>
                </a:lnTo>
                <a:lnTo>
                  <a:pt x="27825" y="171234"/>
                </a:lnTo>
                <a:close/>
              </a:path>
              <a:path w="643255" h="672464">
                <a:moveTo>
                  <a:pt x="488987" y="600913"/>
                </a:moveTo>
                <a:lnTo>
                  <a:pt x="329285" y="600913"/>
                </a:lnTo>
                <a:lnTo>
                  <a:pt x="359910" y="605886"/>
                </a:lnTo>
                <a:lnTo>
                  <a:pt x="387638" y="620099"/>
                </a:lnTo>
                <a:lnTo>
                  <a:pt x="410152" y="642489"/>
                </a:lnTo>
                <a:lnTo>
                  <a:pt x="425132" y="671995"/>
                </a:lnTo>
                <a:lnTo>
                  <a:pt x="445542" y="663361"/>
                </a:lnTo>
                <a:lnTo>
                  <a:pt x="464358" y="657453"/>
                </a:lnTo>
                <a:lnTo>
                  <a:pt x="480566" y="651546"/>
                </a:lnTo>
                <a:lnTo>
                  <a:pt x="493153" y="642912"/>
                </a:lnTo>
                <a:lnTo>
                  <a:pt x="487716" y="611388"/>
                </a:lnTo>
                <a:lnTo>
                  <a:pt x="488987" y="600913"/>
                </a:lnTo>
                <a:close/>
              </a:path>
              <a:path w="643255" h="672464">
                <a:moveTo>
                  <a:pt x="631294" y="495080"/>
                </a:moveTo>
                <a:lnTo>
                  <a:pt x="593801" y="495080"/>
                </a:lnTo>
                <a:lnTo>
                  <a:pt x="630732" y="500761"/>
                </a:lnTo>
                <a:lnTo>
                  <a:pt x="631294" y="495080"/>
                </a:lnTo>
                <a:close/>
              </a:path>
              <a:path w="643255" h="672464">
                <a:moveTo>
                  <a:pt x="633111" y="185762"/>
                </a:moveTo>
                <a:lnTo>
                  <a:pt x="329285" y="185762"/>
                </a:lnTo>
                <a:lnTo>
                  <a:pt x="374894" y="193723"/>
                </a:lnTo>
                <a:lnTo>
                  <a:pt x="412565" y="215332"/>
                </a:lnTo>
                <a:lnTo>
                  <a:pt x="441036" y="247174"/>
                </a:lnTo>
                <a:lnTo>
                  <a:pt x="459044" y="285839"/>
                </a:lnTo>
                <a:lnTo>
                  <a:pt x="465328" y="327914"/>
                </a:lnTo>
                <a:lnTo>
                  <a:pt x="459044" y="375746"/>
                </a:lnTo>
                <a:lnTo>
                  <a:pt x="441036" y="415512"/>
                </a:lnTo>
                <a:lnTo>
                  <a:pt x="412565" y="445740"/>
                </a:lnTo>
                <a:lnTo>
                  <a:pt x="374894" y="464957"/>
                </a:lnTo>
                <a:lnTo>
                  <a:pt x="329285" y="471690"/>
                </a:lnTo>
                <a:lnTo>
                  <a:pt x="635077" y="471690"/>
                </a:lnTo>
                <a:lnTo>
                  <a:pt x="641169" y="447606"/>
                </a:lnTo>
                <a:lnTo>
                  <a:pt x="643102" y="428066"/>
                </a:lnTo>
                <a:lnTo>
                  <a:pt x="623563" y="412422"/>
                </a:lnTo>
                <a:lnTo>
                  <a:pt x="606197" y="388900"/>
                </a:lnTo>
                <a:lnTo>
                  <a:pt x="593758" y="359923"/>
                </a:lnTo>
                <a:lnTo>
                  <a:pt x="589000" y="327914"/>
                </a:lnTo>
                <a:lnTo>
                  <a:pt x="593758" y="298636"/>
                </a:lnTo>
                <a:lnTo>
                  <a:pt x="606197" y="272994"/>
                </a:lnTo>
                <a:lnTo>
                  <a:pt x="623563" y="249773"/>
                </a:lnTo>
                <a:lnTo>
                  <a:pt x="643102" y="227761"/>
                </a:lnTo>
                <a:lnTo>
                  <a:pt x="641169" y="214843"/>
                </a:lnTo>
                <a:lnTo>
                  <a:pt x="633111" y="185762"/>
                </a:lnTo>
                <a:close/>
              </a:path>
              <a:path w="643255" h="672464">
                <a:moveTo>
                  <a:pt x="233438" y="0"/>
                </a:moveTo>
                <a:lnTo>
                  <a:pt x="213027" y="2473"/>
                </a:lnTo>
                <a:lnTo>
                  <a:pt x="194208" y="8885"/>
                </a:lnTo>
                <a:lnTo>
                  <a:pt x="177999" y="17718"/>
                </a:lnTo>
                <a:lnTo>
                  <a:pt x="165417" y="27457"/>
                </a:lnTo>
                <a:lnTo>
                  <a:pt x="170849" y="57649"/>
                </a:lnTo>
                <a:lnTo>
                  <a:pt x="167154" y="83596"/>
                </a:lnTo>
                <a:lnTo>
                  <a:pt x="137591" y="127609"/>
                </a:lnTo>
                <a:lnTo>
                  <a:pt x="87923" y="165776"/>
                </a:lnTo>
                <a:lnTo>
                  <a:pt x="58237" y="174636"/>
                </a:lnTo>
                <a:lnTo>
                  <a:pt x="593801" y="174636"/>
                </a:lnTo>
                <a:lnTo>
                  <a:pt x="541387" y="148738"/>
                </a:lnTo>
                <a:lnTo>
                  <a:pt x="502935" y="106511"/>
                </a:lnTo>
                <a:lnTo>
                  <a:pt x="487716" y="57649"/>
                </a:lnTo>
                <a:lnTo>
                  <a:pt x="487915" y="56540"/>
                </a:lnTo>
                <a:lnTo>
                  <a:pt x="329285" y="56540"/>
                </a:lnTo>
                <a:lnTo>
                  <a:pt x="299307" y="51567"/>
                </a:lnTo>
                <a:lnTo>
                  <a:pt x="271503" y="38566"/>
                </a:lnTo>
                <a:lnTo>
                  <a:pt x="248629" y="20418"/>
                </a:lnTo>
                <a:lnTo>
                  <a:pt x="233438" y="0"/>
                </a:lnTo>
                <a:close/>
              </a:path>
              <a:path w="643255" h="672464">
                <a:moveTo>
                  <a:pt x="630732" y="171234"/>
                </a:moveTo>
                <a:lnTo>
                  <a:pt x="593801" y="174636"/>
                </a:lnTo>
                <a:lnTo>
                  <a:pt x="631241" y="174636"/>
                </a:lnTo>
                <a:lnTo>
                  <a:pt x="630732" y="171234"/>
                </a:lnTo>
                <a:close/>
              </a:path>
              <a:path w="643255" h="672464">
                <a:moveTo>
                  <a:pt x="425132" y="0"/>
                </a:moveTo>
                <a:lnTo>
                  <a:pt x="410152" y="20418"/>
                </a:lnTo>
                <a:lnTo>
                  <a:pt x="387638" y="38566"/>
                </a:lnTo>
                <a:lnTo>
                  <a:pt x="359910" y="51567"/>
                </a:lnTo>
                <a:lnTo>
                  <a:pt x="329285" y="56540"/>
                </a:lnTo>
                <a:lnTo>
                  <a:pt x="487915" y="56540"/>
                </a:lnTo>
                <a:lnTo>
                  <a:pt x="493153" y="27457"/>
                </a:lnTo>
                <a:lnTo>
                  <a:pt x="480566" y="17718"/>
                </a:lnTo>
                <a:lnTo>
                  <a:pt x="464358" y="8885"/>
                </a:lnTo>
                <a:lnTo>
                  <a:pt x="445542" y="2473"/>
                </a:lnTo>
                <a:lnTo>
                  <a:pt x="425132" y="0"/>
                </a:lnTo>
                <a:close/>
              </a:path>
            </a:pathLst>
          </a:custGeom>
          <a:solidFill>
            <a:srgbClr val="D125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77824" y="4202512"/>
            <a:ext cx="164223" cy="1572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668832" y="4687925"/>
            <a:ext cx="6578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latin typeface="微软雅黑"/>
                <a:cs typeface="微软雅黑"/>
              </a:rPr>
              <a:t>评审专家库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822191" y="3459479"/>
            <a:ext cx="717803" cy="9967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848100" y="3508247"/>
            <a:ext cx="624840" cy="904240"/>
          </a:xfrm>
          <a:custGeom>
            <a:avLst/>
            <a:gdLst/>
            <a:ahLst/>
            <a:cxnLst/>
            <a:rect l="l" t="t" r="r" b="b"/>
            <a:pathLst>
              <a:path w="624839" h="904239">
                <a:moveTo>
                  <a:pt x="468629" y="312419"/>
                </a:moveTo>
                <a:lnTo>
                  <a:pt x="156210" y="312419"/>
                </a:lnTo>
                <a:lnTo>
                  <a:pt x="156210" y="903732"/>
                </a:lnTo>
                <a:lnTo>
                  <a:pt x="468629" y="903732"/>
                </a:lnTo>
                <a:lnTo>
                  <a:pt x="468629" y="312419"/>
                </a:lnTo>
                <a:close/>
              </a:path>
              <a:path w="624839" h="904239">
                <a:moveTo>
                  <a:pt x="312420" y="0"/>
                </a:moveTo>
                <a:lnTo>
                  <a:pt x="0" y="312419"/>
                </a:lnTo>
                <a:lnTo>
                  <a:pt x="624839" y="312419"/>
                </a:lnTo>
                <a:lnTo>
                  <a:pt x="312420" y="0"/>
                </a:lnTo>
                <a:close/>
              </a:path>
            </a:pathLst>
          </a:custGeom>
          <a:solidFill>
            <a:srgbClr val="005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848100" y="3508247"/>
            <a:ext cx="624840" cy="904240"/>
          </a:xfrm>
          <a:custGeom>
            <a:avLst/>
            <a:gdLst/>
            <a:ahLst/>
            <a:cxnLst/>
            <a:rect l="l" t="t" r="r" b="b"/>
            <a:pathLst>
              <a:path w="624839" h="904239">
                <a:moveTo>
                  <a:pt x="312420" y="0"/>
                </a:moveTo>
                <a:lnTo>
                  <a:pt x="624839" y="312419"/>
                </a:lnTo>
                <a:lnTo>
                  <a:pt x="468629" y="312419"/>
                </a:lnTo>
                <a:lnTo>
                  <a:pt x="468629" y="903732"/>
                </a:lnTo>
                <a:lnTo>
                  <a:pt x="156210" y="903732"/>
                </a:lnTo>
                <a:lnTo>
                  <a:pt x="156210" y="312419"/>
                </a:lnTo>
                <a:lnTo>
                  <a:pt x="0" y="312419"/>
                </a:lnTo>
                <a:lnTo>
                  <a:pt x="312420" y="0"/>
                </a:lnTo>
                <a:close/>
              </a:path>
            </a:pathLst>
          </a:custGeom>
          <a:ln w="12192">
            <a:solidFill>
              <a:srgbClr val="005E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670035" y="3008376"/>
            <a:ext cx="45720" cy="0"/>
          </a:xfrm>
          <a:custGeom>
            <a:avLst/>
            <a:gdLst/>
            <a:ahLst/>
            <a:cxnLst/>
            <a:rect l="l" t="t" r="r" b="b"/>
            <a:pathLst>
              <a:path w="45720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307323" y="3008376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316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581900" y="3008376"/>
            <a:ext cx="605155" cy="0"/>
          </a:xfrm>
          <a:custGeom>
            <a:avLst/>
            <a:gdLst/>
            <a:ahLst/>
            <a:cxnLst/>
            <a:rect l="l" t="t" r="r" b="b"/>
            <a:pathLst>
              <a:path w="605154" h="0">
                <a:moveTo>
                  <a:pt x="0" y="0"/>
                </a:moveTo>
                <a:lnTo>
                  <a:pt x="605027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217664" y="3008376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315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854952" y="3008376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316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92240" y="3008376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315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128003" y="3008376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316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448300" y="3008376"/>
            <a:ext cx="559435" cy="0"/>
          </a:xfrm>
          <a:custGeom>
            <a:avLst/>
            <a:gdLst/>
            <a:ahLst/>
            <a:cxnLst/>
            <a:rect l="l" t="t" r="r" b="b"/>
            <a:pathLst>
              <a:path w="559435" h="0">
                <a:moveTo>
                  <a:pt x="0" y="0"/>
                </a:moveTo>
                <a:lnTo>
                  <a:pt x="559308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670035" y="2753867"/>
            <a:ext cx="45720" cy="0"/>
          </a:xfrm>
          <a:custGeom>
            <a:avLst/>
            <a:gdLst/>
            <a:ahLst/>
            <a:cxnLst/>
            <a:rect l="l" t="t" r="r" b="b"/>
            <a:pathLst>
              <a:path w="45720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581900" y="2753867"/>
            <a:ext cx="967740" cy="0"/>
          </a:xfrm>
          <a:custGeom>
            <a:avLst/>
            <a:gdLst/>
            <a:ahLst/>
            <a:cxnLst/>
            <a:rect l="l" t="t" r="r" b="b"/>
            <a:pathLst>
              <a:path w="967740" h="0">
                <a:moveTo>
                  <a:pt x="0" y="0"/>
                </a:moveTo>
                <a:lnTo>
                  <a:pt x="967740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217664" y="275386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315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492240" y="2753867"/>
            <a:ext cx="605155" cy="0"/>
          </a:xfrm>
          <a:custGeom>
            <a:avLst/>
            <a:gdLst/>
            <a:ahLst/>
            <a:cxnLst/>
            <a:rect l="l" t="t" r="r" b="b"/>
            <a:pathLst>
              <a:path w="605154" h="0">
                <a:moveTo>
                  <a:pt x="0" y="0"/>
                </a:moveTo>
                <a:lnTo>
                  <a:pt x="605028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128003" y="275386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316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448300" y="2753867"/>
            <a:ext cx="559435" cy="0"/>
          </a:xfrm>
          <a:custGeom>
            <a:avLst/>
            <a:gdLst/>
            <a:ahLst/>
            <a:cxnLst/>
            <a:rect l="l" t="t" r="r" b="b"/>
            <a:pathLst>
              <a:path w="559435" h="0">
                <a:moveTo>
                  <a:pt x="0" y="0"/>
                </a:moveTo>
                <a:lnTo>
                  <a:pt x="559308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670035" y="2499360"/>
            <a:ext cx="45720" cy="0"/>
          </a:xfrm>
          <a:custGeom>
            <a:avLst/>
            <a:gdLst/>
            <a:ahLst/>
            <a:cxnLst/>
            <a:rect l="l" t="t" r="r" b="b"/>
            <a:pathLst>
              <a:path w="45720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581900" y="2499360"/>
            <a:ext cx="967740" cy="0"/>
          </a:xfrm>
          <a:custGeom>
            <a:avLst/>
            <a:gdLst/>
            <a:ahLst/>
            <a:cxnLst/>
            <a:rect l="l" t="t" r="r" b="b"/>
            <a:pathLst>
              <a:path w="967740" h="0">
                <a:moveTo>
                  <a:pt x="0" y="0"/>
                </a:moveTo>
                <a:lnTo>
                  <a:pt x="967740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217664" y="2499360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315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492240" y="2499360"/>
            <a:ext cx="605155" cy="0"/>
          </a:xfrm>
          <a:custGeom>
            <a:avLst/>
            <a:gdLst/>
            <a:ahLst/>
            <a:cxnLst/>
            <a:rect l="l" t="t" r="r" b="b"/>
            <a:pathLst>
              <a:path w="605154" h="0">
                <a:moveTo>
                  <a:pt x="0" y="0"/>
                </a:moveTo>
                <a:lnTo>
                  <a:pt x="605028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128003" y="2499360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316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448300" y="2499360"/>
            <a:ext cx="559435" cy="0"/>
          </a:xfrm>
          <a:custGeom>
            <a:avLst/>
            <a:gdLst/>
            <a:ahLst/>
            <a:cxnLst/>
            <a:rect l="l" t="t" r="r" b="b"/>
            <a:pathLst>
              <a:path w="559435" h="0">
                <a:moveTo>
                  <a:pt x="0" y="0"/>
                </a:moveTo>
                <a:lnTo>
                  <a:pt x="559308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670035" y="2246376"/>
            <a:ext cx="45720" cy="0"/>
          </a:xfrm>
          <a:custGeom>
            <a:avLst/>
            <a:gdLst/>
            <a:ahLst/>
            <a:cxnLst/>
            <a:rect l="l" t="t" r="r" b="b"/>
            <a:pathLst>
              <a:path w="45720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581900" y="2246376"/>
            <a:ext cx="967740" cy="0"/>
          </a:xfrm>
          <a:custGeom>
            <a:avLst/>
            <a:gdLst/>
            <a:ahLst/>
            <a:cxnLst/>
            <a:rect l="l" t="t" r="r" b="b"/>
            <a:pathLst>
              <a:path w="967740" h="0">
                <a:moveTo>
                  <a:pt x="0" y="0"/>
                </a:moveTo>
                <a:lnTo>
                  <a:pt x="967740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217664" y="2246376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315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492240" y="2246376"/>
            <a:ext cx="605155" cy="0"/>
          </a:xfrm>
          <a:custGeom>
            <a:avLst/>
            <a:gdLst/>
            <a:ahLst/>
            <a:cxnLst/>
            <a:rect l="l" t="t" r="r" b="b"/>
            <a:pathLst>
              <a:path w="605154" h="0">
                <a:moveTo>
                  <a:pt x="0" y="0"/>
                </a:moveTo>
                <a:lnTo>
                  <a:pt x="605028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448300" y="2246376"/>
            <a:ext cx="922019" cy="0"/>
          </a:xfrm>
          <a:custGeom>
            <a:avLst/>
            <a:gdLst/>
            <a:ahLst/>
            <a:cxnLst/>
            <a:rect l="l" t="t" r="r" b="b"/>
            <a:pathLst>
              <a:path w="922020" h="0">
                <a:moveTo>
                  <a:pt x="0" y="0"/>
                </a:moveTo>
                <a:lnTo>
                  <a:pt x="922020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581900" y="1991867"/>
            <a:ext cx="1134110" cy="0"/>
          </a:xfrm>
          <a:custGeom>
            <a:avLst/>
            <a:gdLst/>
            <a:ahLst/>
            <a:cxnLst/>
            <a:rect l="l" t="t" r="r" b="b"/>
            <a:pathLst>
              <a:path w="1134109" h="0">
                <a:moveTo>
                  <a:pt x="0" y="0"/>
                </a:moveTo>
                <a:lnTo>
                  <a:pt x="1133855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448300" y="1991867"/>
            <a:ext cx="2011680" cy="0"/>
          </a:xfrm>
          <a:custGeom>
            <a:avLst/>
            <a:gdLst/>
            <a:ahLst/>
            <a:cxnLst/>
            <a:rect l="l" t="t" r="r" b="b"/>
            <a:pathLst>
              <a:path w="2011679" h="0">
                <a:moveTo>
                  <a:pt x="0" y="0"/>
                </a:moveTo>
                <a:lnTo>
                  <a:pt x="2011679" y="0"/>
                </a:lnTo>
              </a:path>
            </a:pathLst>
          </a:custGeom>
          <a:ln w="12191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448300" y="1738883"/>
            <a:ext cx="3267710" cy="0"/>
          </a:xfrm>
          <a:custGeom>
            <a:avLst/>
            <a:gdLst/>
            <a:ahLst/>
            <a:cxnLst/>
            <a:rect l="l" t="t" r="r" b="b"/>
            <a:pathLst>
              <a:path w="3267709" h="0">
                <a:moveTo>
                  <a:pt x="0" y="0"/>
                </a:moveTo>
                <a:lnTo>
                  <a:pt x="3267455" y="0"/>
                </a:lnTo>
              </a:path>
            </a:pathLst>
          </a:custGeom>
          <a:ln w="12192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492496" y="3257550"/>
            <a:ext cx="121920" cy="0"/>
          </a:xfrm>
          <a:custGeom>
            <a:avLst/>
            <a:gdLst/>
            <a:ahLst/>
            <a:cxnLst/>
            <a:rect l="l" t="t" r="r" b="b"/>
            <a:pathLst>
              <a:path w="121920" h="0">
                <a:moveTo>
                  <a:pt x="0" y="0"/>
                </a:moveTo>
                <a:lnTo>
                  <a:pt x="121919" y="0"/>
                </a:lnTo>
              </a:path>
            </a:pathLst>
          </a:custGeom>
          <a:ln w="762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856732" y="3067811"/>
            <a:ext cx="120650" cy="193675"/>
          </a:xfrm>
          <a:custGeom>
            <a:avLst/>
            <a:gdLst/>
            <a:ahLst/>
            <a:cxnLst/>
            <a:rect l="l" t="t" r="r" b="b"/>
            <a:pathLst>
              <a:path w="120650" h="193675">
                <a:moveTo>
                  <a:pt x="120395" y="0"/>
                </a:moveTo>
                <a:lnTo>
                  <a:pt x="0" y="0"/>
                </a:lnTo>
                <a:lnTo>
                  <a:pt x="0" y="193548"/>
                </a:lnTo>
                <a:lnTo>
                  <a:pt x="120395" y="193548"/>
                </a:lnTo>
                <a:lnTo>
                  <a:pt x="12039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219444" y="3219450"/>
            <a:ext cx="120650" cy="0"/>
          </a:xfrm>
          <a:custGeom>
            <a:avLst/>
            <a:gdLst/>
            <a:ahLst/>
            <a:cxnLst/>
            <a:rect l="l" t="t" r="r" b="b"/>
            <a:pathLst>
              <a:path w="120650" h="0">
                <a:moveTo>
                  <a:pt x="0" y="0"/>
                </a:moveTo>
                <a:lnTo>
                  <a:pt x="120395" y="0"/>
                </a:lnTo>
              </a:path>
            </a:pathLst>
          </a:custGeom>
          <a:ln w="8382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582156" y="3240023"/>
            <a:ext cx="121920" cy="0"/>
          </a:xfrm>
          <a:custGeom>
            <a:avLst/>
            <a:gdLst/>
            <a:ahLst/>
            <a:cxnLst/>
            <a:rect l="l" t="t" r="r" b="b"/>
            <a:pathLst>
              <a:path w="121920" h="0">
                <a:moveTo>
                  <a:pt x="0" y="0"/>
                </a:moveTo>
                <a:lnTo>
                  <a:pt x="121920" y="0"/>
                </a:lnTo>
              </a:path>
            </a:pathLst>
          </a:custGeom>
          <a:ln w="4267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946392" y="3236214"/>
            <a:ext cx="120650" cy="0"/>
          </a:xfrm>
          <a:custGeom>
            <a:avLst/>
            <a:gdLst/>
            <a:ahLst/>
            <a:cxnLst/>
            <a:rect l="l" t="t" r="r" b="b"/>
            <a:pathLst>
              <a:path w="120650" h="0">
                <a:moveTo>
                  <a:pt x="0" y="0"/>
                </a:moveTo>
                <a:lnTo>
                  <a:pt x="120396" y="0"/>
                </a:lnTo>
              </a:path>
            </a:pathLst>
          </a:custGeom>
          <a:ln w="502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309104" y="3249167"/>
            <a:ext cx="120650" cy="0"/>
          </a:xfrm>
          <a:custGeom>
            <a:avLst/>
            <a:gdLst/>
            <a:ahLst/>
            <a:cxnLst/>
            <a:rect l="l" t="t" r="r" b="b"/>
            <a:pathLst>
              <a:path w="120650" h="0">
                <a:moveTo>
                  <a:pt x="0" y="0"/>
                </a:moveTo>
                <a:lnTo>
                  <a:pt x="120396" y="0"/>
                </a:lnTo>
              </a:path>
            </a:pathLst>
          </a:custGeom>
          <a:ln w="2438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671816" y="3231642"/>
            <a:ext cx="121920" cy="0"/>
          </a:xfrm>
          <a:custGeom>
            <a:avLst/>
            <a:gdLst/>
            <a:ahLst/>
            <a:cxnLst/>
            <a:rect l="l" t="t" r="r" b="b"/>
            <a:pathLst>
              <a:path w="121920" h="0">
                <a:moveTo>
                  <a:pt x="0" y="0"/>
                </a:moveTo>
                <a:lnTo>
                  <a:pt x="121919" y="0"/>
                </a:lnTo>
              </a:path>
            </a:pathLst>
          </a:custGeom>
          <a:ln w="59436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034528" y="3231642"/>
            <a:ext cx="121920" cy="0"/>
          </a:xfrm>
          <a:custGeom>
            <a:avLst/>
            <a:gdLst/>
            <a:ahLst/>
            <a:cxnLst/>
            <a:rect l="l" t="t" r="r" b="b"/>
            <a:pathLst>
              <a:path w="121920" h="0">
                <a:moveTo>
                  <a:pt x="0" y="0"/>
                </a:moveTo>
                <a:lnTo>
                  <a:pt x="121920" y="0"/>
                </a:lnTo>
              </a:path>
            </a:pathLst>
          </a:custGeom>
          <a:ln w="59436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398764" y="3223260"/>
            <a:ext cx="120650" cy="0"/>
          </a:xfrm>
          <a:custGeom>
            <a:avLst/>
            <a:gdLst/>
            <a:ahLst/>
            <a:cxnLst/>
            <a:rect l="l" t="t" r="r" b="b"/>
            <a:pathLst>
              <a:path w="120650" h="0">
                <a:moveTo>
                  <a:pt x="0" y="0"/>
                </a:moveTo>
                <a:lnTo>
                  <a:pt x="120395" y="0"/>
                </a:lnTo>
              </a:path>
            </a:pathLst>
          </a:custGeom>
          <a:ln w="762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487923" y="3257550"/>
            <a:ext cx="131445" cy="0"/>
          </a:xfrm>
          <a:custGeom>
            <a:avLst/>
            <a:gdLst/>
            <a:ahLst/>
            <a:cxnLst/>
            <a:rect l="l" t="t" r="r" b="b"/>
            <a:pathLst>
              <a:path w="131445" h="0">
                <a:moveTo>
                  <a:pt x="0" y="0"/>
                </a:moveTo>
                <a:lnTo>
                  <a:pt x="131063" y="0"/>
                </a:lnTo>
              </a:path>
            </a:pathLst>
          </a:custGeom>
          <a:ln w="1676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856732" y="3067811"/>
            <a:ext cx="120650" cy="193675"/>
          </a:xfrm>
          <a:custGeom>
            <a:avLst/>
            <a:gdLst/>
            <a:ahLst/>
            <a:cxnLst/>
            <a:rect l="l" t="t" r="r" b="b"/>
            <a:pathLst>
              <a:path w="120650" h="193675">
                <a:moveTo>
                  <a:pt x="0" y="0"/>
                </a:moveTo>
                <a:lnTo>
                  <a:pt x="120395" y="0"/>
                </a:lnTo>
                <a:lnTo>
                  <a:pt x="120395" y="193548"/>
                </a:lnTo>
                <a:lnTo>
                  <a:pt x="0" y="19354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219444" y="3177539"/>
            <a:ext cx="120650" cy="83820"/>
          </a:xfrm>
          <a:custGeom>
            <a:avLst/>
            <a:gdLst/>
            <a:ahLst/>
            <a:cxnLst/>
            <a:rect l="l" t="t" r="r" b="b"/>
            <a:pathLst>
              <a:path w="120650" h="83820">
                <a:moveTo>
                  <a:pt x="0" y="0"/>
                </a:moveTo>
                <a:lnTo>
                  <a:pt x="120395" y="0"/>
                </a:lnTo>
                <a:lnTo>
                  <a:pt x="120395" y="83820"/>
                </a:lnTo>
                <a:lnTo>
                  <a:pt x="0" y="8382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582156" y="3218688"/>
            <a:ext cx="121920" cy="43180"/>
          </a:xfrm>
          <a:custGeom>
            <a:avLst/>
            <a:gdLst/>
            <a:ahLst/>
            <a:cxnLst/>
            <a:rect l="l" t="t" r="r" b="b"/>
            <a:pathLst>
              <a:path w="121920" h="43179">
                <a:moveTo>
                  <a:pt x="0" y="0"/>
                </a:moveTo>
                <a:lnTo>
                  <a:pt x="121920" y="0"/>
                </a:lnTo>
                <a:lnTo>
                  <a:pt x="121920" y="42672"/>
                </a:lnTo>
                <a:lnTo>
                  <a:pt x="0" y="4267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946392" y="3211067"/>
            <a:ext cx="120650" cy="50800"/>
          </a:xfrm>
          <a:custGeom>
            <a:avLst/>
            <a:gdLst/>
            <a:ahLst/>
            <a:cxnLst/>
            <a:rect l="l" t="t" r="r" b="b"/>
            <a:pathLst>
              <a:path w="120650" h="50800">
                <a:moveTo>
                  <a:pt x="0" y="0"/>
                </a:moveTo>
                <a:lnTo>
                  <a:pt x="120396" y="0"/>
                </a:lnTo>
                <a:lnTo>
                  <a:pt x="120396" y="50292"/>
                </a:lnTo>
                <a:lnTo>
                  <a:pt x="0" y="5029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309104" y="3236976"/>
            <a:ext cx="120650" cy="24765"/>
          </a:xfrm>
          <a:custGeom>
            <a:avLst/>
            <a:gdLst/>
            <a:ahLst/>
            <a:cxnLst/>
            <a:rect l="l" t="t" r="r" b="b"/>
            <a:pathLst>
              <a:path w="120650" h="24764">
                <a:moveTo>
                  <a:pt x="0" y="0"/>
                </a:moveTo>
                <a:lnTo>
                  <a:pt x="120396" y="0"/>
                </a:lnTo>
                <a:lnTo>
                  <a:pt x="120396" y="24384"/>
                </a:lnTo>
                <a:lnTo>
                  <a:pt x="0" y="24384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671816" y="3201923"/>
            <a:ext cx="121920" cy="59690"/>
          </a:xfrm>
          <a:custGeom>
            <a:avLst/>
            <a:gdLst/>
            <a:ahLst/>
            <a:cxnLst/>
            <a:rect l="l" t="t" r="r" b="b"/>
            <a:pathLst>
              <a:path w="121920" h="59689">
                <a:moveTo>
                  <a:pt x="0" y="0"/>
                </a:moveTo>
                <a:lnTo>
                  <a:pt x="121919" y="0"/>
                </a:lnTo>
                <a:lnTo>
                  <a:pt x="121919" y="59436"/>
                </a:lnTo>
                <a:lnTo>
                  <a:pt x="0" y="5943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034528" y="3201923"/>
            <a:ext cx="121920" cy="59690"/>
          </a:xfrm>
          <a:custGeom>
            <a:avLst/>
            <a:gdLst/>
            <a:ahLst/>
            <a:cxnLst/>
            <a:rect l="l" t="t" r="r" b="b"/>
            <a:pathLst>
              <a:path w="121920" h="59689">
                <a:moveTo>
                  <a:pt x="0" y="0"/>
                </a:moveTo>
                <a:lnTo>
                  <a:pt x="121920" y="0"/>
                </a:lnTo>
                <a:lnTo>
                  <a:pt x="121920" y="59436"/>
                </a:lnTo>
                <a:lnTo>
                  <a:pt x="0" y="5943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398764" y="3185160"/>
            <a:ext cx="120650" cy="76200"/>
          </a:xfrm>
          <a:custGeom>
            <a:avLst/>
            <a:gdLst/>
            <a:ahLst/>
            <a:cxnLst/>
            <a:rect l="l" t="t" r="r" b="b"/>
            <a:pathLst>
              <a:path w="120650" h="76200">
                <a:moveTo>
                  <a:pt x="0" y="0"/>
                </a:moveTo>
                <a:lnTo>
                  <a:pt x="120395" y="0"/>
                </a:lnTo>
                <a:lnTo>
                  <a:pt x="120395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644896" y="3125723"/>
            <a:ext cx="120650" cy="135890"/>
          </a:xfrm>
          <a:custGeom>
            <a:avLst/>
            <a:gdLst/>
            <a:ahLst/>
            <a:cxnLst/>
            <a:rect l="l" t="t" r="r" b="b"/>
            <a:pathLst>
              <a:path w="120650" h="135889">
                <a:moveTo>
                  <a:pt x="120395" y="0"/>
                </a:moveTo>
                <a:lnTo>
                  <a:pt x="0" y="0"/>
                </a:lnTo>
                <a:lnTo>
                  <a:pt x="0" y="135636"/>
                </a:lnTo>
                <a:lnTo>
                  <a:pt x="120395" y="135636"/>
                </a:lnTo>
                <a:lnTo>
                  <a:pt x="12039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007608" y="2398776"/>
            <a:ext cx="120650" cy="862965"/>
          </a:xfrm>
          <a:custGeom>
            <a:avLst/>
            <a:gdLst/>
            <a:ahLst/>
            <a:cxnLst/>
            <a:rect l="l" t="t" r="r" b="b"/>
            <a:pathLst>
              <a:path w="120650" h="862964">
                <a:moveTo>
                  <a:pt x="120395" y="0"/>
                </a:moveTo>
                <a:lnTo>
                  <a:pt x="0" y="0"/>
                </a:lnTo>
                <a:lnTo>
                  <a:pt x="0" y="862584"/>
                </a:lnTo>
                <a:lnTo>
                  <a:pt x="120395" y="862584"/>
                </a:lnTo>
                <a:lnTo>
                  <a:pt x="12039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370320" y="2203704"/>
            <a:ext cx="121920" cy="1057910"/>
          </a:xfrm>
          <a:custGeom>
            <a:avLst/>
            <a:gdLst/>
            <a:ahLst/>
            <a:cxnLst/>
            <a:rect l="l" t="t" r="r" b="b"/>
            <a:pathLst>
              <a:path w="121920" h="1057910">
                <a:moveTo>
                  <a:pt x="121919" y="0"/>
                </a:moveTo>
                <a:lnTo>
                  <a:pt x="0" y="0"/>
                </a:lnTo>
                <a:lnTo>
                  <a:pt x="0" y="1057656"/>
                </a:lnTo>
                <a:lnTo>
                  <a:pt x="121919" y="1057656"/>
                </a:lnTo>
                <a:lnTo>
                  <a:pt x="12191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734556" y="2915411"/>
            <a:ext cx="120650" cy="346075"/>
          </a:xfrm>
          <a:custGeom>
            <a:avLst/>
            <a:gdLst/>
            <a:ahLst/>
            <a:cxnLst/>
            <a:rect l="l" t="t" r="r" b="b"/>
            <a:pathLst>
              <a:path w="120650" h="346075">
                <a:moveTo>
                  <a:pt x="120396" y="0"/>
                </a:moveTo>
                <a:lnTo>
                  <a:pt x="0" y="0"/>
                </a:lnTo>
                <a:lnTo>
                  <a:pt x="0" y="345948"/>
                </a:lnTo>
                <a:lnTo>
                  <a:pt x="120396" y="345948"/>
                </a:lnTo>
                <a:lnTo>
                  <a:pt x="12039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097268" y="2127504"/>
            <a:ext cx="120650" cy="1134110"/>
          </a:xfrm>
          <a:custGeom>
            <a:avLst/>
            <a:gdLst/>
            <a:ahLst/>
            <a:cxnLst/>
            <a:rect l="l" t="t" r="r" b="b"/>
            <a:pathLst>
              <a:path w="120650" h="1134110">
                <a:moveTo>
                  <a:pt x="120396" y="0"/>
                </a:moveTo>
                <a:lnTo>
                  <a:pt x="0" y="0"/>
                </a:lnTo>
                <a:lnTo>
                  <a:pt x="0" y="1133856"/>
                </a:lnTo>
                <a:lnTo>
                  <a:pt x="120396" y="1133856"/>
                </a:lnTo>
                <a:lnTo>
                  <a:pt x="12039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459980" y="1932432"/>
            <a:ext cx="121920" cy="1329055"/>
          </a:xfrm>
          <a:custGeom>
            <a:avLst/>
            <a:gdLst/>
            <a:ahLst/>
            <a:cxnLst/>
            <a:rect l="l" t="t" r="r" b="b"/>
            <a:pathLst>
              <a:path w="121920" h="1329054">
                <a:moveTo>
                  <a:pt x="121920" y="0"/>
                </a:moveTo>
                <a:lnTo>
                  <a:pt x="0" y="0"/>
                </a:lnTo>
                <a:lnTo>
                  <a:pt x="0" y="1328928"/>
                </a:lnTo>
                <a:lnTo>
                  <a:pt x="121920" y="1328928"/>
                </a:lnTo>
                <a:lnTo>
                  <a:pt x="12192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822692" y="3015995"/>
            <a:ext cx="121920" cy="245745"/>
          </a:xfrm>
          <a:custGeom>
            <a:avLst/>
            <a:gdLst/>
            <a:ahLst/>
            <a:cxnLst/>
            <a:rect l="l" t="t" r="r" b="b"/>
            <a:pathLst>
              <a:path w="121920" h="245745">
                <a:moveTo>
                  <a:pt x="121919" y="0"/>
                </a:moveTo>
                <a:lnTo>
                  <a:pt x="0" y="0"/>
                </a:lnTo>
                <a:lnTo>
                  <a:pt x="0" y="245364"/>
                </a:lnTo>
                <a:lnTo>
                  <a:pt x="121919" y="245364"/>
                </a:lnTo>
                <a:lnTo>
                  <a:pt x="12191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186928" y="2939795"/>
            <a:ext cx="120650" cy="321945"/>
          </a:xfrm>
          <a:custGeom>
            <a:avLst/>
            <a:gdLst/>
            <a:ahLst/>
            <a:cxnLst/>
            <a:rect l="l" t="t" r="r" b="b"/>
            <a:pathLst>
              <a:path w="120650" h="321945">
                <a:moveTo>
                  <a:pt x="120396" y="0"/>
                </a:moveTo>
                <a:lnTo>
                  <a:pt x="0" y="0"/>
                </a:lnTo>
                <a:lnTo>
                  <a:pt x="0" y="321564"/>
                </a:lnTo>
                <a:lnTo>
                  <a:pt x="120396" y="321564"/>
                </a:lnTo>
                <a:lnTo>
                  <a:pt x="12039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549640" y="2229611"/>
            <a:ext cx="120650" cy="1031875"/>
          </a:xfrm>
          <a:custGeom>
            <a:avLst/>
            <a:gdLst/>
            <a:ahLst/>
            <a:cxnLst/>
            <a:rect l="l" t="t" r="r" b="b"/>
            <a:pathLst>
              <a:path w="120650" h="1031875">
                <a:moveTo>
                  <a:pt x="120395" y="0"/>
                </a:moveTo>
                <a:lnTo>
                  <a:pt x="0" y="0"/>
                </a:lnTo>
                <a:lnTo>
                  <a:pt x="0" y="1031748"/>
                </a:lnTo>
                <a:lnTo>
                  <a:pt x="120395" y="1031748"/>
                </a:lnTo>
                <a:lnTo>
                  <a:pt x="12039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644896" y="3125723"/>
            <a:ext cx="120650" cy="135890"/>
          </a:xfrm>
          <a:custGeom>
            <a:avLst/>
            <a:gdLst/>
            <a:ahLst/>
            <a:cxnLst/>
            <a:rect l="l" t="t" r="r" b="b"/>
            <a:pathLst>
              <a:path w="120650" h="135889">
                <a:moveTo>
                  <a:pt x="0" y="0"/>
                </a:moveTo>
                <a:lnTo>
                  <a:pt x="120395" y="0"/>
                </a:lnTo>
                <a:lnTo>
                  <a:pt x="120395" y="135636"/>
                </a:lnTo>
                <a:lnTo>
                  <a:pt x="0" y="13563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007608" y="2398776"/>
            <a:ext cx="120650" cy="862965"/>
          </a:xfrm>
          <a:custGeom>
            <a:avLst/>
            <a:gdLst/>
            <a:ahLst/>
            <a:cxnLst/>
            <a:rect l="l" t="t" r="r" b="b"/>
            <a:pathLst>
              <a:path w="120650" h="862964">
                <a:moveTo>
                  <a:pt x="0" y="0"/>
                </a:moveTo>
                <a:lnTo>
                  <a:pt x="120395" y="0"/>
                </a:lnTo>
                <a:lnTo>
                  <a:pt x="120395" y="862584"/>
                </a:lnTo>
                <a:lnTo>
                  <a:pt x="0" y="86258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6370320" y="2203704"/>
            <a:ext cx="121920" cy="1057910"/>
          </a:xfrm>
          <a:custGeom>
            <a:avLst/>
            <a:gdLst/>
            <a:ahLst/>
            <a:cxnLst/>
            <a:rect l="l" t="t" r="r" b="b"/>
            <a:pathLst>
              <a:path w="121920" h="1057910">
                <a:moveTo>
                  <a:pt x="0" y="0"/>
                </a:moveTo>
                <a:lnTo>
                  <a:pt x="121919" y="0"/>
                </a:lnTo>
                <a:lnTo>
                  <a:pt x="121919" y="1057656"/>
                </a:lnTo>
                <a:lnTo>
                  <a:pt x="0" y="105765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6734556" y="2915411"/>
            <a:ext cx="120650" cy="346075"/>
          </a:xfrm>
          <a:custGeom>
            <a:avLst/>
            <a:gdLst/>
            <a:ahLst/>
            <a:cxnLst/>
            <a:rect l="l" t="t" r="r" b="b"/>
            <a:pathLst>
              <a:path w="120650" h="346075">
                <a:moveTo>
                  <a:pt x="0" y="0"/>
                </a:moveTo>
                <a:lnTo>
                  <a:pt x="120396" y="0"/>
                </a:lnTo>
                <a:lnTo>
                  <a:pt x="120396" y="345948"/>
                </a:lnTo>
                <a:lnTo>
                  <a:pt x="0" y="345948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097268" y="2127504"/>
            <a:ext cx="120650" cy="1134110"/>
          </a:xfrm>
          <a:custGeom>
            <a:avLst/>
            <a:gdLst/>
            <a:ahLst/>
            <a:cxnLst/>
            <a:rect l="l" t="t" r="r" b="b"/>
            <a:pathLst>
              <a:path w="120650" h="1134110">
                <a:moveTo>
                  <a:pt x="0" y="0"/>
                </a:moveTo>
                <a:lnTo>
                  <a:pt x="120396" y="0"/>
                </a:lnTo>
                <a:lnTo>
                  <a:pt x="120396" y="1133856"/>
                </a:lnTo>
                <a:lnTo>
                  <a:pt x="0" y="1133856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459980" y="1932432"/>
            <a:ext cx="121920" cy="1329055"/>
          </a:xfrm>
          <a:custGeom>
            <a:avLst/>
            <a:gdLst/>
            <a:ahLst/>
            <a:cxnLst/>
            <a:rect l="l" t="t" r="r" b="b"/>
            <a:pathLst>
              <a:path w="121920" h="1329054">
                <a:moveTo>
                  <a:pt x="0" y="0"/>
                </a:moveTo>
                <a:lnTo>
                  <a:pt x="121920" y="0"/>
                </a:lnTo>
                <a:lnTo>
                  <a:pt x="121920" y="1328928"/>
                </a:lnTo>
                <a:lnTo>
                  <a:pt x="0" y="13289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822692" y="3015995"/>
            <a:ext cx="121920" cy="245745"/>
          </a:xfrm>
          <a:custGeom>
            <a:avLst/>
            <a:gdLst/>
            <a:ahLst/>
            <a:cxnLst/>
            <a:rect l="l" t="t" r="r" b="b"/>
            <a:pathLst>
              <a:path w="121920" h="245745">
                <a:moveTo>
                  <a:pt x="0" y="0"/>
                </a:moveTo>
                <a:lnTo>
                  <a:pt x="121919" y="0"/>
                </a:lnTo>
                <a:lnTo>
                  <a:pt x="121919" y="245364"/>
                </a:lnTo>
                <a:lnTo>
                  <a:pt x="0" y="24536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8186928" y="2939795"/>
            <a:ext cx="120650" cy="321945"/>
          </a:xfrm>
          <a:custGeom>
            <a:avLst/>
            <a:gdLst/>
            <a:ahLst/>
            <a:cxnLst/>
            <a:rect l="l" t="t" r="r" b="b"/>
            <a:pathLst>
              <a:path w="120650" h="321945">
                <a:moveTo>
                  <a:pt x="0" y="0"/>
                </a:moveTo>
                <a:lnTo>
                  <a:pt x="120396" y="0"/>
                </a:lnTo>
                <a:lnTo>
                  <a:pt x="120396" y="321564"/>
                </a:lnTo>
                <a:lnTo>
                  <a:pt x="0" y="321564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8549640" y="2229611"/>
            <a:ext cx="120650" cy="1031875"/>
          </a:xfrm>
          <a:custGeom>
            <a:avLst/>
            <a:gdLst/>
            <a:ahLst/>
            <a:cxnLst/>
            <a:rect l="l" t="t" r="r" b="b"/>
            <a:pathLst>
              <a:path w="120650" h="1031875">
                <a:moveTo>
                  <a:pt x="0" y="0"/>
                </a:moveTo>
                <a:lnTo>
                  <a:pt x="120395" y="0"/>
                </a:lnTo>
                <a:lnTo>
                  <a:pt x="120395" y="1031748"/>
                </a:lnTo>
                <a:lnTo>
                  <a:pt x="0" y="103174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448300" y="3261359"/>
            <a:ext cx="3267710" cy="0"/>
          </a:xfrm>
          <a:custGeom>
            <a:avLst/>
            <a:gdLst/>
            <a:ahLst/>
            <a:cxnLst/>
            <a:rect l="l" t="t" r="r" b="b"/>
            <a:pathLst>
              <a:path w="3267709" h="0">
                <a:moveTo>
                  <a:pt x="0" y="0"/>
                </a:moveTo>
                <a:lnTo>
                  <a:pt x="3267455" y="0"/>
                </a:lnTo>
              </a:path>
            </a:pathLst>
          </a:custGeom>
          <a:ln w="12192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 txBox="1"/>
          <p:nvPr/>
        </p:nvSpPr>
        <p:spPr>
          <a:xfrm>
            <a:off x="5509640" y="3045333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5852159" y="2859150"/>
            <a:ext cx="1511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23</a:t>
            </a:r>
            <a:endParaRPr sz="900">
              <a:latin typeface="Arial"/>
              <a:cs typeface="Arial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6214871" y="2969133"/>
            <a:ext cx="1511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10</a:t>
            </a:r>
            <a:endParaRPr sz="900">
              <a:latin typeface="Arial"/>
              <a:cs typeface="Arial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6599301" y="3011550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6962647" y="3003042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325614" y="3028060"/>
            <a:ext cx="8953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7688961" y="2994405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8052307" y="2994405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8415654" y="2977642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5629148" y="2918205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16</a:t>
            </a:r>
            <a:endParaRPr sz="90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5960109" y="2190369"/>
            <a:ext cx="2178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102</a:t>
            </a:r>
            <a:endParaRPr sz="900"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6323457" y="1995677"/>
            <a:ext cx="2178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125</a:t>
            </a:r>
            <a:endParaRPr sz="900">
              <a:latin typeface="Arial"/>
              <a:cs typeface="Arial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6718807" y="2706750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41</a:t>
            </a:r>
            <a:endParaRPr sz="900">
              <a:latin typeface="Arial"/>
              <a:cs typeface="Arial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7049769" y="1919477"/>
            <a:ext cx="2178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134</a:t>
            </a:r>
            <a:endParaRPr sz="900">
              <a:latin typeface="Arial"/>
              <a:cs typeface="Arial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7413117" y="1724405"/>
            <a:ext cx="21780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157</a:t>
            </a:r>
            <a:endParaRPr sz="900">
              <a:latin typeface="Arial"/>
              <a:cs typeface="Arial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7808467" y="2808223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29</a:t>
            </a:r>
            <a:endParaRPr sz="900">
              <a:latin typeface="Arial"/>
              <a:cs typeface="Arial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8171434" y="2732023"/>
            <a:ext cx="1543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38</a:t>
            </a:r>
            <a:endParaRPr sz="900">
              <a:latin typeface="Arial"/>
              <a:cs typeface="Arial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8502777" y="2020696"/>
            <a:ext cx="21780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122</a:t>
            </a:r>
            <a:endParaRPr sz="900">
              <a:latin typeface="Arial"/>
              <a:cs typeface="Arial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5274055" y="3172205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5210302" y="2918205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30</a:t>
            </a:r>
            <a:endParaRPr sz="900">
              <a:latin typeface="Arial"/>
              <a:cs typeface="Arial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5210302" y="2664333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60</a:t>
            </a:r>
            <a:endParaRPr sz="900">
              <a:latin typeface="Arial"/>
              <a:cs typeface="Arial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5210302" y="2410460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90</a:t>
            </a:r>
            <a:endParaRPr sz="900">
              <a:latin typeface="Arial"/>
              <a:cs typeface="Arial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5146675" y="2156205"/>
            <a:ext cx="2159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1</a:t>
            </a:r>
            <a:r>
              <a:rPr dirty="0" sz="900" spc="-15">
                <a:latin typeface="Arial"/>
                <a:cs typeface="Arial"/>
              </a:rPr>
              <a:t>2</a:t>
            </a:r>
            <a:r>
              <a:rPr dirty="0" sz="900" spc="-5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5146675" y="1902333"/>
            <a:ext cx="2159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1</a:t>
            </a:r>
            <a:r>
              <a:rPr dirty="0" sz="900" spc="-15">
                <a:latin typeface="Arial"/>
                <a:cs typeface="Arial"/>
              </a:rPr>
              <a:t>5</a:t>
            </a:r>
            <a:r>
              <a:rPr dirty="0" sz="900" spc="-5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146675" y="1648459"/>
            <a:ext cx="2159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1</a:t>
            </a:r>
            <a:r>
              <a:rPr dirty="0" sz="900" spc="-15">
                <a:latin typeface="Arial"/>
                <a:cs typeface="Arial"/>
              </a:rPr>
              <a:t>8</a:t>
            </a:r>
            <a:r>
              <a:rPr dirty="0" sz="900" spc="-5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7706614" y="3347973"/>
            <a:ext cx="9302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5285" algn="l"/>
                <a:tab pos="738505" algn="l"/>
              </a:tabLst>
            </a:pPr>
            <a:r>
              <a:rPr dirty="0" sz="900" spc="-5">
                <a:latin typeface="Arial"/>
                <a:cs typeface="Arial"/>
              </a:rPr>
              <a:t>7</a:t>
            </a:r>
            <a:r>
              <a:rPr dirty="0" sz="900" spc="-5">
                <a:latin typeface="微软雅黑"/>
                <a:cs typeface="微软雅黑"/>
              </a:rPr>
              <a:t>月	</a:t>
            </a:r>
            <a:r>
              <a:rPr dirty="0" sz="900" spc="-5">
                <a:latin typeface="Arial"/>
                <a:cs typeface="Arial"/>
              </a:rPr>
              <a:t>8</a:t>
            </a:r>
            <a:r>
              <a:rPr dirty="0" sz="900" spc="-5">
                <a:latin typeface="微软雅黑"/>
                <a:cs typeface="微软雅黑"/>
              </a:rPr>
              <a:t>月	</a:t>
            </a:r>
            <a:r>
              <a:rPr dirty="0" sz="900" spc="-5">
                <a:latin typeface="Arial"/>
                <a:cs typeface="Arial"/>
              </a:rPr>
              <a:t>9</a:t>
            </a:r>
            <a:r>
              <a:rPr dirty="0" sz="900" spc="-5">
                <a:latin typeface="微软雅黑"/>
                <a:cs typeface="微软雅黑"/>
              </a:rPr>
              <a:t>月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5841619" y="1367155"/>
            <a:ext cx="225044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10" b="1">
                <a:latin typeface="Arial"/>
                <a:cs typeface="Arial"/>
              </a:rPr>
              <a:t>2020</a:t>
            </a:r>
            <a:r>
              <a:rPr dirty="0" sz="1050" spc="30" b="1">
                <a:latin typeface="微软雅黑"/>
                <a:cs typeface="微软雅黑"/>
              </a:rPr>
              <a:t>年技术评审数量与发现问题数据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6394703" y="3681984"/>
            <a:ext cx="56515" cy="58419"/>
          </a:xfrm>
          <a:custGeom>
            <a:avLst/>
            <a:gdLst/>
            <a:ahLst/>
            <a:cxnLst/>
            <a:rect l="l" t="t" r="r" b="b"/>
            <a:pathLst>
              <a:path w="56514" h="58420">
                <a:moveTo>
                  <a:pt x="0" y="57911"/>
                </a:moveTo>
                <a:lnTo>
                  <a:pt x="56387" y="57911"/>
                </a:lnTo>
                <a:lnTo>
                  <a:pt x="56387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6394703" y="3681984"/>
            <a:ext cx="56515" cy="58419"/>
          </a:xfrm>
          <a:custGeom>
            <a:avLst/>
            <a:gdLst/>
            <a:ahLst/>
            <a:cxnLst/>
            <a:rect l="l" t="t" r="r" b="b"/>
            <a:pathLst>
              <a:path w="56514" h="58420">
                <a:moveTo>
                  <a:pt x="0" y="57911"/>
                </a:moveTo>
                <a:lnTo>
                  <a:pt x="56387" y="57911"/>
                </a:lnTo>
                <a:lnTo>
                  <a:pt x="56387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042404" y="368198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0" y="57911"/>
                </a:moveTo>
                <a:lnTo>
                  <a:pt x="57911" y="57911"/>
                </a:lnTo>
                <a:lnTo>
                  <a:pt x="57911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7042404" y="368198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0" y="57911"/>
                </a:moveTo>
                <a:lnTo>
                  <a:pt x="57911" y="57911"/>
                </a:lnTo>
                <a:lnTo>
                  <a:pt x="57911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ln w="9143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 txBox="1"/>
          <p:nvPr/>
        </p:nvSpPr>
        <p:spPr>
          <a:xfrm>
            <a:off x="5527294" y="3347973"/>
            <a:ext cx="2067560" cy="441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5285" algn="l"/>
                <a:tab pos="738505" algn="l"/>
                <a:tab pos="1101725" algn="l"/>
                <a:tab pos="1464945" algn="l"/>
                <a:tab pos="1828164" algn="l"/>
              </a:tabLst>
            </a:pPr>
            <a:r>
              <a:rPr dirty="0" sz="900" spc="-5">
                <a:latin typeface="Arial"/>
                <a:cs typeface="Arial"/>
              </a:rPr>
              <a:t>1</a:t>
            </a:r>
            <a:r>
              <a:rPr dirty="0" sz="900">
                <a:latin typeface="微软雅黑"/>
                <a:cs typeface="微软雅黑"/>
              </a:rPr>
              <a:t>月	</a:t>
            </a:r>
            <a:r>
              <a:rPr dirty="0" sz="900" spc="-5">
                <a:latin typeface="Arial"/>
                <a:cs typeface="Arial"/>
              </a:rPr>
              <a:t>2</a:t>
            </a:r>
            <a:r>
              <a:rPr dirty="0" sz="900">
                <a:latin typeface="微软雅黑"/>
                <a:cs typeface="微软雅黑"/>
              </a:rPr>
              <a:t>月	</a:t>
            </a:r>
            <a:r>
              <a:rPr dirty="0" sz="900" spc="-5">
                <a:latin typeface="Arial"/>
                <a:cs typeface="Arial"/>
              </a:rPr>
              <a:t>3</a:t>
            </a:r>
            <a:r>
              <a:rPr dirty="0" sz="900">
                <a:latin typeface="微软雅黑"/>
                <a:cs typeface="微软雅黑"/>
              </a:rPr>
              <a:t>月	</a:t>
            </a:r>
            <a:r>
              <a:rPr dirty="0" sz="900" spc="-5">
                <a:latin typeface="Arial"/>
                <a:cs typeface="Arial"/>
              </a:rPr>
              <a:t>4</a:t>
            </a:r>
            <a:r>
              <a:rPr dirty="0" sz="900">
                <a:latin typeface="微软雅黑"/>
                <a:cs typeface="微软雅黑"/>
              </a:rPr>
              <a:t>月	</a:t>
            </a:r>
            <a:r>
              <a:rPr dirty="0" sz="900" spc="-5">
                <a:latin typeface="Arial"/>
                <a:cs typeface="Arial"/>
              </a:rPr>
              <a:t>5</a:t>
            </a:r>
            <a:r>
              <a:rPr dirty="0" sz="900">
                <a:latin typeface="微软雅黑"/>
                <a:cs typeface="微软雅黑"/>
              </a:rPr>
              <a:t>月	</a:t>
            </a:r>
            <a:r>
              <a:rPr dirty="0" sz="900" spc="-5">
                <a:latin typeface="Arial"/>
                <a:cs typeface="Arial"/>
              </a:rPr>
              <a:t>6</a:t>
            </a:r>
            <a:r>
              <a:rPr dirty="0" sz="900">
                <a:latin typeface="微软雅黑"/>
                <a:cs typeface="微软雅黑"/>
              </a:rPr>
              <a:t>月</a:t>
            </a:r>
            <a:endParaRPr sz="9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Times New Roman"/>
              <a:cs typeface="Times New Roman"/>
            </a:endParaRPr>
          </a:p>
          <a:p>
            <a:pPr marL="948690">
              <a:lnSpc>
                <a:spcPct val="100000"/>
              </a:lnSpc>
              <a:tabLst>
                <a:tab pos="1597025" algn="l"/>
              </a:tabLst>
            </a:pPr>
            <a:r>
              <a:rPr dirty="0" sz="900">
                <a:latin typeface="微软雅黑"/>
                <a:cs typeface="微软雅黑"/>
              </a:rPr>
              <a:t>评审数量	问题数量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168" name="object 16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169" name="object 16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12</a:t>
            </a:fld>
          </a:p>
        </p:txBody>
      </p:sp>
      <p:sp>
        <p:nvSpPr>
          <p:cNvPr id="163" name="object 163"/>
          <p:cNvSpPr txBox="1"/>
          <p:nvPr/>
        </p:nvSpPr>
        <p:spPr>
          <a:xfrm>
            <a:off x="6452108" y="4110634"/>
            <a:ext cx="122936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latin typeface="微软雅黑"/>
                <a:cs typeface="微软雅黑"/>
              </a:rPr>
              <a:t>公司级评审</a:t>
            </a:r>
            <a:endParaRPr sz="1900">
              <a:latin typeface="微软雅黑"/>
              <a:cs typeface="微软雅黑"/>
            </a:endParaRPr>
          </a:p>
        </p:txBody>
      </p:sp>
      <p:sp>
        <p:nvSpPr>
          <p:cNvPr id="164" name="object 164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5" name="object 165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6" name="object 166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7" name="object 167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487" y="193571"/>
            <a:ext cx="585145" cy="289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0610" y="178435"/>
            <a:ext cx="186182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404040"/>
                </a:solidFill>
              </a:rPr>
              <a:t>过程改</a:t>
            </a:r>
            <a:r>
              <a:rPr dirty="0" sz="1800" spc="-65">
                <a:solidFill>
                  <a:srgbClr val="404040"/>
                </a:solidFill>
              </a:rPr>
              <a:t>进</a:t>
            </a:r>
            <a:r>
              <a:rPr dirty="0" sz="1800" spc="-60">
                <a:solidFill>
                  <a:srgbClr val="404040"/>
                </a:solidFill>
                <a:latin typeface="Arial"/>
                <a:cs typeface="Arial"/>
              </a:rPr>
              <a:t>-</a:t>
            </a:r>
            <a:r>
              <a:rPr dirty="0" sz="1800" spc="-60">
                <a:solidFill>
                  <a:srgbClr val="404040"/>
                </a:solidFill>
              </a:rPr>
              <a:t>关口验收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12052" y="2124455"/>
            <a:ext cx="0" cy="250190"/>
          </a:xfrm>
          <a:custGeom>
            <a:avLst/>
            <a:gdLst/>
            <a:ahLst/>
            <a:cxnLst/>
            <a:rect l="l" t="t" r="r" b="b"/>
            <a:pathLst>
              <a:path w="0" h="250189">
                <a:moveTo>
                  <a:pt x="0" y="0"/>
                </a:moveTo>
                <a:lnTo>
                  <a:pt x="0" y="249936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12052" y="2602992"/>
            <a:ext cx="0" cy="500380"/>
          </a:xfrm>
          <a:custGeom>
            <a:avLst/>
            <a:gdLst/>
            <a:ahLst/>
            <a:cxnLst/>
            <a:rect l="l" t="t" r="r" b="b"/>
            <a:pathLst>
              <a:path w="0" h="500380">
                <a:moveTo>
                  <a:pt x="0" y="0"/>
                </a:moveTo>
                <a:lnTo>
                  <a:pt x="0" y="499871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12052" y="3331464"/>
            <a:ext cx="0" cy="977265"/>
          </a:xfrm>
          <a:custGeom>
            <a:avLst/>
            <a:gdLst/>
            <a:ahLst/>
            <a:cxnLst/>
            <a:rect l="l" t="t" r="r" b="b"/>
            <a:pathLst>
              <a:path w="0" h="977264">
                <a:moveTo>
                  <a:pt x="0" y="0"/>
                </a:moveTo>
                <a:lnTo>
                  <a:pt x="0" y="976884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3428" y="2124455"/>
            <a:ext cx="0" cy="250190"/>
          </a:xfrm>
          <a:custGeom>
            <a:avLst/>
            <a:gdLst/>
            <a:ahLst/>
            <a:cxnLst/>
            <a:rect l="l" t="t" r="r" b="b"/>
            <a:pathLst>
              <a:path w="0" h="250189">
                <a:moveTo>
                  <a:pt x="0" y="0"/>
                </a:moveTo>
                <a:lnTo>
                  <a:pt x="0" y="249936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3428" y="2602992"/>
            <a:ext cx="0" cy="500380"/>
          </a:xfrm>
          <a:custGeom>
            <a:avLst/>
            <a:gdLst/>
            <a:ahLst/>
            <a:cxnLst/>
            <a:rect l="l" t="t" r="r" b="b"/>
            <a:pathLst>
              <a:path w="0" h="500380">
                <a:moveTo>
                  <a:pt x="0" y="0"/>
                </a:moveTo>
                <a:lnTo>
                  <a:pt x="0" y="499871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3428" y="3331464"/>
            <a:ext cx="0" cy="977265"/>
          </a:xfrm>
          <a:custGeom>
            <a:avLst/>
            <a:gdLst/>
            <a:ahLst/>
            <a:cxnLst/>
            <a:rect l="l" t="t" r="r" b="b"/>
            <a:pathLst>
              <a:path w="0" h="977264">
                <a:moveTo>
                  <a:pt x="0" y="0"/>
                </a:moveTo>
                <a:lnTo>
                  <a:pt x="0" y="976884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94804" y="2124455"/>
            <a:ext cx="0" cy="250190"/>
          </a:xfrm>
          <a:custGeom>
            <a:avLst/>
            <a:gdLst/>
            <a:ahLst/>
            <a:cxnLst/>
            <a:rect l="l" t="t" r="r" b="b"/>
            <a:pathLst>
              <a:path w="0" h="250189">
                <a:moveTo>
                  <a:pt x="0" y="0"/>
                </a:moveTo>
                <a:lnTo>
                  <a:pt x="0" y="249936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94804" y="2602992"/>
            <a:ext cx="0" cy="500380"/>
          </a:xfrm>
          <a:custGeom>
            <a:avLst/>
            <a:gdLst/>
            <a:ahLst/>
            <a:cxnLst/>
            <a:rect l="l" t="t" r="r" b="b"/>
            <a:pathLst>
              <a:path w="0" h="500380">
                <a:moveTo>
                  <a:pt x="0" y="0"/>
                </a:moveTo>
                <a:lnTo>
                  <a:pt x="0" y="499871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94804" y="3331464"/>
            <a:ext cx="0" cy="977265"/>
          </a:xfrm>
          <a:custGeom>
            <a:avLst/>
            <a:gdLst/>
            <a:ahLst/>
            <a:cxnLst/>
            <a:rect l="l" t="t" r="r" b="b"/>
            <a:pathLst>
              <a:path w="0" h="977264">
                <a:moveTo>
                  <a:pt x="0" y="0"/>
                </a:moveTo>
                <a:lnTo>
                  <a:pt x="0" y="976884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34656" y="2124455"/>
            <a:ext cx="0" cy="250190"/>
          </a:xfrm>
          <a:custGeom>
            <a:avLst/>
            <a:gdLst/>
            <a:ahLst/>
            <a:cxnLst/>
            <a:rect l="l" t="t" r="r" b="b"/>
            <a:pathLst>
              <a:path w="0" h="250189">
                <a:moveTo>
                  <a:pt x="0" y="0"/>
                </a:moveTo>
                <a:lnTo>
                  <a:pt x="0" y="249936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34656" y="2602992"/>
            <a:ext cx="0" cy="500380"/>
          </a:xfrm>
          <a:custGeom>
            <a:avLst/>
            <a:gdLst/>
            <a:ahLst/>
            <a:cxnLst/>
            <a:rect l="l" t="t" r="r" b="b"/>
            <a:pathLst>
              <a:path w="0" h="500380">
                <a:moveTo>
                  <a:pt x="0" y="0"/>
                </a:moveTo>
                <a:lnTo>
                  <a:pt x="0" y="499871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34656" y="3331464"/>
            <a:ext cx="0" cy="977265"/>
          </a:xfrm>
          <a:custGeom>
            <a:avLst/>
            <a:gdLst/>
            <a:ahLst/>
            <a:cxnLst/>
            <a:rect l="l" t="t" r="r" b="b"/>
            <a:pathLst>
              <a:path w="0" h="977264">
                <a:moveTo>
                  <a:pt x="0" y="0"/>
                </a:moveTo>
                <a:lnTo>
                  <a:pt x="0" y="976884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876031" y="2124455"/>
            <a:ext cx="0" cy="2184400"/>
          </a:xfrm>
          <a:custGeom>
            <a:avLst/>
            <a:gdLst/>
            <a:ahLst/>
            <a:cxnLst/>
            <a:rect l="l" t="t" r="r" b="b"/>
            <a:pathLst>
              <a:path w="0" h="2184400">
                <a:moveTo>
                  <a:pt x="0" y="0"/>
                </a:moveTo>
                <a:lnTo>
                  <a:pt x="0" y="2183891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17407" y="2124455"/>
            <a:ext cx="0" cy="2184400"/>
          </a:xfrm>
          <a:custGeom>
            <a:avLst/>
            <a:gdLst/>
            <a:ahLst/>
            <a:cxnLst/>
            <a:rect l="l" t="t" r="r" b="b"/>
            <a:pathLst>
              <a:path w="0" h="2184400">
                <a:moveTo>
                  <a:pt x="0" y="0"/>
                </a:moveTo>
                <a:lnTo>
                  <a:pt x="0" y="2183891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88202" y="2374392"/>
            <a:ext cx="0" cy="228600"/>
          </a:xfrm>
          <a:custGeom>
            <a:avLst/>
            <a:gdLst/>
            <a:ahLst/>
            <a:cxnLst/>
            <a:rect l="l" t="t" r="r" b="b"/>
            <a:pathLst>
              <a:path w="0"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35051">
            <a:solidFill>
              <a:srgbClr val="B3B3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716268" y="3102864"/>
            <a:ext cx="1126490" cy="228600"/>
          </a:xfrm>
          <a:custGeom>
            <a:avLst/>
            <a:gdLst/>
            <a:ahLst/>
            <a:cxnLst/>
            <a:rect l="l" t="t" r="r" b="b"/>
            <a:pathLst>
              <a:path w="1126490" h="228600">
                <a:moveTo>
                  <a:pt x="1126235" y="0"/>
                </a:moveTo>
                <a:lnTo>
                  <a:pt x="0" y="0"/>
                </a:lnTo>
                <a:lnTo>
                  <a:pt x="0" y="228600"/>
                </a:lnTo>
                <a:lnTo>
                  <a:pt x="1126235" y="228600"/>
                </a:lnTo>
                <a:lnTo>
                  <a:pt x="1126235" y="0"/>
                </a:lnTo>
                <a:close/>
              </a:path>
            </a:pathLst>
          </a:custGeom>
          <a:solidFill>
            <a:srgbClr val="DA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84847" y="2374392"/>
            <a:ext cx="1057910" cy="228600"/>
          </a:xfrm>
          <a:custGeom>
            <a:avLst/>
            <a:gdLst/>
            <a:ahLst/>
            <a:cxnLst/>
            <a:rect l="l" t="t" r="r" b="b"/>
            <a:pathLst>
              <a:path w="1057909" h="228600">
                <a:moveTo>
                  <a:pt x="1057655" y="0"/>
                </a:moveTo>
                <a:lnTo>
                  <a:pt x="0" y="0"/>
                </a:lnTo>
                <a:lnTo>
                  <a:pt x="0" y="228600"/>
                </a:lnTo>
                <a:lnTo>
                  <a:pt x="1057655" y="228600"/>
                </a:lnTo>
                <a:lnTo>
                  <a:pt x="1057655" y="0"/>
                </a:lnTo>
                <a:close/>
              </a:path>
            </a:pathLst>
          </a:custGeom>
          <a:solidFill>
            <a:srgbClr val="DA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170676" y="2124455"/>
            <a:ext cx="0" cy="2184400"/>
          </a:xfrm>
          <a:custGeom>
            <a:avLst/>
            <a:gdLst/>
            <a:ahLst/>
            <a:cxnLst/>
            <a:rect l="l" t="t" r="r" b="b"/>
            <a:pathLst>
              <a:path w="0" h="2184400">
                <a:moveTo>
                  <a:pt x="0" y="2183891"/>
                </a:moveTo>
                <a:lnTo>
                  <a:pt x="0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175247" y="3831335"/>
            <a:ext cx="99060" cy="227329"/>
          </a:xfrm>
          <a:prstGeom prst="rect">
            <a:avLst/>
          </a:prstGeom>
          <a:solidFill>
            <a:srgbClr val="B3B3B3"/>
          </a:solidFill>
        </p:spPr>
        <p:txBody>
          <a:bodyPr wrap="square" lIns="0" tIns="41275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325"/>
              </a:spcBef>
            </a:pP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74308" y="3831335"/>
            <a:ext cx="233679" cy="227329"/>
          </a:xfrm>
          <a:prstGeom prst="rect">
            <a:avLst/>
          </a:prstGeom>
          <a:solidFill>
            <a:srgbClr val="FFB801"/>
          </a:solidFill>
        </p:spPr>
        <p:txBody>
          <a:bodyPr wrap="square" lIns="0" tIns="41275" rIns="0" bIns="0" rtlCol="0" vert="horz">
            <a:spAutoFit/>
          </a:bodyPr>
          <a:lstStyle/>
          <a:p>
            <a:pPr algn="ctr" marL="4445">
              <a:lnSpc>
                <a:spcPct val="100000"/>
              </a:lnSpc>
              <a:spcBef>
                <a:spcPts val="325"/>
              </a:spcBef>
            </a:pP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75247" y="3102864"/>
            <a:ext cx="541020" cy="228600"/>
          </a:xfrm>
          <a:prstGeom prst="rect">
            <a:avLst/>
          </a:prstGeom>
          <a:solidFill>
            <a:srgbClr val="FFB801"/>
          </a:solidFill>
        </p:spPr>
        <p:txBody>
          <a:bodyPr wrap="square" lIns="0" tIns="419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16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90488" y="2374392"/>
            <a:ext cx="594360" cy="228600"/>
          </a:xfrm>
          <a:prstGeom prst="rect">
            <a:avLst/>
          </a:prstGeom>
          <a:solidFill>
            <a:srgbClr val="FFB801"/>
          </a:solidFill>
        </p:spPr>
        <p:txBody>
          <a:bodyPr wrap="square" lIns="0" tIns="419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30"/>
              </a:spcBef>
              <a:tabLst>
                <a:tab pos="241300" algn="l"/>
              </a:tabLst>
            </a:pP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1	17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16623" y="3831335"/>
            <a:ext cx="268605" cy="227329"/>
          </a:xfrm>
          <a:prstGeom prst="rect">
            <a:avLst/>
          </a:prstGeom>
          <a:solidFill>
            <a:srgbClr val="DA0000"/>
          </a:solidFill>
        </p:spPr>
        <p:txBody>
          <a:bodyPr wrap="square" lIns="0" tIns="412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03440" y="3131947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33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37603" y="2403729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31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27750" y="4355693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585858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37121" y="4355693"/>
            <a:ext cx="18586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060" algn="l"/>
                <a:tab pos="694055" algn="l"/>
                <a:tab pos="1035050" algn="l"/>
                <a:tab pos="1376045" algn="l"/>
                <a:tab pos="1717039" algn="l"/>
              </a:tabLst>
            </a:pPr>
            <a:r>
              <a:rPr dirty="0" sz="900" spc="-5">
                <a:solidFill>
                  <a:srgbClr val="585858"/>
                </a:solidFill>
                <a:latin typeface="Arial"/>
                <a:cs typeface="Arial"/>
              </a:rPr>
              <a:t>10</a:t>
            </a:r>
            <a:r>
              <a:rPr dirty="0" sz="900" spc="-5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dirty="0" sz="900" spc="-5">
                <a:solidFill>
                  <a:srgbClr val="585858"/>
                </a:solidFill>
                <a:latin typeface="Arial"/>
                <a:cs typeface="Arial"/>
              </a:rPr>
              <a:t>20</a:t>
            </a:r>
            <a:r>
              <a:rPr dirty="0" sz="900" spc="-5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dirty="0" sz="900" spc="-5">
                <a:solidFill>
                  <a:srgbClr val="585858"/>
                </a:solidFill>
                <a:latin typeface="Arial"/>
                <a:cs typeface="Arial"/>
              </a:rPr>
              <a:t>30</a:t>
            </a:r>
            <a:r>
              <a:rPr dirty="0" sz="900" spc="-5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dirty="0" sz="900" spc="-5">
                <a:solidFill>
                  <a:srgbClr val="585858"/>
                </a:solidFill>
                <a:latin typeface="Arial"/>
                <a:cs typeface="Arial"/>
              </a:rPr>
              <a:t>40</a:t>
            </a:r>
            <a:r>
              <a:rPr dirty="0" sz="900" spc="-5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dirty="0" sz="900" spc="-5">
                <a:solidFill>
                  <a:srgbClr val="585858"/>
                </a:solidFill>
                <a:latin typeface="Arial"/>
                <a:cs typeface="Arial"/>
              </a:rPr>
              <a:t>50</a:t>
            </a:r>
            <a:r>
              <a:rPr dirty="0" sz="900" spc="-5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dirty="0" sz="900" spc="-5">
                <a:solidFill>
                  <a:srgbClr val="585858"/>
                </a:solidFill>
                <a:latin typeface="Arial"/>
                <a:cs typeface="Arial"/>
              </a:rPr>
              <a:t>60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46675" y="3861003"/>
            <a:ext cx="9398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85858"/>
                </a:solidFill>
                <a:latin typeface="微软雅黑"/>
                <a:cs typeface="微软雅黑"/>
              </a:rPr>
              <a:t>工作产品质量总分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46675" y="3132835"/>
            <a:ext cx="9398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85858"/>
                </a:solidFill>
                <a:latin typeface="微软雅黑"/>
                <a:cs typeface="微软雅黑"/>
              </a:rPr>
              <a:t>交付成果质量总分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60340" y="2404617"/>
            <a:ext cx="8255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85858"/>
                </a:solidFill>
                <a:latin typeface="微软雅黑"/>
                <a:cs typeface="微软雅黑"/>
              </a:rPr>
              <a:t>关口验收总分数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56198" y="1753869"/>
            <a:ext cx="180848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30">
                <a:solidFill>
                  <a:srgbClr val="585858"/>
                </a:solidFill>
                <a:latin typeface="微软雅黑"/>
                <a:cs typeface="微软雅黑"/>
              </a:rPr>
              <a:t>关口验收各项分数区间分布图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478011" y="3055620"/>
            <a:ext cx="56515" cy="58419"/>
          </a:xfrm>
          <a:custGeom>
            <a:avLst/>
            <a:gdLst/>
            <a:ahLst/>
            <a:cxnLst/>
            <a:rect l="l" t="t" r="r" b="b"/>
            <a:pathLst>
              <a:path w="56515" h="58419">
                <a:moveTo>
                  <a:pt x="0" y="57912"/>
                </a:moveTo>
                <a:lnTo>
                  <a:pt x="56388" y="57912"/>
                </a:lnTo>
                <a:lnTo>
                  <a:pt x="56388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478011" y="3258311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0" y="56387"/>
                </a:moveTo>
                <a:lnTo>
                  <a:pt x="56388" y="56387"/>
                </a:lnTo>
                <a:lnTo>
                  <a:pt x="56388" y="0"/>
                </a:lnTo>
                <a:lnTo>
                  <a:pt x="0" y="0"/>
                </a:lnTo>
                <a:lnTo>
                  <a:pt x="0" y="56387"/>
                </a:lnTo>
                <a:close/>
              </a:path>
            </a:pathLst>
          </a:custGeom>
          <a:solidFill>
            <a:srgbClr val="FFB8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478011" y="3461003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0" y="56388"/>
                </a:moveTo>
                <a:lnTo>
                  <a:pt x="56388" y="56388"/>
                </a:lnTo>
                <a:lnTo>
                  <a:pt x="56388" y="0"/>
                </a:lnTo>
                <a:lnTo>
                  <a:pt x="0" y="0"/>
                </a:lnTo>
                <a:lnTo>
                  <a:pt x="0" y="56388"/>
                </a:lnTo>
                <a:close/>
              </a:path>
            </a:pathLst>
          </a:custGeom>
          <a:solidFill>
            <a:srgbClr val="DA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8547607" y="2928873"/>
            <a:ext cx="381635" cy="633730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900" spc="-5">
                <a:solidFill>
                  <a:srgbClr val="585858"/>
                </a:solidFill>
                <a:latin typeface="Arial"/>
                <a:cs typeface="Arial"/>
              </a:rPr>
              <a:t>0-79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900" spc="-5">
                <a:solidFill>
                  <a:srgbClr val="585858"/>
                </a:solidFill>
                <a:latin typeface="Arial"/>
                <a:cs typeface="Arial"/>
              </a:rPr>
              <a:t>80-89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900" spc="-5">
                <a:solidFill>
                  <a:srgbClr val="585858"/>
                </a:solidFill>
                <a:latin typeface="Arial"/>
                <a:cs typeface="Arial"/>
              </a:rPr>
              <a:t>9</a:t>
            </a:r>
            <a:r>
              <a:rPr dirty="0" sz="900" spc="-15">
                <a:solidFill>
                  <a:srgbClr val="585858"/>
                </a:solidFill>
                <a:latin typeface="Arial"/>
                <a:cs typeface="Arial"/>
              </a:rPr>
              <a:t>0</a:t>
            </a:r>
            <a:r>
              <a:rPr dirty="0" sz="900" spc="-5">
                <a:solidFill>
                  <a:srgbClr val="585858"/>
                </a:solidFill>
                <a:latin typeface="Arial"/>
                <a:cs typeface="Arial"/>
              </a:rPr>
              <a:t>-100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2437" y="610006"/>
            <a:ext cx="798639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5085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将“合规性检查”为主的阶段验收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调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整为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代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表“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公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司质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量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放行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”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的关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口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验收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，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多角度 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监管项目质量。通过分数的形式表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示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项目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质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量情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况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，低</a:t>
            </a:r>
            <a:r>
              <a:rPr dirty="0" sz="1600">
                <a:solidFill>
                  <a:srgbClr val="404040"/>
                </a:solidFill>
                <a:latin typeface="微软雅黑"/>
                <a:cs typeface="微软雅黑"/>
              </a:rPr>
              <a:t>于80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分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的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项目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进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行问</a:t>
            </a:r>
            <a:r>
              <a:rPr dirty="0" sz="1600" spc="5">
                <a:solidFill>
                  <a:srgbClr val="404040"/>
                </a:solidFill>
                <a:latin typeface="微软雅黑"/>
                <a:cs typeface="微软雅黑"/>
              </a:rPr>
              <a:t>题</a:t>
            </a:r>
            <a:r>
              <a:rPr dirty="0" sz="1600" spc="-5">
                <a:solidFill>
                  <a:srgbClr val="404040"/>
                </a:solidFill>
                <a:latin typeface="微软雅黑"/>
                <a:cs typeface="微软雅黑"/>
              </a:rPr>
              <a:t>整改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702051" y="1647444"/>
            <a:ext cx="2075814" cy="393700"/>
          </a:xfrm>
          <a:prstGeom prst="rect">
            <a:avLst/>
          </a:prstGeom>
          <a:solidFill>
            <a:srgbClr val="F1AF36"/>
          </a:solidFill>
        </p:spPr>
        <p:txBody>
          <a:bodyPr wrap="square" lIns="0" tIns="98425" rIns="0" bIns="0" rtlCol="0" vert="horz">
            <a:spAutoFit/>
          </a:bodyPr>
          <a:lstStyle/>
          <a:p>
            <a:pPr marL="474980">
              <a:lnSpc>
                <a:spcPct val="100000"/>
              </a:lnSpc>
              <a:spcBef>
                <a:spcPts val="775"/>
              </a:spcBef>
            </a:pPr>
            <a:r>
              <a:rPr dirty="0" sz="1100">
                <a:solidFill>
                  <a:srgbClr val="FFFFFF"/>
                </a:solidFill>
                <a:latin typeface="微软雅黑"/>
                <a:cs typeface="微软雅黑"/>
              </a:rPr>
              <a:t>关口验收执行方式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716529" y="2026157"/>
            <a:ext cx="2047239" cy="2562225"/>
          </a:xfrm>
          <a:custGeom>
            <a:avLst/>
            <a:gdLst/>
            <a:ahLst/>
            <a:cxnLst/>
            <a:rect l="l" t="t" r="r" b="b"/>
            <a:pathLst>
              <a:path w="2047239" h="2562225">
                <a:moveTo>
                  <a:pt x="0" y="2561844"/>
                </a:moveTo>
                <a:lnTo>
                  <a:pt x="2046732" y="2561844"/>
                </a:lnTo>
                <a:lnTo>
                  <a:pt x="2046732" y="0"/>
                </a:lnTo>
                <a:lnTo>
                  <a:pt x="0" y="0"/>
                </a:lnTo>
                <a:lnTo>
                  <a:pt x="0" y="2561844"/>
                </a:lnTo>
                <a:close/>
              </a:path>
            </a:pathLst>
          </a:custGeom>
          <a:solidFill>
            <a:srgbClr val="F9E3CE">
              <a:alpha val="9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16529" y="2026157"/>
            <a:ext cx="2047239" cy="2562225"/>
          </a:xfrm>
          <a:custGeom>
            <a:avLst/>
            <a:gdLst/>
            <a:ahLst/>
            <a:cxnLst/>
            <a:rect l="l" t="t" r="r" b="b"/>
            <a:pathLst>
              <a:path w="2047239" h="2562225">
                <a:moveTo>
                  <a:pt x="0" y="2561844"/>
                </a:moveTo>
                <a:lnTo>
                  <a:pt x="2046732" y="2561844"/>
                </a:lnTo>
                <a:lnTo>
                  <a:pt x="2046732" y="0"/>
                </a:lnTo>
                <a:lnTo>
                  <a:pt x="0" y="0"/>
                </a:lnTo>
                <a:lnTo>
                  <a:pt x="0" y="2561844"/>
                </a:lnTo>
                <a:close/>
              </a:path>
            </a:pathLst>
          </a:custGeom>
          <a:ln w="28956">
            <a:solidFill>
              <a:srgbClr val="F9E3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479547" y="2034539"/>
            <a:ext cx="1555241" cy="778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709672" y="2036064"/>
            <a:ext cx="1110995" cy="3337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971800" y="2170175"/>
            <a:ext cx="57912" cy="99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827020" y="2170175"/>
            <a:ext cx="57911" cy="990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878836" y="2133600"/>
            <a:ext cx="102107" cy="1356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458211" y="3593591"/>
            <a:ext cx="1555241" cy="734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701289" y="3608070"/>
            <a:ext cx="1085215" cy="265430"/>
          </a:xfrm>
          <a:custGeom>
            <a:avLst/>
            <a:gdLst/>
            <a:ahLst/>
            <a:cxnLst/>
            <a:rect l="l" t="t" r="r" b="b"/>
            <a:pathLst>
              <a:path w="1085214" h="265429">
                <a:moveTo>
                  <a:pt x="952500" y="0"/>
                </a:moveTo>
                <a:lnTo>
                  <a:pt x="132587" y="0"/>
                </a:lnTo>
                <a:lnTo>
                  <a:pt x="90659" y="6754"/>
                </a:lnTo>
                <a:lnTo>
                  <a:pt x="54260" y="25566"/>
                </a:lnTo>
                <a:lnTo>
                  <a:pt x="25566" y="54260"/>
                </a:lnTo>
                <a:lnTo>
                  <a:pt x="6754" y="90659"/>
                </a:lnTo>
                <a:lnTo>
                  <a:pt x="0" y="132587"/>
                </a:lnTo>
                <a:lnTo>
                  <a:pt x="6754" y="174516"/>
                </a:lnTo>
                <a:lnTo>
                  <a:pt x="25566" y="210915"/>
                </a:lnTo>
                <a:lnTo>
                  <a:pt x="54260" y="239609"/>
                </a:lnTo>
                <a:lnTo>
                  <a:pt x="90659" y="258421"/>
                </a:lnTo>
                <a:lnTo>
                  <a:pt x="132587" y="265175"/>
                </a:lnTo>
                <a:lnTo>
                  <a:pt x="952500" y="265175"/>
                </a:lnTo>
                <a:lnTo>
                  <a:pt x="994428" y="258421"/>
                </a:lnTo>
                <a:lnTo>
                  <a:pt x="1030827" y="239609"/>
                </a:lnTo>
                <a:lnTo>
                  <a:pt x="1059521" y="210915"/>
                </a:lnTo>
                <a:lnTo>
                  <a:pt x="1078333" y="174516"/>
                </a:lnTo>
                <a:lnTo>
                  <a:pt x="1085088" y="132587"/>
                </a:lnTo>
                <a:lnTo>
                  <a:pt x="1078333" y="90659"/>
                </a:lnTo>
                <a:lnTo>
                  <a:pt x="1059521" y="54260"/>
                </a:lnTo>
                <a:lnTo>
                  <a:pt x="1030827" y="25566"/>
                </a:lnTo>
                <a:lnTo>
                  <a:pt x="994428" y="6754"/>
                </a:lnTo>
                <a:lnTo>
                  <a:pt x="952500" y="0"/>
                </a:lnTo>
                <a:close/>
              </a:path>
            </a:pathLst>
          </a:custGeom>
          <a:solidFill>
            <a:srgbClr val="F18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701289" y="3608070"/>
            <a:ext cx="1085215" cy="265430"/>
          </a:xfrm>
          <a:custGeom>
            <a:avLst/>
            <a:gdLst/>
            <a:ahLst/>
            <a:cxnLst/>
            <a:rect l="l" t="t" r="r" b="b"/>
            <a:pathLst>
              <a:path w="1085214" h="265429">
                <a:moveTo>
                  <a:pt x="0" y="132587"/>
                </a:moveTo>
                <a:lnTo>
                  <a:pt x="6754" y="90659"/>
                </a:lnTo>
                <a:lnTo>
                  <a:pt x="25566" y="54260"/>
                </a:lnTo>
                <a:lnTo>
                  <a:pt x="54260" y="25566"/>
                </a:lnTo>
                <a:lnTo>
                  <a:pt x="90659" y="6754"/>
                </a:lnTo>
                <a:lnTo>
                  <a:pt x="132587" y="0"/>
                </a:lnTo>
                <a:lnTo>
                  <a:pt x="952500" y="0"/>
                </a:lnTo>
                <a:lnTo>
                  <a:pt x="994428" y="6754"/>
                </a:lnTo>
                <a:lnTo>
                  <a:pt x="1030827" y="25566"/>
                </a:lnTo>
                <a:lnTo>
                  <a:pt x="1059521" y="54260"/>
                </a:lnTo>
                <a:lnTo>
                  <a:pt x="1078333" y="90659"/>
                </a:lnTo>
                <a:lnTo>
                  <a:pt x="1085088" y="132587"/>
                </a:lnTo>
                <a:lnTo>
                  <a:pt x="1078333" y="174516"/>
                </a:lnTo>
                <a:lnTo>
                  <a:pt x="1059521" y="210915"/>
                </a:lnTo>
                <a:lnTo>
                  <a:pt x="1030827" y="239609"/>
                </a:lnTo>
                <a:lnTo>
                  <a:pt x="994428" y="258421"/>
                </a:lnTo>
                <a:lnTo>
                  <a:pt x="952500" y="265175"/>
                </a:lnTo>
                <a:lnTo>
                  <a:pt x="132587" y="265175"/>
                </a:lnTo>
                <a:lnTo>
                  <a:pt x="90659" y="258421"/>
                </a:lnTo>
                <a:lnTo>
                  <a:pt x="54260" y="239609"/>
                </a:lnTo>
                <a:lnTo>
                  <a:pt x="25566" y="210915"/>
                </a:lnTo>
                <a:lnTo>
                  <a:pt x="6754" y="174516"/>
                </a:lnTo>
                <a:lnTo>
                  <a:pt x="0" y="132587"/>
                </a:lnTo>
                <a:close/>
              </a:path>
            </a:pathLst>
          </a:custGeom>
          <a:ln w="25908">
            <a:solidFill>
              <a:srgbClr val="E962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842260" y="3611867"/>
            <a:ext cx="152399" cy="2072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2702051" y="2081276"/>
            <a:ext cx="2075814" cy="2251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8465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大型项目</a:t>
            </a:r>
            <a:endParaRPr sz="1100">
              <a:latin typeface="微软雅黑"/>
              <a:cs typeface="微软雅黑"/>
            </a:endParaRPr>
          </a:p>
          <a:p>
            <a:pPr marL="90170">
              <a:lnSpc>
                <a:spcPct val="100000"/>
              </a:lnSpc>
              <a:spcBef>
                <a:spcPts val="1050"/>
              </a:spcBef>
            </a:pPr>
            <a:r>
              <a:rPr dirty="0" sz="1050" b="1">
                <a:latin typeface="微软雅黑"/>
                <a:cs typeface="微软雅黑"/>
              </a:rPr>
              <a:t>前期</a:t>
            </a:r>
            <a:r>
              <a:rPr dirty="0" sz="1050" spc="5" b="1">
                <a:latin typeface="微软雅黑"/>
                <a:cs typeface="微软雅黑"/>
              </a:rPr>
              <a:t>：</a:t>
            </a:r>
            <a:r>
              <a:rPr dirty="0" sz="1050">
                <a:latin typeface="微软雅黑"/>
                <a:cs typeface="微软雅黑"/>
              </a:rPr>
              <a:t>质量记</a:t>
            </a:r>
            <a:r>
              <a:rPr dirty="0" sz="1050" spc="-10">
                <a:latin typeface="微软雅黑"/>
                <a:cs typeface="微软雅黑"/>
              </a:rPr>
              <a:t>录</a:t>
            </a:r>
            <a:r>
              <a:rPr dirty="0" sz="1000" spc="-10">
                <a:latin typeface="微软雅黑"/>
                <a:cs typeface="微软雅黑"/>
              </a:rPr>
              <a:t>，线上</a:t>
            </a:r>
            <a:endParaRPr sz="1000">
              <a:latin typeface="微软雅黑"/>
              <a:cs typeface="微软雅黑"/>
            </a:endParaRPr>
          </a:p>
          <a:p>
            <a:pPr marL="90170">
              <a:lnSpc>
                <a:spcPct val="100000"/>
              </a:lnSpc>
              <a:spcBef>
                <a:spcPts val="459"/>
              </a:spcBef>
            </a:pPr>
            <a:r>
              <a:rPr dirty="0" sz="1000" spc="-5">
                <a:solidFill>
                  <a:srgbClr val="404040"/>
                </a:solidFill>
                <a:latin typeface="微软雅黑"/>
                <a:cs typeface="微软雅黑"/>
              </a:rPr>
              <a:t>执行人员：QM+QA</a:t>
            </a:r>
            <a:endParaRPr sz="1000">
              <a:latin typeface="微软雅黑"/>
              <a:cs typeface="微软雅黑"/>
            </a:endParaRPr>
          </a:p>
          <a:p>
            <a:pPr marL="69850" marR="481330">
              <a:lnSpc>
                <a:spcPct val="100000"/>
              </a:lnSpc>
              <a:spcBef>
                <a:spcPts val="135"/>
              </a:spcBef>
            </a:pPr>
            <a:r>
              <a:rPr dirty="0" sz="1050" spc="5" b="1">
                <a:latin typeface="微软雅黑"/>
                <a:cs typeface="微软雅黑"/>
              </a:rPr>
              <a:t>中后期：</a:t>
            </a:r>
            <a:r>
              <a:rPr dirty="0" sz="1000" spc="-5">
                <a:latin typeface="微软雅黑"/>
                <a:cs typeface="微软雅黑"/>
              </a:rPr>
              <a:t>质量记录</a:t>
            </a:r>
            <a:r>
              <a:rPr dirty="0" sz="1000">
                <a:latin typeface="微软雅黑"/>
                <a:cs typeface="微软雅黑"/>
              </a:rPr>
              <a:t>+</a:t>
            </a:r>
            <a:r>
              <a:rPr dirty="0" sz="1000" spc="-5">
                <a:latin typeface="微软雅黑"/>
                <a:cs typeface="微软雅黑"/>
              </a:rPr>
              <a:t>产品， </a:t>
            </a:r>
            <a:r>
              <a:rPr dirty="0" sz="1000" spc="-5">
                <a:latin typeface="微软雅黑"/>
                <a:cs typeface="微软雅黑"/>
              </a:rPr>
              <a:t>线上</a:t>
            </a:r>
            <a:r>
              <a:rPr dirty="0" sz="1000">
                <a:latin typeface="微软雅黑"/>
                <a:cs typeface="微软雅黑"/>
              </a:rPr>
              <a:t>+</a:t>
            </a:r>
            <a:r>
              <a:rPr dirty="0" sz="1000" spc="-5">
                <a:latin typeface="微软雅黑"/>
                <a:cs typeface="微软雅黑"/>
              </a:rPr>
              <a:t>现场（含视频）</a:t>
            </a:r>
            <a:endParaRPr sz="1000">
              <a:latin typeface="微软雅黑"/>
              <a:cs typeface="微软雅黑"/>
            </a:endParaRPr>
          </a:p>
          <a:p>
            <a:pPr marL="69850">
              <a:lnSpc>
                <a:spcPct val="100000"/>
              </a:lnSpc>
              <a:spcBef>
                <a:spcPts val="380"/>
              </a:spcBef>
            </a:pPr>
            <a:r>
              <a:rPr dirty="0" sz="1000" spc="-5">
                <a:solidFill>
                  <a:srgbClr val="585858"/>
                </a:solidFill>
                <a:latin typeface="微软雅黑"/>
                <a:cs typeface="微软雅黑"/>
              </a:rPr>
              <a:t>执 行 人 员 ： </a:t>
            </a:r>
            <a:r>
              <a:rPr dirty="0" sz="1000" spc="-5">
                <a:solidFill>
                  <a:srgbClr val="404040"/>
                </a:solidFill>
                <a:latin typeface="微软雅黑"/>
                <a:cs typeface="微软雅黑"/>
              </a:rPr>
              <a:t>技 术 专 家 / </a:t>
            </a:r>
            <a:r>
              <a:rPr dirty="0" sz="1000" spc="10">
                <a:solidFill>
                  <a:srgbClr val="404040"/>
                </a:solidFill>
                <a:latin typeface="微软雅黑"/>
                <a:cs typeface="微软雅黑"/>
              </a:rPr>
              <a:t>骨</a:t>
            </a:r>
            <a:r>
              <a:rPr dirty="0" sz="1000" spc="155">
                <a:solidFill>
                  <a:srgbClr val="404040"/>
                </a:solidFill>
                <a:latin typeface="微软雅黑"/>
                <a:cs typeface="微软雅黑"/>
              </a:rPr>
              <a:t> </a:t>
            </a:r>
            <a:r>
              <a:rPr dirty="0" sz="1000" spc="-5">
                <a:solidFill>
                  <a:srgbClr val="404040"/>
                </a:solidFill>
                <a:latin typeface="微软雅黑"/>
                <a:cs typeface="微软雅黑"/>
              </a:rPr>
              <a:t>干</a:t>
            </a:r>
            <a:r>
              <a:rPr dirty="0" sz="1000" spc="15">
                <a:solidFill>
                  <a:srgbClr val="404040"/>
                </a:solidFill>
                <a:latin typeface="微软雅黑"/>
                <a:cs typeface="微软雅黑"/>
              </a:rPr>
              <a:t> </a:t>
            </a:r>
            <a:endParaRPr sz="1000">
              <a:latin typeface="微软雅黑"/>
              <a:cs typeface="微软雅黑"/>
            </a:endParaRPr>
          </a:p>
          <a:p>
            <a:pPr marL="69850">
              <a:lnSpc>
                <a:spcPct val="100000"/>
              </a:lnSpc>
            </a:pPr>
            <a:r>
              <a:rPr dirty="0" sz="1000" spc="-5">
                <a:solidFill>
                  <a:srgbClr val="404040"/>
                </a:solidFill>
                <a:latin typeface="微软雅黑"/>
                <a:cs typeface="微软雅黑"/>
              </a:rPr>
              <a:t>+QM+QA</a:t>
            </a:r>
            <a:endParaRPr sz="10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Times New Roman"/>
              <a:cs typeface="Times New Roman"/>
            </a:endParaRPr>
          </a:p>
          <a:p>
            <a:pPr marL="391795">
              <a:lnSpc>
                <a:spcPct val="100000"/>
              </a:lnSpc>
            </a:pP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小型项目</a:t>
            </a:r>
            <a:endParaRPr sz="1100">
              <a:latin typeface="微软雅黑"/>
              <a:cs typeface="微软雅黑"/>
            </a:endParaRPr>
          </a:p>
          <a:p>
            <a:pPr marL="41275" marR="252095" indent="4445">
              <a:lnSpc>
                <a:spcPct val="145100"/>
              </a:lnSpc>
              <a:spcBef>
                <a:spcPts val="350"/>
              </a:spcBef>
            </a:pPr>
            <a:r>
              <a:rPr dirty="0" sz="1050" spc="5" b="1">
                <a:latin typeface="微软雅黑"/>
                <a:cs typeface="微软雅黑"/>
              </a:rPr>
              <a:t>中后期</a:t>
            </a:r>
            <a:r>
              <a:rPr dirty="0" sz="1050" spc="-5" b="1">
                <a:latin typeface="微软雅黑"/>
                <a:cs typeface="微软雅黑"/>
              </a:rPr>
              <a:t>：</a:t>
            </a:r>
            <a:r>
              <a:rPr dirty="0" sz="1000" spc="-5">
                <a:latin typeface="微软雅黑"/>
                <a:cs typeface="微软雅黑"/>
              </a:rPr>
              <a:t>质量记录</a:t>
            </a:r>
            <a:r>
              <a:rPr dirty="0" sz="1000">
                <a:latin typeface="微软雅黑"/>
                <a:cs typeface="微软雅黑"/>
              </a:rPr>
              <a:t>+</a:t>
            </a:r>
            <a:r>
              <a:rPr dirty="0" sz="1000" spc="-5">
                <a:latin typeface="微软雅黑"/>
                <a:cs typeface="微软雅黑"/>
              </a:rPr>
              <a:t>产品，线上 </a:t>
            </a:r>
            <a:r>
              <a:rPr dirty="0" sz="1000" spc="-5">
                <a:solidFill>
                  <a:srgbClr val="585858"/>
                </a:solidFill>
                <a:latin typeface="微软雅黑"/>
                <a:cs typeface="微软雅黑"/>
              </a:rPr>
              <a:t>执行人员：</a:t>
            </a:r>
            <a:r>
              <a:rPr dirty="0" sz="1000" spc="-5">
                <a:solidFill>
                  <a:srgbClr val="404040"/>
                </a:solidFill>
                <a:latin typeface="微软雅黑"/>
                <a:cs typeface="微软雅黑"/>
              </a:rPr>
              <a:t>QM+QA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82524" y="1647444"/>
            <a:ext cx="2101850" cy="393700"/>
          </a:xfrm>
          <a:prstGeom prst="rect">
            <a:avLst/>
          </a:prstGeom>
          <a:solidFill>
            <a:srgbClr val="EA584E"/>
          </a:solidFill>
        </p:spPr>
        <p:txBody>
          <a:bodyPr wrap="square" lIns="0" tIns="98425" rIns="0" bIns="0" rtlCol="0" vert="horz">
            <a:spAutoFit/>
          </a:bodyPr>
          <a:lstStyle/>
          <a:p>
            <a:pPr marL="628015">
              <a:lnSpc>
                <a:spcPct val="100000"/>
              </a:lnSpc>
              <a:spcBef>
                <a:spcPts val="775"/>
              </a:spcBef>
            </a:pPr>
            <a:r>
              <a:rPr dirty="0" sz="1100">
                <a:solidFill>
                  <a:srgbClr val="FFFFFF"/>
                </a:solidFill>
                <a:latin typeface="微软雅黑"/>
                <a:cs typeface="微软雅黑"/>
              </a:rPr>
              <a:t>关口验收节点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97002" y="2026157"/>
            <a:ext cx="2072639" cy="2562225"/>
          </a:xfrm>
          <a:custGeom>
            <a:avLst/>
            <a:gdLst/>
            <a:ahLst/>
            <a:cxnLst/>
            <a:rect l="l" t="t" r="r" b="b"/>
            <a:pathLst>
              <a:path w="2072639" h="2562225">
                <a:moveTo>
                  <a:pt x="0" y="2561844"/>
                </a:moveTo>
                <a:lnTo>
                  <a:pt x="2072639" y="2561844"/>
                </a:lnTo>
                <a:lnTo>
                  <a:pt x="2072639" y="0"/>
                </a:lnTo>
                <a:lnTo>
                  <a:pt x="0" y="0"/>
                </a:lnTo>
                <a:lnTo>
                  <a:pt x="0" y="2561844"/>
                </a:lnTo>
                <a:close/>
              </a:path>
            </a:pathLst>
          </a:custGeom>
          <a:solidFill>
            <a:srgbClr val="F7D1D0">
              <a:alpha val="9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97002" y="2026157"/>
            <a:ext cx="2072639" cy="2562225"/>
          </a:xfrm>
          <a:custGeom>
            <a:avLst/>
            <a:gdLst/>
            <a:ahLst/>
            <a:cxnLst/>
            <a:rect l="l" t="t" r="r" b="b"/>
            <a:pathLst>
              <a:path w="2072639" h="2562225">
                <a:moveTo>
                  <a:pt x="0" y="2561844"/>
                </a:moveTo>
                <a:lnTo>
                  <a:pt x="2072639" y="2561844"/>
                </a:lnTo>
                <a:lnTo>
                  <a:pt x="2072639" y="0"/>
                </a:lnTo>
                <a:lnTo>
                  <a:pt x="0" y="0"/>
                </a:lnTo>
                <a:lnTo>
                  <a:pt x="0" y="2561844"/>
                </a:lnTo>
                <a:close/>
              </a:path>
            </a:pathLst>
          </a:custGeom>
          <a:ln w="28956">
            <a:solidFill>
              <a:srgbClr val="F7D1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84682" y="2109977"/>
            <a:ext cx="1257300" cy="744220"/>
          </a:xfrm>
          <a:custGeom>
            <a:avLst/>
            <a:gdLst/>
            <a:ahLst/>
            <a:cxnLst/>
            <a:rect l="l" t="t" r="r" b="b"/>
            <a:pathLst>
              <a:path w="1257300" h="744219">
                <a:moveTo>
                  <a:pt x="1209548" y="0"/>
                </a:moveTo>
                <a:lnTo>
                  <a:pt x="47739" y="0"/>
                </a:lnTo>
                <a:lnTo>
                  <a:pt x="29157" y="5842"/>
                </a:lnTo>
                <a:lnTo>
                  <a:pt x="13982" y="21780"/>
                </a:lnTo>
                <a:lnTo>
                  <a:pt x="3751" y="45434"/>
                </a:lnTo>
                <a:lnTo>
                  <a:pt x="0" y="74422"/>
                </a:lnTo>
                <a:lnTo>
                  <a:pt x="0" y="669290"/>
                </a:lnTo>
                <a:lnTo>
                  <a:pt x="3751" y="698277"/>
                </a:lnTo>
                <a:lnTo>
                  <a:pt x="13982" y="721931"/>
                </a:lnTo>
                <a:lnTo>
                  <a:pt x="29157" y="737869"/>
                </a:lnTo>
                <a:lnTo>
                  <a:pt x="47739" y="743712"/>
                </a:lnTo>
                <a:lnTo>
                  <a:pt x="1209548" y="743712"/>
                </a:lnTo>
                <a:lnTo>
                  <a:pt x="1228153" y="737869"/>
                </a:lnTo>
                <a:lnTo>
                  <a:pt x="1243330" y="721931"/>
                </a:lnTo>
                <a:lnTo>
                  <a:pt x="1253553" y="698277"/>
                </a:lnTo>
                <a:lnTo>
                  <a:pt x="1257300" y="669290"/>
                </a:lnTo>
                <a:lnTo>
                  <a:pt x="1257300" y="74422"/>
                </a:lnTo>
                <a:lnTo>
                  <a:pt x="1253553" y="45434"/>
                </a:lnTo>
                <a:lnTo>
                  <a:pt x="1243330" y="21780"/>
                </a:lnTo>
                <a:lnTo>
                  <a:pt x="1228153" y="5842"/>
                </a:lnTo>
                <a:lnTo>
                  <a:pt x="12095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84682" y="2109977"/>
            <a:ext cx="1257300" cy="744220"/>
          </a:xfrm>
          <a:custGeom>
            <a:avLst/>
            <a:gdLst/>
            <a:ahLst/>
            <a:cxnLst/>
            <a:rect l="l" t="t" r="r" b="b"/>
            <a:pathLst>
              <a:path w="1257300" h="744219">
                <a:moveTo>
                  <a:pt x="0" y="74422"/>
                </a:moveTo>
                <a:lnTo>
                  <a:pt x="3751" y="45434"/>
                </a:lnTo>
                <a:lnTo>
                  <a:pt x="13982" y="21780"/>
                </a:lnTo>
                <a:lnTo>
                  <a:pt x="29157" y="5842"/>
                </a:lnTo>
                <a:lnTo>
                  <a:pt x="47739" y="0"/>
                </a:lnTo>
                <a:lnTo>
                  <a:pt x="1209548" y="0"/>
                </a:lnTo>
                <a:lnTo>
                  <a:pt x="1228153" y="5842"/>
                </a:lnTo>
                <a:lnTo>
                  <a:pt x="1243330" y="21780"/>
                </a:lnTo>
                <a:lnTo>
                  <a:pt x="1253553" y="45434"/>
                </a:lnTo>
                <a:lnTo>
                  <a:pt x="1257300" y="74422"/>
                </a:lnTo>
                <a:lnTo>
                  <a:pt x="1257300" y="669290"/>
                </a:lnTo>
                <a:lnTo>
                  <a:pt x="1253553" y="698277"/>
                </a:lnTo>
                <a:lnTo>
                  <a:pt x="1243330" y="721931"/>
                </a:lnTo>
                <a:lnTo>
                  <a:pt x="1228153" y="737869"/>
                </a:lnTo>
                <a:lnTo>
                  <a:pt x="1209548" y="743712"/>
                </a:lnTo>
                <a:lnTo>
                  <a:pt x="47739" y="743712"/>
                </a:lnTo>
                <a:lnTo>
                  <a:pt x="29157" y="737869"/>
                </a:lnTo>
                <a:lnTo>
                  <a:pt x="13982" y="721931"/>
                </a:lnTo>
                <a:lnTo>
                  <a:pt x="3751" y="698277"/>
                </a:lnTo>
                <a:lnTo>
                  <a:pt x="0" y="669290"/>
                </a:lnTo>
                <a:lnTo>
                  <a:pt x="0" y="74422"/>
                </a:lnTo>
                <a:close/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937260" y="2082416"/>
            <a:ext cx="1059815" cy="73533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5"/>
              </a:spcBef>
            </a:pPr>
            <a:r>
              <a:rPr dirty="0" sz="1000" spc="-10">
                <a:latin typeface="微软雅黑"/>
                <a:cs typeface="微软雅黑"/>
              </a:rPr>
              <a:t>建设类大型项目：</a:t>
            </a:r>
            <a:endParaRPr sz="10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r>
              <a:rPr dirty="0" sz="1000" spc="-5">
                <a:latin typeface="微软雅黑"/>
                <a:cs typeface="微软雅黑"/>
              </a:rPr>
              <a:t>前期（需求</a:t>
            </a:r>
            <a:r>
              <a:rPr dirty="0" sz="1000" spc="-10">
                <a:latin typeface="Arial"/>
                <a:cs typeface="Arial"/>
              </a:rPr>
              <a:t>/</a:t>
            </a:r>
            <a:r>
              <a:rPr dirty="0" sz="1000" spc="-5">
                <a:latin typeface="微软雅黑"/>
                <a:cs typeface="微软雅黑"/>
              </a:rPr>
              <a:t>设计）</a:t>
            </a:r>
            <a:endParaRPr sz="1000">
              <a:latin typeface="微软雅黑"/>
              <a:cs typeface="微软雅黑"/>
            </a:endParaRPr>
          </a:p>
          <a:p>
            <a:pPr marR="131445">
              <a:lnSpc>
                <a:spcPts val="1080"/>
              </a:lnSpc>
              <a:spcBef>
                <a:spcPts val="434"/>
              </a:spcBef>
            </a:pPr>
            <a:r>
              <a:rPr dirty="0" sz="1000" spc="-5">
                <a:latin typeface="微软雅黑"/>
                <a:cs typeface="微软雅黑"/>
              </a:rPr>
              <a:t>中后期（实施</a:t>
            </a:r>
            <a:r>
              <a:rPr dirty="0" sz="1000" spc="-10">
                <a:latin typeface="Arial"/>
                <a:cs typeface="Arial"/>
              </a:rPr>
              <a:t>/</a:t>
            </a:r>
            <a:r>
              <a:rPr dirty="0" sz="1000" spc="-5">
                <a:latin typeface="微软雅黑"/>
                <a:cs typeface="微软雅黑"/>
              </a:rPr>
              <a:t>测 </a:t>
            </a:r>
            <a:r>
              <a:rPr dirty="0" sz="1000" spc="-5">
                <a:latin typeface="微软雅黑"/>
                <a:cs typeface="微软雅黑"/>
              </a:rPr>
              <a:t>试）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90777" y="3085338"/>
            <a:ext cx="1257300" cy="542925"/>
          </a:xfrm>
          <a:custGeom>
            <a:avLst/>
            <a:gdLst/>
            <a:ahLst/>
            <a:cxnLst/>
            <a:rect l="l" t="t" r="r" b="b"/>
            <a:pathLst>
              <a:path w="1257300" h="542925">
                <a:moveTo>
                  <a:pt x="1209548" y="0"/>
                </a:moveTo>
                <a:lnTo>
                  <a:pt x="47739" y="0"/>
                </a:lnTo>
                <a:lnTo>
                  <a:pt x="29157" y="4258"/>
                </a:lnTo>
                <a:lnTo>
                  <a:pt x="13982" y="15875"/>
                </a:lnTo>
                <a:lnTo>
                  <a:pt x="3751" y="33111"/>
                </a:lnTo>
                <a:lnTo>
                  <a:pt x="0" y="54229"/>
                </a:lnTo>
                <a:lnTo>
                  <a:pt x="0" y="488315"/>
                </a:lnTo>
                <a:lnTo>
                  <a:pt x="3751" y="509432"/>
                </a:lnTo>
                <a:lnTo>
                  <a:pt x="13982" y="526669"/>
                </a:lnTo>
                <a:lnTo>
                  <a:pt x="29157" y="538285"/>
                </a:lnTo>
                <a:lnTo>
                  <a:pt x="47739" y="542544"/>
                </a:lnTo>
                <a:lnTo>
                  <a:pt x="1209548" y="542544"/>
                </a:lnTo>
                <a:lnTo>
                  <a:pt x="1228153" y="538285"/>
                </a:lnTo>
                <a:lnTo>
                  <a:pt x="1243330" y="526669"/>
                </a:lnTo>
                <a:lnTo>
                  <a:pt x="1253553" y="509432"/>
                </a:lnTo>
                <a:lnTo>
                  <a:pt x="1257299" y="488315"/>
                </a:lnTo>
                <a:lnTo>
                  <a:pt x="1257299" y="54229"/>
                </a:lnTo>
                <a:lnTo>
                  <a:pt x="1253553" y="33111"/>
                </a:lnTo>
                <a:lnTo>
                  <a:pt x="1243330" y="15875"/>
                </a:lnTo>
                <a:lnTo>
                  <a:pt x="1228153" y="4258"/>
                </a:lnTo>
                <a:lnTo>
                  <a:pt x="12095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90777" y="3085338"/>
            <a:ext cx="1257300" cy="542925"/>
          </a:xfrm>
          <a:custGeom>
            <a:avLst/>
            <a:gdLst/>
            <a:ahLst/>
            <a:cxnLst/>
            <a:rect l="l" t="t" r="r" b="b"/>
            <a:pathLst>
              <a:path w="1257300" h="542925">
                <a:moveTo>
                  <a:pt x="0" y="54229"/>
                </a:moveTo>
                <a:lnTo>
                  <a:pt x="3751" y="33111"/>
                </a:lnTo>
                <a:lnTo>
                  <a:pt x="13982" y="15875"/>
                </a:lnTo>
                <a:lnTo>
                  <a:pt x="29157" y="4258"/>
                </a:lnTo>
                <a:lnTo>
                  <a:pt x="47739" y="0"/>
                </a:lnTo>
                <a:lnTo>
                  <a:pt x="1209548" y="0"/>
                </a:lnTo>
                <a:lnTo>
                  <a:pt x="1228153" y="4258"/>
                </a:lnTo>
                <a:lnTo>
                  <a:pt x="1243330" y="15875"/>
                </a:lnTo>
                <a:lnTo>
                  <a:pt x="1253553" y="33111"/>
                </a:lnTo>
                <a:lnTo>
                  <a:pt x="1257299" y="54229"/>
                </a:lnTo>
                <a:lnTo>
                  <a:pt x="1257299" y="488315"/>
                </a:lnTo>
                <a:lnTo>
                  <a:pt x="1253553" y="509432"/>
                </a:lnTo>
                <a:lnTo>
                  <a:pt x="1243330" y="526669"/>
                </a:lnTo>
                <a:lnTo>
                  <a:pt x="1228153" y="538285"/>
                </a:lnTo>
                <a:lnTo>
                  <a:pt x="1209548" y="542544"/>
                </a:lnTo>
                <a:lnTo>
                  <a:pt x="47739" y="542544"/>
                </a:lnTo>
                <a:lnTo>
                  <a:pt x="29157" y="538285"/>
                </a:lnTo>
                <a:lnTo>
                  <a:pt x="13982" y="526669"/>
                </a:lnTo>
                <a:lnTo>
                  <a:pt x="3751" y="509432"/>
                </a:lnTo>
                <a:lnTo>
                  <a:pt x="0" y="488315"/>
                </a:lnTo>
                <a:lnTo>
                  <a:pt x="0" y="54229"/>
                </a:lnTo>
                <a:close/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943660" y="3053232"/>
            <a:ext cx="1024890" cy="54356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dirty="0" sz="1000" spc="-5">
                <a:latin typeface="微软雅黑"/>
                <a:cs typeface="微软雅黑"/>
              </a:rPr>
              <a:t>建设类小型项目：</a:t>
            </a:r>
            <a:endParaRPr sz="1000">
              <a:latin typeface="微软雅黑"/>
              <a:cs typeface="微软雅黑"/>
            </a:endParaRPr>
          </a:p>
          <a:p>
            <a:pPr marR="96520">
              <a:lnSpc>
                <a:spcPts val="1080"/>
              </a:lnSpc>
              <a:spcBef>
                <a:spcPts val="434"/>
              </a:spcBef>
            </a:pPr>
            <a:r>
              <a:rPr dirty="0" sz="1000" spc="-5">
                <a:latin typeface="微软雅黑"/>
                <a:cs typeface="微软雅黑"/>
              </a:rPr>
              <a:t>中后期（实</a:t>
            </a:r>
            <a:r>
              <a:rPr dirty="0" sz="1000" spc="-10">
                <a:latin typeface="微软雅黑"/>
                <a:cs typeface="微软雅黑"/>
              </a:rPr>
              <a:t>施</a:t>
            </a:r>
            <a:r>
              <a:rPr dirty="0" sz="1000" spc="-10">
                <a:latin typeface="Arial"/>
                <a:cs typeface="Arial"/>
              </a:rPr>
              <a:t>/</a:t>
            </a:r>
            <a:r>
              <a:rPr dirty="0" sz="1000" spc="-5">
                <a:latin typeface="微软雅黑"/>
                <a:cs typeface="微软雅黑"/>
              </a:rPr>
              <a:t>测 </a:t>
            </a:r>
            <a:r>
              <a:rPr dirty="0" sz="1000" spc="-5">
                <a:latin typeface="微软雅黑"/>
                <a:cs typeface="微软雅黑"/>
              </a:rPr>
              <a:t>试）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99922" y="3856482"/>
            <a:ext cx="1248410" cy="542925"/>
          </a:xfrm>
          <a:custGeom>
            <a:avLst/>
            <a:gdLst/>
            <a:ahLst/>
            <a:cxnLst/>
            <a:rect l="l" t="t" r="r" b="b"/>
            <a:pathLst>
              <a:path w="1248410" h="542925">
                <a:moveTo>
                  <a:pt x="1200404" y="0"/>
                </a:moveTo>
                <a:lnTo>
                  <a:pt x="47713" y="0"/>
                </a:lnTo>
                <a:lnTo>
                  <a:pt x="29141" y="4264"/>
                </a:lnTo>
                <a:lnTo>
                  <a:pt x="13974" y="15892"/>
                </a:lnTo>
                <a:lnTo>
                  <a:pt x="3749" y="33138"/>
                </a:lnTo>
                <a:lnTo>
                  <a:pt x="0" y="54254"/>
                </a:lnTo>
                <a:lnTo>
                  <a:pt x="0" y="488289"/>
                </a:lnTo>
                <a:lnTo>
                  <a:pt x="3749" y="509405"/>
                </a:lnTo>
                <a:lnTo>
                  <a:pt x="13974" y="526651"/>
                </a:lnTo>
                <a:lnTo>
                  <a:pt x="29141" y="538279"/>
                </a:lnTo>
                <a:lnTo>
                  <a:pt x="47713" y="542544"/>
                </a:lnTo>
                <a:lnTo>
                  <a:pt x="1200404" y="542544"/>
                </a:lnTo>
                <a:lnTo>
                  <a:pt x="1219009" y="538279"/>
                </a:lnTo>
                <a:lnTo>
                  <a:pt x="1234186" y="526651"/>
                </a:lnTo>
                <a:lnTo>
                  <a:pt x="1244409" y="509405"/>
                </a:lnTo>
                <a:lnTo>
                  <a:pt x="1248155" y="488289"/>
                </a:lnTo>
                <a:lnTo>
                  <a:pt x="1248155" y="54254"/>
                </a:lnTo>
                <a:lnTo>
                  <a:pt x="1244409" y="33138"/>
                </a:lnTo>
                <a:lnTo>
                  <a:pt x="1234186" y="15892"/>
                </a:lnTo>
                <a:lnTo>
                  <a:pt x="1219009" y="4264"/>
                </a:lnTo>
                <a:lnTo>
                  <a:pt x="12004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99922" y="3856482"/>
            <a:ext cx="1248410" cy="542925"/>
          </a:xfrm>
          <a:custGeom>
            <a:avLst/>
            <a:gdLst/>
            <a:ahLst/>
            <a:cxnLst/>
            <a:rect l="l" t="t" r="r" b="b"/>
            <a:pathLst>
              <a:path w="1248410" h="542925">
                <a:moveTo>
                  <a:pt x="0" y="54254"/>
                </a:moveTo>
                <a:lnTo>
                  <a:pt x="3749" y="33138"/>
                </a:lnTo>
                <a:lnTo>
                  <a:pt x="13974" y="15892"/>
                </a:lnTo>
                <a:lnTo>
                  <a:pt x="29141" y="4264"/>
                </a:lnTo>
                <a:lnTo>
                  <a:pt x="47713" y="0"/>
                </a:lnTo>
                <a:lnTo>
                  <a:pt x="1200404" y="0"/>
                </a:lnTo>
                <a:lnTo>
                  <a:pt x="1219009" y="4264"/>
                </a:lnTo>
                <a:lnTo>
                  <a:pt x="1234186" y="15892"/>
                </a:lnTo>
                <a:lnTo>
                  <a:pt x="1244409" y="33138"/>
                </a:lnTo>
                <a:lnTo>
                  <a:pt x="1248155" y="54254"/>
                </a:lnTo>
                <a:lnTo>
                  <a:pt x="1248155" y="488289"/>
                </a:lnTo>
                <a:lnTo>
                  <a:pt x="1244409" y="509405"/>
                </a:lnTo>
                <a:lnTo>
                  <a:pt x="1234186" y="526651"/>
                </a:lnTo>
                <a:lnTo>
                  <a:pt x="1219009" y="538279"/>
                </a:lnTo>
                <a:lnTo>
                  <a:pt x="1200404" y="542544"/>
                </a:lnTo>
                <a:lnTo>
                  <a:pt x="47713" y="542544"/>
                </a:lnTo>
                <a:lnTo>
                  <a:pt x="29141" y="538279"/>
                </a:lnTo>
                <a:lnTo>
                  <a:pt x="13974" y="526651"/>
                </a:lnTo>
                <a:lnTo>
                  <a:pt x="3749" y="509405"/>
                </a:lnTo>
                <a:lnTo>
                  <a:pt x="0" y="488289"/>
                </a:lnTo>
                <a:lnTo>
                  <a:pt x="0" y="54254"/>
                </a:lnTo>
                <a:close/>
              </a:path>
            </a:pathLst>
          </a:custGeom>
          <a:ln w="28956">
            <a:solidFill>
              <a:srgbClr val="FDD2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952500" y="3863136"/>
            <a:ext cx="898525" cy="505459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R="5080">
              <a:lnSpc>
                <a:spcPts val="1080"/>
              </a:lnSpc>
              <a:spcBef>
                <a:spcPts val="229"/>
              </a:spcBef>
            </a:pPr>
            <a:r>
              <a:rPr dirty="0" sz="1000" spc="-5">
                <a:latin typeface="微软雅黑"/>
                <a:cs typeface="微软雅黑"/>
              </a:rPr>
              <a:t>运维、运营类项 </a:t>
            </a:r>
            <a:r>
              <a:rPr dirty="0" sz="1000" spc="-5">
                <a:latin typeface="微软雅黑"/>
                <a:cs typeface="微软雅黑"/>
              </a:rPr>
              <a:t>目：</a:t>
            </a:r>
            <a:endParaRPr sz="10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r>
              <a:rPr dirty="0" sz="1000" spc="-5">
                <a:latin typeface="微软雅黑"/>
                <a:cs typeface="微软雅黑"/>
              </a:rPr>
              <a:t>中后期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59981" y="2155561"/>
            <a:ext cx="302260" cy="335280"/>
          </a:xfrm>
          <a:custGeom>
            <a:avLst/>
            <a:gdLst/>
            <a:ahLst/>
            <a:cxnLst/>
            <a:rect l="l" t="t" r="r" b="b"/>
            <a:pathLst>
              <a:path w="302259" h="335280">
                <a:moveTo>
                  <a:pt x="180049" y="0"/>
                </a:moveTo>
                <a:lnTo>
                  <a:pt x="133148" y="4599"/>
                </a:lnTo>
                <a:lnTo>
                  <a:pt x="88345" y="24481"/>
                </a:lnTo>
                <a:lnTo>
                  <a:pt x="49049" y="58128"/>
                </a:lnTo>
                <a:lnTo>
                  <a:pt x="18668" y="104022"/>
                </a:lnTo>
                <a:lnTo>
                  <a:pt x="1768" y="156394"/>
                </a:lnTo>
                <a:lnTo>
                  <a:pt x="0" y="208084"/>
                </a:lnTo>
                <a:lnTo>
                  <a:pt x="12419" y="255483"/>
                </a:lnTo>
                <a:lnTo>
                  <a:pt x="38082" y="294981"/>
                </a:lnTo>
                <a:lnTo>
                  <a:pt x="76046" y="322970"/>
                </a:lnTo>
                <a:lnTo>
                  <a:pt x="121637" y="335171"/>
                </a:lnTo>
                <a:lnTo>
                  <a:pt x="168538" y="330571"/>
                </a:lnTo>
                <a:lnTo>
                  <a:pt x="213341" y="310689"/>
                </a:lnTo>
                <a:lnTo>
                  <a:pt x="252637" y="277042"/>
                </a:lnTo>
                <a:lnTo>
                  <a:pt x="283018" y="231149"/>
                </a:lnTo>
                <a:lnTo>
                  <a:pt x="299923" y="178776"/>
                </a:lnTo>
                <a:lnTo>
                  <a:pt x="301692" y="127086"/>
                </a:lnTo>
                <a:lnTo>
                  <a:pt x="289271" y="79687"/>
                </a:lnTo>
                <a:lnTo>
                  <a:pt x="263605" y="40189"/>
                </a:lnTo>
                <a:lnTo>
                  <a:pt x="225640" y="12201"/>
                </a:lnTo>
                <a:lnTo>
                  <a:pt x="180049" y="0"/>
                </a:lnTo>
                <a:close/>
              </a:path>
            </a:pathLst>
          </a:custGeom>
          <a:solidFill>
            <a:srgbClr val="F18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15112" y="2209800"/>
            <a:ext cx="192023" cy="2270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568756" y="2215133"/>
            <a:ext cx="977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18935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50709" y="2251710"/>
            <a:ext cx="65405" cy="82550"/>
          </a:xfrm>
          <a:custGeom>
            <a:avLst/>
            <a:gdLst/>
            <a:ahLst/>
            <a:cxnLst/>
            <a:rect l="l" t="t" r="r" b="b"/>
            <a:pathLst>
              <a:path w="65405" h="82550">
                <a:moveTo>
                  <a:pt x="0" y="0"/>
                </a:moveTo>
                <a:lnTo>
                  <a:pt x="9791" y="82168"/>
                </a:lnTo>
                <a:lnTo>
                  <a:pt x="65151" y="33908"/>
                </a:lnTo>
                <a:lnTo>
                  <a:pt x="0" y="0"/>
                </a:lnTo>
                <a:close/>
              </a:path>
            </a:pathLst>
          </a:custGeom>
          <a:solidFill>
            <a:srgbClr val="F18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53016" y="3891107"/>
            <a:ext cx="302260" cy="335280"/>
          </a:xfrm>
          <a:custGeom>
            <a:avLst/>
            <a:gdLst/>
            <a:ahLst/>
            <a:cxnLst/>
            <a:rect l="l" t="t" r="r" b="b"/>
            <a:pathLst>
              <a:path w="302259" h="335279">
                <a:moveTo>
                  <a:pt x="180054" y="0"/>
                </a:moveTo>
                <a:lnTo>
                  <a:pt x="133154" y="4608"/>
                </a:lnTo>
                <a:lnTo>
                  <a:pt x="88351" y="24486"/>
                </a:lnTo>
                <a:lnTo>
                  <a:pt x="49055" y="58123"/>
                </a:lnTo>
                <a:lnTo>
                  <a:pt x="18673" y="104007"/>
                </a:lnTo>
                <a:lnTo>
                  <a:pt x="1769" y="156377"/>
                </a:lnTo>
                <a:lnTo>
                  <a:pt x="0" y="208074"/>
                </a:lnTo>
                <a:lnTo>
                  <a:pt x="12421" y="255490"/>
                </a:lnTo>
                <a:lnTo>
                  <a:pt x="38087" y="295016"/>
                </a:lnTo>
                <a:lnTo>
                  <a:pt x="76052" y="323044"/>
                </a:lnTo>
                <a:lnTo>
                  <a:pt x="121643" y="335225"/>
                </a:lnTo>
                <a:lnTo>
                  <a:pt x="168544" y="330620"/>
                </a:lnTo>
                <a:lnTo>
                  <a:pt x="213346" y="310741"/>
                </a:lnTo>
                <a:lnTo>
                  <a:pt x="252643" y="277101"/>
                </a:lnTo>
                <a:lnTo>
                  <a:pt x="283024" y="231211"/>
                </a:lnTo>
                <a:lnTo>
                  <a:pt x="299929" y="178841"/>
                </a:lnTo>
                <a:lnTo>
                  <a:pt x="301698" y="127144"/>
                </a:lnTo>
                <a:lnTo>
                  <a:pt x="289277" y="79728"/>
                </a:lnTo>
                <a:lnTo>
                  <a:pt x="263611" y="40202"/>
                </a:lnTo>
                <a:lnTo>
                  <a:pt x="225645" y="12174"/>
                </a:lnTo>
                <a:lnTo>
                  <a:pt x="180054" y="0"/>
                </a:lnTo>
                <a:close/>
              </a:path>
            </a:pathLst>
          </a:custGeom>
          <a:solidFill>
            <a:srgbClr val="F18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07491" y="3945635"/>
            <a:ext cx="192023" cy="2255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562051" y="3951223"/>
            <a:ext cx="977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18935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43737" y="3987266"/>
            <a:ext cx="65405" cy="82550"/>
          </a:xfrm>
          <a:custGeom>
            <a:avLst/>
            <a:gdLst/>
            <a:ahLst/>
            <a:cxnLst/>
            <a:rect l="l" t="t" r="r" b="b"/>
            <a:pathLst>
              <a:path w="65404" h="82550">
                <a:moveTo>
                  <a:pt x="0" y="0"/>
                </a:moveTo>
                <a:lnTo>
                  <a:pt x="9804" y="82194"/>
                </a:lnTo>
                <a:lnTo>
                  <a:pt x="65163" y="33921"/>
                </a:lnTo>
                <a:lnTo>
                  <a:pt x="0" y="0"/>
                </a:lnTo>
                <a:close/>
              </a:path>
            </a:pathLst>
          </a:custGeom>
          <a:solidFill>
            <a:srgbClr val="F18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53022" y="3063357"/>
            <a:ext cx="302260" cy="335280"/>
          </a:xfrm>
          <a:custGeom>
            <a:avLst/>
            <a:gdLst/>
            <a:ahLst/>
            <a:cxnLst/>
            <a:rect l="l" t="t" r="r" b="b"/>
            <a:pathLst>
              <a:path w="302259" h="335279">
                <a:moveTo>
                  <a:pt x="180049" y="0"/>
                </a:moveTo>
                <a:lnTo>
                  <a:pt x="133148" y="4599"/>
                </a:lnTo>
                <a:lnTo>
                  <a:pt x="88345" y="24481"/>
                </a:lnTo>
                <a:lnTo>
                  <a:pt x="49049" y="58128"/>
                </a:lnTo>
                <a:lnTo>
                  <a:pt x="18668" y="104022"/>
                </a:lnTo>
                <a:lnTo>
                  <a:pt x="1768" y="156395"/>
                </a:lnTo>
                <a:lnTo>
                  <a:pt x="0" y="208093"/>
                </a:lnTo>
                <a:lnTo>
                  <a:pt x="12419" y="255510"/>
                </a:lnTo>
                <a:lnTo>
                  <a:pt x="38082" y="295046"/>
                </a:lnTo>
                <a:lnTo>
                  <a:pt x="76046" y="323097"/>
                </a:lnTo>
                <a:lnTo>
                  <a:pt x="121637" y="335236"/>
                </a:lnTo>
                <a:lnTo>
                  <a:pt x="168538" y="330599"/>
                </a:lnTo>
                <a:lnTo>
                  <a:pt x="213341" y="310697"/>
                </a:lnTo>
                <a:lnTo>
                  <a:pt x="252637" y="277043"/>
                </a:lnTo>
                <a:lnTo>
                  <a:pt x="283018" y="231149"/>
                </a:lnTo>
                <a:lnTo>
                  <a:pt x="299923" y="178825"/>
                </a:lnTo>
                <a:lnTo>
                  <a:pt x="301692" y="127141"/>
                </a:lnTo>
                <a:lnTo>
                  <a:pt x="289271" y="79724"/>
                </a:lnTo>
                <a:lnTo>
                  <a:pt x="263605" y="40202"/>
                </a:lnTo>
                <a:lnTo>
                  <a:pt x="225640" y="12201"/>
                </a:lnTo>
                <a:lnTo>
                  <a:pt x="180049" y="0"/>
                </a:lnTo>
                <a:close/>
              </a:path>
            </a:pathLst>
          </a:custGeom>
          <a:solidFill>
            <a:srgbClr val="F18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07491" y="3118104"/>
            <a:ext cx="192023" cy="2255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562051" y="3122802"/>
            <a:ext cx="9779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18935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43750" y="3159505"/>
            <a:ext cx="65405" cy="82550"/>
          </a:xfrm>
          <a:custGeom>
            <a:avLst/>
            <a:gdLst/>
            <a:ahLst/>
            <a:cxnLst/>
            <a:rect l="l" t="t" r="r" b="b"/>
            <a:pathLst>
              <a:path w="65404" h="82550">
                <a:moveTo>
                  <a:pt x="0" y="0"/>
                </a:moveTo>
                <a:lnTo>
                  <a:pt x="9791" y="82168"/>
                </a:lnTo>
                <a:lnTo>
                  <a:pt x="65150" y="33908"/>
                </a:lnTo>
                <a:lnTo>
                  <a:pt x="0" y="0"/>
                </a:lnTo>
                <a:close/>
              </a:path>
            </a:pathLst>
          </a:custGeom>
          <a:solidFill>
            <a:srgbClr val="F18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83" name="object 8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12</a:t>
            </a:fld>
          </a:p>
        </p:txBody>
      </p:sp>
      <p:sp>
        <p:nvSpPr>
          <p:cNvPr id="79" name="object 79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0" name="object 80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1" name="object 81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487" y="193571"/>
            <a:ext cx="585145" cy="289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70610" y="178435"/>
            <a:ext cx="18618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 b="1">
                <a:solidFill>
                  <a:srgbClr val="404040"/>
                </a:solidFill>
                <a:latin typeface="微软雅黑"/>
                <a:cs typeface="微软雅黑"/>
              </a:rPr>
              <a:t>过程改</a:t>
            </a:r>
            <a:r>
              <a:rPr dirty="0" sz="1800" spc="-65" b="1">
                <a:solidFill>
                  <a:srgbClr val="404040"/>
                </a:solidFill>
                <a:latin typeface="微软雅黑"/>
                <a:cs typeface="微软雅黑"/>
              </a:rPr>
              <a:t>进</a:t>
            </a:r>
            <a:r>
              <a:rPr dirty="0" sz="1800" spc="-60" b="1">
                <a:solidFill>
                  <a:srgbClr val="404040"/>
                </a:solidFill>
                <a:latin typeface="Arial"/>
                <a:cs typeface="Arial"/>
              </a:rPr>
              <a:t>-</a:t>
            </a:r>
            <a:r>
              <a:rPr dirty="0" sz="1800" spc="-60" b="1">
                <a:solidFill>
                  <a:srgbClr val="404040"/>
                </a:solidFill>
                <a:latin typeface="微软雅黑"/>
                <a:cs typeface="微软雅黑"/>
              </a:rPr>
              <a:t>关口验收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6312" y="1420339"/>
            <a:ext cx="4641364" cy="3211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16908" y="1837944"/>
            <a:ext cx="4740402" cy="30609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2437" y="704443"/>
            <a:ext cx="8036559" cy="53784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539115">
              <a:lnSpc>
                <a:spcPct val="120000"/>
              </a:lnSpc>
              <a:spcBef>
                <a:spcPts val="100"/>
              </a:spcBef>
            </a:pP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升级过程检查，把检查</a:t>
            </a:r>
            <a:r>
              <a:rPr dirty="0" sz="1400" spc="-15" b="0">
                <a:solidFill>
                  <a:srgbClr val="000000"/>
                </a:solidFill>
                <a:latin typeface="微软雅黑"/>
                <a:cs typeface="微软雅黑"/>
              </a:rPr>
              <a:t>要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点固</a:t>
            </a:r>
            <a:r>
              <a:rPr dirty="0" sz="1400" spc="-15" b="0">
                <a:solidFill>
                  <a:srgbClr val="000000"/>
                </a:solidFill>
                <a:latin typeface="微软雅黑"/>
                <a:cs typeface="微软雅黑"/>
              </a:rPr>
              <a:t>化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到管</a:t>
            </a:r>
            <a:r>
              <a:rPr dirty="0" sz="1400" spc="-15" b="0">
                <a:solidFill>
                  <a:srgbClr val="000000"/>
                </a:solidFill>
                <a:latin typeface="微软雅黑"/>
                <a:cs typeface="微软雅黑"/>
              </a:rPr>
              <a:t>理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平台</a:t>
            </a:r>
            <a:r>
              <a:rPr dirty="0" sz="1400" spc="-15" b="0">
                <a:solidFill>
                  <a:srgbClr val="000000"/>
                </a:solidFill>
                <a:latin typeface="微软雅黑"/>
                <a:cs typeface="微软雅黑"/>
              </a:rPr>
              <a:t>，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对项</a:t>
            </a:r>
            <a:r>
              <a:rPr dirty="0" sz="1400" spc="-15" b="0">
                <a:solidFill>
                  <a:srgbClr val="000000"/>
                </a:solidFill>
                <a:latin typeface="微软雅黑"/>
                <a:cs typeface="微软雅黑"/>
              </a:rPr>
              <a:t>目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交付</a:t>
            </a:r>
            <a:r>
              <a:rPr dirty="0" sz="1400" spc="-15" b="0">
                <a:solidFill>
                  <a:srgbClr val="000000"/>
                </a:solidFill>
                <a:latin typeface="微软雅黑"/>
                <a:cs typeface="微软雅黑"/>
              </a:rPr>
              <a:t>成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果打</a:t>
            </a:r>
            <a:r>
              <a:rPr dirty="0" sz="1400" spc="-15" b="0">
                <a:solidFill>
                  <a:srgbClr val="000000"/>
                </a:solidFill>
                <a:latin typeface="微软雅黑"/>
                <a:cs typeface="微软雅黑"/>
              </a:rPr>
              <a:t>分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，量</a:t>
            </a:r>
            <a:r>
              <a:rPr dirty="0" sz="1400" spc="-15" b="0">
                <a:solidFill>
                  <a:srgbClr val="000000"/>
                </a:solidFill>
                <a:latin typeface="微软雅黑"/>
                <a:cs typeface="微软雅黑"/>
              </a:rPr>
              <a:t>化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项目</a:t>
            </a:r>
            <a:r>
              <a:rPr dirty="0" sz="1400" spc="-15" b="0">
                <a:solidFill>
                  <a:srgbClr val="000000"/>
                </a:solidFill>
                <a:latin typeface="微软雅黑"/>
                <a:cs typeface="微软雅黑"/>
              </a:rPr>
              <a:t>成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果物</a:t>
            </a:r>
            <a:r>
              <a:rPr dirty="0" sz="1400" spc="-15" b="0">
                <a:solidFill>
                  <a:srgbClr val="000000"/>
                </a:solidFill>
                <a:latin typeface="微软雅黑"/>
                <a:cs typeface="微软雅黑"/>
              </a:rPr>
              <a:t>。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通过</a:t>
            </a:r>
            <a:r>
              <a:rPr dirty="0" sz="1400" spc="-15" b="0">
                <a:solidFill>
                  <a:srgbClr val="000000"/>
                </a:solidFill>
                <a:latin typeface="微软雅黑"/>
                <a:cs typeface="微软雅黑"/>
              </a:rPr>
              <a:t>管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理 平台实现流程流转以及</a:t>
            </a:r>
            <a:r>
              <a:rPr dirty="0" sz="1400" spc="-15" b="0">
                <a:solidFill>
                  <a:srgbClr val="000000"/>
                </a:solidFill>
                <a:latin typeface="微软雅黑"/>
                <a:cs typeface="微软雅黑"/>
              </a:rPr>
              <a:t>检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查过</a:t>
            </a:r>
            <a:r>
              <a:rPr dirty="0" sz="1400" spc="-15" b="0">
                <a:solidFill>
                  <a:srgbClr val="000000"/>
                </a:solidFill>
                <a:latin typeface="微软雅黑"/>
                <a:cs typeface="微软雅黑"/>
              </a:rPr>
              <a:t>程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12</a:t>
            </a:fld>
          </a:p>
        </p:txBody>
      </p:sp>
      <p:sp>
        <p:nvSpPr>
          <p:cNvPr id="8" name="object 8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487" y="193571"/>
            <a:ext cx="585145" cy="289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0610" y="178435"/>
            <a:ext cx="19304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solidFill>
                  <a:srgbClr val="404040"/>
                </a:solidFill>
                <a:latin typeface="Arial"/>
                <a:cs typeface="Arial"/>
              </a:rPr>
              <a:t>C</a:t>
            </a:r>
            <a:r>
              <a:rPr dirty="0" sz="1800" spc="-60">
                <a:solidFill>
                  <a:srgbClr val="404040"/>
                </a:solidFill>
                <a:latin typeface="Arial"/>
                <a:cs typeface="Arial"/>
              </a:rPr>
              <a:t>MMI</a:t>
            </a:r>
            <a:r>
              <a:rPr dirty="0" sz="1800" spc="-60">
                <a:solidFill>
                  <a:srgbClr val="404040"/>
                </a:solidFill>
              </a:rPr>
              <a:t>新版评估收获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16017" y="1948165"/>
            <a:ext cx="3166117" cy="1781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16017" y="1948165"/>
            <a:ext cx="3166745" cy="1782445"/>
          </a:xfrm>
          <a:custGeom>
            <a:avLst/>
            <a:gdLst/>
            <a:ahLst/>
            <a:cxnLst/>
            <a:rect l="l" t="t" r="r" b="b"/>
            <a:pathLst>
              <a:path w="3166745" h="1782445">
                <a:moveTo>
                  <a:pt x="2628646" y="1219087"/>
                </a:moveTo>
                <a:lnTo>
                  <a:pt x="2649800" y="1258173"/>
                </a:lnTo>
                <a:lnTo>
                  <a:pt x="2671138" y="1298046"/>
                </a:lnTo>
                <a:lnTo>
                  <a:pt x="2692830" y="1338885"/>
                </a:lnTo>
                <a:lnTo>
                  <a:pt x="2715044" y="1380871"/>
                </a:lnTo>
                <a:lnTo>
                  <a:pt x="2737949" y="1424183"/>
                </a:lnTo>
                <a:lnTo>
                  <a:pt x="2761713" y="1469001"/>
                </a:lnTo>
                <a:lnTo>
                  <a:pt x="2786507" y="1515505"/>
                </a:lnTo>
                <a:lnTo>
                  <a:pt x="2797423" y="1490845"/>
                </a:lnTo>
                <a:lnTo>
                  <a:pt x="2807446" y="1469007"/>
                </a:lnTo>
                <a:lnTo>
                  <a:pt x="2821051" y="1430034"/>
                </a:lnTo>
                <a:lnTo>
                  <a:pt x="2834659" y="1380595"/>
                </a:lnTo>
                <a:lnTo>
                  <a:pt x="2848264" y="1331155"/>
                </a:lnTo>
                <a:lnTo>
                  <a:pt x="2861861" y="1281713"/>
                </a:lnTo>
                <a:lnTo>
                  <a:pt x="2875447" y="1232271"/>
                </a:lnTo>
                <a:lnTo>
                  <a:pt x="2889018" y="1182828"/>
                </a:lnTo>
                <a:lnTo>
                  <a:pt x="2902569" y="1133384"/>
                </a:lnTo>
                <a:lnTo>
                  <a:pt x="2916098" y="1083940"/>
                </a:lnTo>
                <a:lnTo>
                  <a:pt x="2929600" y="1034495"/>
                </a:lnTo>
                <a:lnTo>
                  <a:pt x="2943072" y="985049"/>
                </a:lnTo>
                <a:lnTo>
                  <a:pt x="2956510" y="935604"/>
                </a:lnTo>
                <a:lnTo>
                  <a:pt x="2969909" y="886158"/>
                </a:lnTo>
                <a:lnTo>
                  <a:pt x="2983267" y="836712"/>
                </a:lnTo>
                <a:lnTo>
                  <a:pt x="2996579" y="787265"/>
                </a:lnTo>
                <a:lnTo>
                  <a:pt x="3009841" y="737819"/>
                </a:lnTo>
                <a:lnTo>
                  <a:pt x="3023051" y="688373"/>
                </a:lnTo>
                <a:lnTo>
                  <a:pt x="3036203" y="638928"/>
                </a:lnTo>
                <a:lnTo>
                  <a:pt x="3049294" y="589482"/>
                </a:lnTo>
                <a:lnTo>
                  <a:pt x="3062321" y="540037"/>
                </a:lnTo>
                <a:lnTo>
                  <a:pt x="3075279" y="490593"/>
                </a:lnTo>
                <a:lnTo>
                  <a:pt x="3088165" y="441149"/>
                </a:lnTo>
                <a:lnTo>
                  <a:pt x="3100975" y="391706"/>
                </a:lnTo>
                <a:lnTo>
                  <a:pt x="3113705" y="342264"/>
                </a:lnTo>
                <a:lnTo>
                  <a:pt x="3126351" y="292822"/>
                </a:lnTo>
                <a:lnTo>
                  <a:pt x="3138910" y="243382"/>
                </a:lnTo>
                <a:lnTo>
                  <a:pt x="3151378" y="193943"/>
                </a:lnTo>
                <a:lnTo>
                  <a:pt x="3162506" y="141427"/>
                </a:lnTo>
                <a:lnTo>
                  <a:pt x="3166121" y="97593"/>
                </a:lnTo>
                <a:lnTo>
                  <a:pt x="3162022" y="62192"/>
                </a:lnTo>
                <a:lnTo>
                  <a:pt x="3150005" y="34979"/>
                </a:lnTo>
                <a:lnTo>
                  <a:pt x="3129867" y="15707"/>
                </a:lnTo>
                <a:lnTo>
                  <a:pt x="3101405" y="4130"/>
                </a:lnTo>
                <a:lnTo>
                  <a:pt x="3064418" y="0"/>
                </a:lnTo>
                <a:lnTo>
                  <a:pt x="3018701" y="3070"/>
                </a:lnTo>
                <a:lnTo>
                  <a:pt x="2964053" y="13095"/>
                </a:lnTo>
                <a:lnTo>
                  <a:pt x="2914032" y="24679"/>
                </a:lnTo>
                <a:lnTo>
                  <a:pt x="2864010" y="36450"/>
                </a:lnTo>
                <a:lnTo>
                  <a:pt x="2813986" y="48393"/>
                </a:lnTo>
                <a:lnTo>
                  <a:pt x="2763961" y="60492"/>
                </a:lnTo>
                <a:lnTo>
                  <a:pt x="2713935" y="72730"/>
                </a:lnTo>
                <a:lnTo>
                  <a:pt x="2663908" y="85091"/>
                </a:lnTo>
                <a:lnTo>
                  <a:pt x="2613881" y="97559"/>
                </a:lnTo>
                <a:lnTo>
                  <a:pt x="2563852" y="110119"/>
                </a:lnTo>
                <a:lnTo>
                  <a:pt x="2513824" y="122753"/>
                </a:lnTo>
                <a:lnTo>
                  <a:pt x="2463795" y="135446"/>
                </a:lnTo>
                <a:lnTo>
                  <a:pt x="2413766" y="148182"/>
                </a:lnTo>
                <a:lnTo>
                  <a:pt x="2363737" y="160944"/>
                </a:lnTo>
                <a:lnTo>
                  <a:pt x="2313709" y="173716"/>
                </a:lnTo>
                <a:lnTo>
                  <a:pt x="2263680" y="186483"/>
                </a:lnTo>
                <a:lnTo>
                  <a:pt x="2213653" y="199228"/>
                </a:lnTo>
                <a:lnTo>
                  <a:pt x="2163626" y="211935"/>
                </a:lnTo>
                <a:lnTo>
                  <a:pt x="2113600" y="224587"/>
                </a:lnTo>
                <a:lnTo>
                  <a:pt x="2063575" y="237170"/>
                </a:lnTo>
                <a:lnTo>
                  <a:pt x="2013551" y="249666"/>
                </a:lnTo>
                <a:lnTo>
                  <a:pt x="1963529" y="262059"/>
                </a:lnTo>
                <a:lnTo>
                  <a:pt x="1913509" y="274334"/>
                </a:lnTo>
                <a:lnTo>
                  <a:pt x="1887311" y="281162"/>
                </a:lnTo>
                <a:lnTo>
                  <a:pt x="1859280" y="287526"/>
                </a:lnTo>
                <a:lnTo>
                  <a:pt x="1827533" y="294819"/>
                </a:lnTo>
                <a:lnTo>
                  <a:pt x="1790191" y="304433"/>
                </a:lnTo>
                <a:lnTo>
                  <a:pt x="1839000" y="328019"/>
                </a:lnTo>
                <a:lnTo>
                  <a:pt x="1885645" y="350630"/>
                </a:lnTo>
                <a:lnTo>
                  <a:pt x="1931558" y="372510"/>
                </a:lnTo>
                <a:lnTo>
                  <a:pt x="1978172" y="393902"/>
                </a:lnTo>
                <a:lnTo>
                  <a:pt x="2026920" y="415050"/>
                </a:lnTo>
                <a:lnTo>
                  <a:pt x="1987099" y="456327"/>
                </a:lnTo>
                <a:lnTo>
                  <a:pt x="1948672" y="496663"/>
                </a:lnTo>
                <a:lnTo>
                  <a:pt x="1911173" y="535119"/>
                </a:lnTo>
                <a:lnTo>
                  <a:pt x="1874139" y="570752"/>
                </a:lnTo>
                <a:lnTo>
                  <a:pt x="1837968" y="605885"/>
                </a:lnTo>
                <a:lnTo>
                  <a:pt x="1801773" y="640908"/>
                </a:lnTo>
                <a:lnTo>
                  <a:pt x="1765530" y="675793"/>
                </a:lnTo>
                <a:lnTo>
                  <a:pt x="1729215" y="710513"/>
                </a:lnTo>
                <a:lnTo>
                  <a:pt x="1692803" y="745040"/>
                </a:lnTo>
                <a:lnTo>
                  <a:pt x="1656271" y="779346"/>
                </a:lnTo>
                <a:lnTo>
                  <a:pt x="1619594" y="813404"/>
                </a:lnTo>
                <a:lnTo>
                  <a:pt x="1582749" y="847186"/>
                </a:lnTo>
                <a:lnTo>
                  <a:pt x="1545712" y="880665"/>
                </a:lnTo>
                <a:lnTo>
                  <a:pt x="1508457" y="913813"/>
                </a:lnTo>
                <a:lnTo>
                  <a:pt x="1470962" y="946602"/>
                </a:lnTo>
                <a:lnTo>
                  <a:pt x="1433202" y="979005"/>
                </a:lnTo>
                <a:lnTo>
                  <a:pt x="1395153" y="1010994"/>
                </a:lnTo>
                <a:lnTo>
                  <a:pt x="1356791" y="1042542"/>
                </a:lnTo>
                <a:lnTo>
                  <a:pt x="1318092" y="1073621"/>
                </a:lnTo>
                <a:lnTo>
                  <a:pt x="1279032" y="1104203"/>
                </a:lnTo>
                <a:lnTo>
                  <a:pt x="1239586" y="1134261"/>
                </a:lnTo>
                <a:lnTo>
                  <a:pt x="1199731" y="1163767"/>
                </a:lnTo>
                <a:lnTo>
                  <a:pt x="1159442" y="1192693"/>
                </a:lnTo>
                <a:lnTo>
                  <a:pt x="1118696" y="1221013"/>
                </a:lnTo>
                <a:lnTo>
                  <a:pt x="1077469" y="1248698"/>
                </a:lnTo>
                <a:lnTo>
                  <a:pt x="1035736" y="1275721"/>
                </a:lnTo>
                <a:lnTo>
                  <a:pt x="993473" y="1302054"/>
                </a:lnTo>
                <a:lnTo>
                  <a:pt x="950656" y="1327669"/>
                </a:lnTo>
                <a:lnTo>
                  <a:pt x="907261" y="1352540"/>
                </a:lnTo>
                <a:lnTo>
                  <a:pt x="863264" y="1376637"/>
                </a:lnTo>
                <a:lnTo>
                  <a:pt x="818642" y="1399935"/>
                </a:lnTo>
                <a:lnTo>
                  <a:pt x="771375" y="1423868"/>
                </a:lnTo>
                <a:lnTo>
                  <a:pt x="723297" y="1445561"/>
                </a:lnTo>
                <a:lnTo>
                  <a:pt x="674401" y="1465292"/>
                </a:lnTo>
                <a:lnTo>
                  <a:pt x="624680" y="1483341"/>
                </a:lnTo>
                <a:lnTo>
                  <a:pt x="574125" y="1499986"/>
                </a:lnTo>
                <a:lnTo>
                  <a:pt x="522732" y="1515505"/>
                </a:lnTo>
                <a:lnTo>
                  <a:pt x="474317" y="1529179"/>
                </a:lnTo>
                <a:lnTo>
                  <a:pt x="425948" y="1539979"/>
                </a:lnTo>
                <a:lnTo>
                  <a:pt x="377668" y="1547767"/>
                </a:lnTo>
                <a:lnTo>
                  <a:pt x="329521" y="1552410"/>
                </a:lnTo>
                <a:lnTo>
                  <a:pt x="281554" y="1553770"/>
                </a:lnTo>
                <a:lnTo>
                  <a:pt x="233809" y="1551712"/>
                </a:lnTo>
                <a:lnTo>
                  <a:pt x="186333" y="1546100"/>
                </a:lnTo>
                <a:lnTo>
                  <a:pt x="139169" y="1536800"/>
                </a:lnTo>
                <a:lnTo>
                  <a:pt x="92362" y="1523674"/>
                </a:lnTo>
                <a:lnTo>
                  <a:pt x="45958" y="1506588"/>
                </a:lnTo>
                <a:lnTo>
                  <a:pt x="0" y="1485406"/>
                </a:lnTo>
                <a:lnTo>
                  <a:pt x="42316" y="1512632"/>
                </a:lnTo>
                <a:lnTo>
                  <a:pt x="85424" y="1536561"/>
                </a:lnTo>
                <a:lnTo>
                  <a:pt x="129287" y="1557244"/>
                </a:lnTo>
                <a:lnTo>
                  <a:pt x="173872" y="1574734"/>
                </a:lnTo>
                <a:lnTo>
                  <a:pt x="219142" y="1589082"/>
                </a:lnTo>
                <a:lnTo>
                  <a:pt x="265064" y="1600341"/>
                </a:lnTo>
                <a:lnTo>
                  <a:pt x="311603" y="1608562"/>
                </a:lnTo>
                <a:lnTo>
                  <a:pt x="358723" y="1613798"/>
                </a:lnTo>
                <a:lnTo>
                  <a:pt x="406390" y="1616101"/>
                </a:lnTo>
                <a:lnTo>
                  <a:pt x="454568" y="1615522"/>
                </a:lnTo>
                <a:lnTo>
                  <a:pt x="503224" y="1612114"/>
                </a:lnTo>
                <a:lnTo>
                  <a:pt x="552323" y="1605929"/>
                </a:lnTo>
                <a:lnTo>
                  <a:pt x="603789" y="1597567"/>
                </a:lnTo>
                <a:lnTo>
                  <a:pt x="654614" y="1587612"/>
                </a:lnTo>
                <a:lnTo>
                  <a:pt x="704822" y="1576128"/>
                </a:lnTo>
                <a:lnTo>
                  <a:pt x="754440" y="1563178"/>
                </a:lnTo>
                <a:lnTo>
                  <a:pt x="803495" y="1548827"/>
                </a:lnTo>
                <a:lnTo>
                  <a:pt x="852011" y="1533138"/>
                </a:lnTo>
                <a:lnTo>
                  <a:pt x="900017" y="1516176"/>
                </a:lnTo>
                <a:lnTo>
                  <a:pt x="947536" y="1498005"/>
                </a:lnTo>
                <a:lnTo>
                  <a:pt x="994597" y="1478689"/>
                </a:lnTo>
                <a:lnTo>
                  <a:pt x="1041225" y="1458291"/>
                </a:lnTo>
                <a:lnTo>
                  <a:pt x="1087446" y="1436877"/>
                </a:lnTo>
                <a:lnTo>
                  <a:pt x="1133287" y="1414508"/>
                </a:lnTo>
                <a:lnTo>
                  <a:pt x="1178773" y="1391251"/>
                </a:lnTo>
                <a:lnTo>
                  <a:pt x="1223931" y="1367168"/>
                </a:lnTo>
                <a:lnTo>
                  <a:pt x="1268787" y="1342325"/>
                </a:lnTo>
                <a:lnTo>
                  <a:pt x="1313367" y="1316783"/>
                </a:lnTo>
                <a:lnTo>
                  <a:pt x="1357698" y="1290609"/>
                </a:lnTo>
                <a:lnTo>
                  <a:pt x="1401806" y="1263866"/>
                </a:lnTo>
                <a:lnTo>
                  <a:pt x="1445716" y="1236617"/>
                </a:lnTo>
                <a:lnTo>
                  <a:pt x="1489456" y="1208927"/>
                </a:lnTo>
                <a:lnTo>
                  <a:pt x="1532795" y="1180561"/>
                </a:lnTo>
                <a:lnTo>
                  <a:pt x="1575492" y="1151470"/>
                </a:lnTo>
                <a:lnTo>
                  <a:pt x="1617570" y="1121678"/>
                </a:lnTo>
                <a:lnTo>
                  <a:pt x="1659056" y="1091214"/>
                </a:lnTo>
                <a:lnTo>
                  <a:pt x="1699974" y="1060101"/>
                </a:lnTo>
                <a:lnTo>
                  <a:pt x="1740350" y="1028367"/>
                </a:lnTo>
                <a:lnTo>
                  <a:pt x="1780210" y="996037"/>
                </a:lnTo>
                <a:lnTo>
                  <a:pt x="1819579" y="963138"/>
                </a:lnTo>
                <a:lnTo>
                  <a:pt x="1858481" y="929695"/>
                </a:lnTo>
                <a:lnTo>
                  <a:pt x="1896943" y="895734"/>
                </a:lnTo>
                <a:lnTo>
                  <a:pt x="1934990" y="861282"/>
                </a:lnTo>
                <a:lnTo>
                  <a:pt x="1972646" y="826364"/>
                </a:lnTo>
                <a:lnTo>
                  <a:pt x="2009939" y="791007"/>
                </a:lnTo>
                <a:lnTo>
                  <a:pt x="2046891" y="755236"/>
                </a:lnTo>
                <a:lnTo>
                  <a:pt x="2083530" y="719077"/>
                </a:lnTo>
                <a:lnTo>
                  <a:pt x="2119881" y="682557"/>
                </a:lnTo>
                <a:lnTo>
                  <a:pt x="2155968" y="645701"/>
                </a:lnTo>
                <a:lnTo>
                  <a:pt x="2191817" y="608535"/>
                </a:lnTo>
                <a:lnTo>
                  <a:pt x="2227454" y="571086"/>
                </a:lnTo>
                <a:lnTo>
                  <a:pt x="2262904" y="533379"/>
                </a:lnTo>
                <a:lnTo>
                  <a:pt x="2298191" y="495441"/>
                </a:lnTo>
                <a:lnTo>
                  <a:pt x="2322516" y="464348"/>
                </a:lnTo>
                <a:lnTo>
                  <a:pt x="2332736" y="450229"/>
                </a:lnTo>
                <a:lnTo>
                  <a:pt x="2282958" y="426643"/>
                </a:lnTo>
                <a:lnTo>
                  <a:pt x="2233887" y="404031"/>
                </a:lnTo>
                <a:lnTo>
                  <a:pt x="2185042" y="382152"/>
                </a:lnTo>
                <a:lnTo>
                  <a:pt x="2135940" y="360760"/>
                </a:lnTo>
                <a:lnTo>
                  <a:pt x="2086102" y="339612"/>
                </a:lnTo>
                <a:lnTo>
                  <a:pt x="2086102" y="334659"/>
                </a:lnTo>
                <a:lnTo>
                  <a:pt x="2086102" y="329579"/>
                </a:lnTo>
                <a:lnTo>
                  <a:pt x="2086102" y="319546"/>
                </a:lnTo>
                <a:lnTo>
                  <a:pt x="2137885" y="309512"/>
                </a:lnTo>
                <a:lnTo>
                  <a:pt x="2189517" y="299475"/>
                </a:lnTo>
                <a:lnTo>
                  <a:pt x="2240867" y="289431"/>
                </a:lnTo>
                <a:lnTo>
                  <a:pt x="2291804" y="279376"/>
                </a:lnTo>
                <a:lnTo>
                  <a:pt x="2342198" y="269307"/>
                </a:lnTo>
                <a:lnTo>
                  <a:pt x="2391917" y="259221"/>
                </a:lnTo>
                <a:lnTo>
                  <a:pt x="2441575" y="249511"/>
                </a:lnTo>
                <a:lnTo>
                  <a:pt x="2491031" y="239601"/>
                </a:lnTo>
                <a:lnTo>
                  <a:pt x="2540331" y="229534"/>
                </a:lnTo>
                <a:lnTo>
                  <a:pt x="2589519" y="219355"/>
                </a:lnTo>
                <a:lnTo>
                  <a:pt x="2638640" y="209110"/>
                </a:lnTo>
                <a:lnTo>
                  <a:pt x="2687739" y="198842"/>
                </a:lnTo>
                <a:lnTo>
                  <a:pt x="2736860" y="188597"/>
                </a:lnTo>
                <a:lnTo>
                  <a:pt x="2786048" y="178418"/>
                </a:lnTo>
                <a:lnTo>
                  <a:pt x="2835348" y="168351"/>
                </a:lnTo>
                <a:lnTo>
                  <a:pt x="2884804" y="158441"/>
                </a:lnTo>
                <a:lnTo>
                  <a:pt x="2934462" y="148731"/>
                </a:lnTo>
                <a:lnTo>
                  <a:pt x="2984418" y="141829"/>
                </a:lnTo>
                <a:lnTo>
                  <a:pt x="3017123" y="146492"/>
                </a:lnTo>
                <a:lnTo>
                  <a:pt x="3034223" y="164651"/>
                </a:lnTo>
                <a:lnTo>
                  <a:pt x="3037362" y="198239"/>
                </a:lnTo>
                <a:lnTo>
                  <a:pt x="3028188" y="249188"/>
                </a:lnTo>
                <a:lnTo>
                  <a:pt x="3017082" y="299689"/>
                </a:lnTo>
                <a:lnTo>
                  <a:pt x="3005979" y="350186"/>
                </a:lnTo>
                <a:lnTo>
                  <a:pt x="2994877" y="400675"/>
                </a:lnTo>
                <a:lnTo>
                  <a:pt x="2983776" y="451154"/>
                </a:lnTo>
                <a:lnTo>
                  <a:pt x="2972677" y="501616"/>
                </a:lnTo>
                <a:lnTo>
                  <a:pt x="2961578" y="552060"/>
                </a:lnTo>
                <a:lnTo>
                  <a:pt x="2950480" y="602481"/>
                </a:lnTo>
                <a:lnTo>
                  <a:pt x="2939383" y="652875"/>
                </a:lnTo>
                <a:lnTo>
                  <a:pt x="2928286" y="703239"/>
                </a:lnTo>
                <a:lnTo>
                  <a:pt x="2917189" y="753568"/>
                </a:lnTo>
                <a:lnTo>
                  <a:pt x="2906093" y="803860"/>
                </a:lnTo>
                <a:lnTo>
                  <a:pt x="2894996" y="854109"/>
                </a:lnTo>
                <a:lnTo>
                  <a:pt x="2883899" y="904313"/>
                </a:lnTo>
                <a:lnTo>
                  <a:pt x="2872801" y="954467"/>
                </a:lnTo>
                <a:lnTo>
                  <a:pt x="2861702" y="1004568"/>
                </a:lnTo>
                <a:lnTo>
                  <a:pt x="2850603" y="1054612"/>
                </a:lnTo>
                <a:lnTo>
                  <a:pt x="2839502" y="1104595"/>
                </a:lnTo>
                <a:lnTo>
                  <a:pt x="2828400" y="1154513"/>
                </a:lnTo>
                <a:lnTo>
                  <a:pt x="2817297" y="1204362"/>
                </a:lnTo>
                <a:lnTo>
                  <a:pt x="2806191" y="1254139"/>
                </a:lnTo>
                <a:lnTo>
                  <a:pt x="2802324" y="1273469"/>
                </a:lnTo>
                <a:lnTo>
                  <a:pt x="2797540" y="1295620"/>
                </a:lnTo>
                <a:lnTo>
                  <a:pt x="2790922" y="1323415"/>
                </a:lnTo>
                <a:lnTo>
                  <a:pt x="2781554" y="1359676"/>
                </a:lnTo>
                <a:lnTo>
                  <a:pt x="2761870" y="1311603"/>
                </a:lnTo>
                <a:lnTo>
                  <a:pt x="2743338" y="1265109"/>
                </a:lnTo>
                <a:lnTo>
                  <a:pt x="2725730" y="1219900"/>
                </a:lnTo>
                <a:lnTo>
                  <a:pt x="2708814" y="1175685"/>
                </a:lnTo>
                <a:lnTo>
                  <a:pt x="2692364" y="1132172"/>
                </a:lnTo>
                <a:lnTo>
                  <a:pt x="2676148" y="1089071"/>
                </a:lnTo>
                <a:lnTo>
                  <a:pt x="2659938" y="1046088"/>
                </a:lnTo>
                <a:lnTo>
                  <a:pt x="2643506" y="1002933"/>
                </a:lnTo>
                <a:lnTo>
                  <a:pt x="2607291" y="1041338"/>
                </a:lnTo>
                <a:lnTo>
                  <a:pt x="2571150" y="1079672"/>
                </a:lnTo>
                <a:lnTo>
                  <a:pt x="2535083" y="1117936"/>
                </a:lnTo>
                <a:lnTo>
                  <a:pt x="2499091" y="1156137"/>
                </a:lnTo>
                <a:lnTo>
                  <a:pt x="2463173" y="1194276"/>
                </a:lnTo>
                <a:lnTo>
                  <a:pt x="2427329" y="1232359"/>
                </a:lnTo>
                <a:lnTo>
                  <a:pt x="2391560" y="1270390"/>
                </a:lnTo>
                <a:lnTo>
                  <a:pt x="2355865" y="1308371"/>
                </a:lnTo>
                <a:lnTo>
                  <a:pt x="2320244" y="1346307"/>
                </a:lnTo>
                <a:lnTo>
                  <a:pt x="2284698" y="1384203"/>
                </a:lnTo>
                <a:lnTo>
                  <a:pt x="2249226" y="1422061"/>
                </a:lnTo>
                <a:lnTo>
                  <a:pt x="2213828" y="1459886"/>
                </a:lnTo>
                <a:lnTo>
                  <a:pt x="2178505" y="1497682"/>
                </a:lnTo>
                <a:lnTo>
                  <a:pt x="2143255" y="1535452"/>
                </a:lnTo>
                <a:lnTo>
                  <a:pt x="2108080" y="1573201"/>
                </a:lnTo>
                <a:lnTo>
                  <a:pt x="2072980" y="1610932"/>
                </a:lnTo>
                <a:lnTo>
                  <a:pt x="2037954" y="1648649"/>
                </a:lnTo>
                <a:lnTo>
                  <a:pt x="2003002" y="1686357"/>
                </a:lnTo>
                <a:lnTo>
                  <a:pt x="1968124" y="1724058"/>
                </a:lnTo>
                <a:lnTo>
                  <a:pt x="1933321" y="1761758"/>
                </a:lnTo>
                <a:lnTo>
                  <a:pt x="1938147" y="1766711"/>
                </a:lnTo>
                <a:lnTo>
                  <a:pt x="1943100" y="1771791"/>
                </a:lnTo>
                <a:lnTo>
                  <a:pt x="1948053" y="1781824"/>
                </a:lnTo>
                <a:lnTo>
                  <a:pt x="1987278" y="1749012"/>
                </a:lnTo>
                <a:lnTo>
                  <a:pt x="2026605" y="1716194"/>
                </a:lnTo>
                <a:lnTo>
                  <a:pt x="2066031" y="1683364"/>
                </a:lnTo>
                <a:lnTo>
                  <a:pt x="2105559" y="1650516"/>
                </a:lnTo>
                <a:lnTo>
                  <a:pt x="2145187" y="1617644"/>
                </a:lnTo>
                <a:lnTo>
                  <a:pt x="2184916" y="1584741"/>
                </a:lnTo>
                <a:lnTo>
                  <a:pt x="2224746" y="1551802"/>
                </a:lnTo>
                <a:lnTo>
                  <a:pt x="2264678" y="1518821"/>
                </a:lnTo>
                <a:lnTo>
                  <a:pt x="2304711" y="1485792"/>
                </a:lnTo>
                <a:lnTo>
                  <a:pt x="2344846" y="1452708"/>
                </a:lnTo>
                <a:lnTo>
                  <a:pt x="2385082" y="1419563"/>
                </a:lnTo>
                <a:lnTo>
                  <a:pt x="2425420" y="1386352"/>
                </a:lnTo>
                <a:lnTo>
                  <a:pt x="2465861" y="1353068"/>
                </a:lnTo>
                <a:lnTo>
                  <a:pt x="2506403" y="1319706"/>
                </a:lnTo>
                <a:lnTo>
                  <a:pt x="2547048" y="1286259"/>
                </a:lnTo>
                <a:lnTo>
                  <a:pt x="2587795" y="1252721"/>
                </a:lnTo>
                <a:lnTo>
                  <a:pt x="2628646" y="1219087"/>
                </a:lnTo>
                <a:close/>
              </a:path>
            </a:pathLst>
          </a:custGeom>
          <a:ln w="381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271734" y="2401157"/>
            <a:ext cx="211693" cy="2128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71734" y="2401157"/>
            <a:ext cx="212090" cy="213360"/>
          </a:xfrm>
          <a:custGeom>
            <a:avLst/>
            <a:gdLst/>
            <a:ahLst/>
            <a:cxnLst/>
            <a:rect l="l" t="t" r="r" b="b"/>
            <a:pathLst>
              <a:path w="212090" h="213360">
                <a:moveTo>
                  <a:pt x="44989" y="20859"/>
                </a:moveTo>
                <a:lnTo>
                  <a:pt x="51974" y="25431"/>
                </a:lnTo>
                <a:lnTo>
                  <a:pt x="58832" y="30130"/>
                </a:lnTo>
                <a:lnTo>
                  <a:pt x="65690" y="33813"/>
                </a:lnTo>
                <a:lnTo>
                  <a:pt x="68484" y="34702"/>
                </a:lnTo>
                <a:lnTo>
                  <a:pt x="72548" y="33305"/>
                </a:lnTo>
                <a:lnTo>
                  <a:pt x="75342" y="32416"/>
                </a:lnTo>
                <a:lnTo>
                  <a:pt x="101286" y="26443"/>
                </a:lnTo>
                <a:lnTo>
                  <a:pt x="127063" y="29019"/>
                </a:lnTo>
                <a:lnTo>
                  <a:pt x="150316" y="39453"/>
                </a:lnTo>
                <a:lnTo>
                  <a:pt x="168687" y="57054"/>
                </a:lnTo>
                <a:lnTo>
                  <a:pt x="181542" y="81958"/>
                </a:lnTo>
                <a:lnTo>
                  <a:pt x="185610" y="108267"/>
                </a:lnTo>
                <a:lnTo>
                  <a:pt x="180867" y="134242"/>
                </a:lnTo>
                <a:lnTo>
                  <a:pt x="167290" y="158146"/>
                </a:lnTo>
                <a:lnTo>
                  <a:pt x="147534" y="175436"/>
                </a:lnTo>
                <a:lnTo>
                  <a:pt x="123539" y="185213"/>
                </a:lnTo>
                <a:lnTo>
                  <a:pt x="97639" y="186918"/>
                </a:lnTo>
                <a:lnTo>
                  <a:pt x="72167" y="179990"/>
                </a:lnTo>
                <a:lnTo>
                  <a:pt x="47936" y="162222"/>
                </a:lnTo>
                <a:lnTo>
                  <a:pt x="32051" y="137001"/>
                </a:lnTo>
                <a:lnTo>
                  <a:pt x="26001" y="107874"/>
                </a:lnTo>
                <a:lnTo>
                  <a:pt x="31273" y="78390"/>
                </a:lnTo>
                <a:lnTo>
                  <a:pt x="34448" y="70897"/>
                </a:lnTo>
                <a:lnTo>
                  <a:pt x="33940" y="65309"/>
                </a:lnTo>
                <a:lnTo>
                  <a:pt x="29368" y="58832"/>
                </a:lnTo>
                <a:lnTo>
                  <a:pt x="26193" y="54641"/>
                </a:lnTo>
                <a:lnTo>
                  <a:pt x="23907" y="50069"/>
                </a:lnTo>
                <a:lnTo>
                  <a:pt x="21113" y="45878"/>
                </a:lnTo>
                <a:lnTo>
                  <a:pt x="6996" y="66702"/>
                </a:lnTo>
                <a:lnTo>
                  <a:pt x="0" y="98647"/>
                </a:lnTo>
                <a:lnTo>
                  <a:pt x="3432" y="135639"/>
                </a:lnTo>
                <a:lnTo>
                  <a:pt x="20605" y="171608"/>
                </a:lnTo>
                <a:lnTo>
                  <a:pt x="53345" y="199937"/>
                </a:lnTo>
                <a:lnTo>
                  <a:pt x="93646" y="212883"/>
                </a:lnTo>
                <a:lnTo>
                  <a:pt x="135495" y="209827"/>
                </a:lnTo>
                <a:lnTo>
                  <a:pt x="172878" y="190150"/>
                </a:lnTo>
                <a:lnTo>
                  <a:pt x="201685" y="152739"/>
                </a:lnTo>
                <a:lnTo>
                  <a:pt x="211693" y="110410"/>
                </a:lnTo>
                <a:lnTo>
                  <a:pt x="205150" y="68867"/>
                </a:lnTo>
                <a:lnTo>
                  <a:pt x="184308" y="33813"/>
                </a:lnTo>
                <a:lnTo>
                  <a:pt x="148091" y="8358"/>
                </a:lnTo>
                <a:lnTo>
                  <a:pt x="108124" y="0"/>
                </a:lnTo>
                <a:lnTo>
                  <a:pt x="71419" y="5310"/>
                </a:lnTo>
                <a:lnTo>
                  <a:pt x="44989" y="2085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246619" y="2375916"/>
            <a:ext cx="131063" cy="132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246619" y="2375916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5" h="132714">
                <a:moveTo>
                  <a:pt x="131063" y="130682"/>
                </a:moveTo>
                <a:lnTo>
                  <a:pt x="129158" y="128396"/>
                </a:lnTo>
                <a:lnTo>
                  <a:pt x="128270" y="126110"/>
                </a:lnTo>
                <a:lnTo>
                  <a:pt x="126491" y="124206"/>
                </a:lnTo>
                <a:lnTo>
                  <a:pt x="122392" y="118915"/>
                </a:lnTo>
                <a:lnTo>
                  <a:pt x="119316" y="113315"/>
                </a:lnTo>
                <a:lnTo>
                  <a:pt x="117383" y="107096"/>
                </a:lnTo>
                <a:lnTo>
                  <a:pt x="116712" y="99948"/>
                </a:lnTo>
                <a:lnTo>
                  <a:pt x="115357" y="91630"/>
                </a:lnTo>
                <a:lnTo>
                  <a:pt x="77470" y="58388"/>
                </a:lnTo>
                <a:lnTo>
                  <a:pt x="48005" y="41528"/>
                </a:lnTo>
                <a:lnTo>
                  <a:pt x="44323" y="36829"/>
                </a:lnTo>
                <a:lnTo>
                  <a:pt x="45211" y="28956"/>
                </a:lnTo>
                <a:lnTo>
                  <a:pt x="45720" y="25653"/>
                </a:lnTo>
                <a:lnTo>
                  <a:pt x="45720" y="22351"/>
                </a:lnTo>
                <a:lnTo>
                  <a:pt x="45211" y="19176"/>
                </a:lnTo>
                <a:lnTo>
                  <a:pt x="44703" y="7873"/>
                </a:lnTo>
                <a:lnTo>
                  <a:pt x="39750" y="1904"/>
                </a:lnTo>
                <a:lnTo>
                  <a:pt x="31369" y="888"/>
                </a:lnTo>
                <a:lnTo>
                  <a:pt x="23113" y="0"/>
                </a:lnTo>
                <a:lnTo>
                  <a:pt x="18923" y="4190"/>
                </a:lnTo>
                <a:lnTo>
                  <a:pt x="16128" y="15875"/>
                </a:lnTo>
                <a:lnTo>
                  <a:pt x="4572" y="18668"/>
                </a:lnTo>
                <a:lnTo>
                  <a:pt x="0" y="23367"/>
                </a:lnTo>
                <a:lnTo>
                  <a:pt x="888" y="31750"/>
                </a:lnTo>
                <a:lnTo>
                  <a:pt x="1904" y="40131"/>
                </a:lnTo>
                <a:lnTo>
                  <a:pt x="8254" y="46735"/>
                </a:lnTo>
                <a:lnTo>
                  <a:pt x="18923" y="45338"/>
                </a:lnTo>
                <a:lnTo>
                  <a:pt x="30307" y="45559"/>
                </a:lnTo>
                <a:lnTo>
                  <a:pt x="38750" y="49482"/>
                </a:lnTo>
                <a:lnTo>
                  <a:pt x="45122" y="56572"/>
                </a:lnTo>
                <a:lnTo>
                  <a:pt x="50291" y="66293"/>
                </a:lnTo>
                <a:lnTo>
                  <a:pt x="56389" y="79456"/>
                </a:lnTo>
                <a:lnTo>
                  <a:pt x="63833" y="91582"/>
                </a:lnTo>
                <a:lnTo>
                  <a:pt x="72919" y="102494"/>
                </a:lnTo>
                <a:lnTo>
                  <a:pt x="83947" y="112013"/>
                </a:lnTo>
                <a:lnTo>
                  <a:pt x="88646" y="114807"/>
                </a:lnTo>
                <a:lnTo>
                  <a:pt x="94106" y="118109"/>
                </a:lnTo>
                <a:lnTo>
                  <a:pt x="99186" y="118109"/>
                </a:lnTo>
                <a:lnTo>
                  <a:pt x="108457" y="117601"/>
                </a:lnTo>
                <a:lnTo>
                  <a:pt x="115824" y="120903"/>
                </a:lnTo>
                <a:lnTo>
                  <a:pt x="122300" y="127507"/>
                </a:lnTo>
                <a:lnTo>
                  <a:pt x="124078" y="129285"/>
                </a:lnTo>
                <a:lnTo>
                  <a:pt x="126873" y="130682"/>
                </a:lnTo>
                <a:lnTo>
                  <a:pt x="129158" y="132587"/>
                </a:lnTo>
                <a:lnTo>
                  <a:pt x="129666" y="132079"/>
                </a:lnTo>
                <a:lnTo>
                  <a:pt x="130555" y="131190"/>
                </a:lnTo>
                <a:lnTo>
                  <a:pt x="131063" y="130682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60919" y="2491739"/>
            <a:ext cx="33527" cy="335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60919" y="2491739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15875" y="1397"/>
                </a:moveTo>
                <a:lnTo>
                  <a:pt x="17313" y="6471"/>
                </a:lnTo>
                <a:lnTo>
                  <a:pt x="20431" y="10937"/>
                </a:lnTo>
                <a:lnTo>
                  <a:pt x="22286" y="15238"/>
                </a:lnTo>
                <a:lnTo>
                  <a:pt x="19938" y="19812"/>
                </a:lnTo>
                <a:lnTo>
                  <a:pt x="16763" y="22098"/>
                </a:lnTo>
                <a:lnTo>
                  <a:pt x="9016" y="17399"/>
                </a:lnTo>
                <a:lnTo>
                  <a:pt x="2285" y="16129"/>
                </a:lnTo>
                <a:lnTo>
                  <a:pt x="0" y="21082"/>
                </a:lnTo>
                <a:lnTo>
                  <a:pt x="2666" y="25781"/>
                </a:lnTo>
                <a:lnTo>
                  <a:pt x="7238" y="28448"/>
                </a:lnTo>
                <a:lnTo>
                  <a:pt x="13588" y="33020"/>
                </a:lnTo>
                <a:lnTo>
                  <a:pt x="20447" y="33528"/>
                </a:lnTo>
                <a:lnTo>
                  <a:pt x="26670" y="28956"/>
                </a:lnTo>
                <a:lnTo>
                  <a:pt x="33020" y="23876"/>
                </a:lnTo>
                <a:lnTo>
                  <a:pt x="33527" y="16510"/>
                </a:lnTo>
                <a:lnTo>
                  <a:pt x="30860" y="9652"/>
                </a:lnTo>
                <a:lnTo>
                  <a:pt x="28575" y="3175"/>
                </a:lnTo>
                <a:lnTo>
                  <a:pt x="23622" y="0"/>
                </a:lnTo>
                <a:lnTo>
                  <a:pt x="15875" y="1397"/>
                </a:lnTo>
                <a:close/>
              </a:path>
            </a:pathLst>
          </a:custGeom>
          <a:ln w="12191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338452" y="2326385"/>
            <a:ext cx="4952365" cy="843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微软雅黑"/>
                <a:cs typeface="微软雅黑"/>
              </a:rPr>
              <a:t>一群优秀项目经理</a:t>
            </a:r>
            <a:endParaRPr sz="1600">
              <a:latin typeface="微软雅黑"/>
              <a:cs typeface="微软雅黑"/>
            </a:endParaRPr>
          </a:p>
          <a:p>
            <a:pPr marL="65405">
              <a:lnSpc>
                <a:spcPct val="100000"/>
              </a:lnSpc>
              <a:spcBef>
                <a:spcPts val="1485"/>
              </a:spcBef>
            </a:pPr>
            <a:r>
              <a:rPr dirty="0" sz="1100">
                <a:latin typeface="微软雅黑"/>
                <a:cs typeface="微软雅黑"/>
              </a:rPr>
              <a:t>通过CMMI</a:t>
            </a:r>
            <a:r>
              <a:rPr dirty="0" sz="1100" spc="5">
                <a:latin typeface="微软雅黑"/>
                <a:cs typeface="微软雅黑"/>
              </a:rPr>
              <a:t>五</a:t>
            </a:r>
            <a:r>
              <a:rPr dirty="0" sz="1100">
                <a:latin typeface="微软雅黑"/>
                <a:cs typeface="微软雅黑"/>
              </a:rPr>
              <a:t>级</a:t>
            </a:r>
            <a:r>
              <a:rPr dirty="0" sz="1100" spc="5">
                <a:latin typeface="微软雅黑"/>
                <a:cs typeface="微软雅黑"/>
              </a:rPr>
              <a:t>评</a:t>
            </a:r>
            <a:r>
              <a:rPr dirty="0" sz="1100">
                <a:latin typeface="微软雅黑"/>
                <a:cs typeface="微软雅黑"/>
              </a:rPr>
              <a:t>估</a:t>
            </a:r>
            <a:r>
              <a:rPr dirty="0" sz="1100" spc="-10">
                <a:latin typeface="微软雅黑"/>
                <a:cs typeface="微软雅黑"/>
              </a:rPr>
              <a:t>活</a:t>
            </a:r>
            <a:r>
              <a:rPr dirty="0" sz="1100" spc="5">
                <a:latin typeface="微软雅黑"/>
                <a:cs typeface="微软雅黑"/>
              </a:rPr>
              <a:t>动</a:t>
            </a:r>
            <a:r>
              <a:rPr dirty="0" sz="1100">
                <a:latin typeface="微软雅黑"/>
                <a:cs typeface="微软雅黑"/>
              </a:rPr>
              <a:t>，</a:t>
            </a:r>
            <a:r>
              <a:rPr dirty="0" sz="1100" spc="-10">
                <a:latin typeface="微软雅黑"/>
                <a:cs typeface="微软雅黑"/>
              </a:rPr>
              <a:t>参</a:t>
            </a:r>
            <a:r>
              <a:rPr dirty="0" sz="1100" spc="5">
                <a:latin typeface="微软雅黑"/>
                <a:cs typeface="微软雅黑"/>
              </a:rPr>
              <a:t>与</a:t>
            </a:r>
            <a:r>
              <a:rPr dirty="0" sz="1100">
                <a:latin typeface="微软雅黑"/>
                <a:cs typeface="微软雅黑"/>
              </a:rPr>
              <a:t>评</a:t>
            </a:r>
            <a:r>
              <a:rPr dirty="0" sz="1100" spc="-10">
                <a:latin typeface="微软雅黑"/>
                <a:cs typeface="微软雅黑"/>
              </a:rPr>
              <a:t>估</a:t>
            </a:r>
            <a:r>
              <a:rPr dirty="0" sz="1100" spc="5">
                <a:latin typeface="微软雅黑"/>
                <a:cs typeface="微软雅黑"/>
              </a:rPr>
              <a:t>准</a:t>
            </a:r>
            <a:r>
              <a:rPr dirty="0" sz="1100">
                <a:latin typeface="微软雅黑"/>
                <a:cs typeface="微软雅黑"/>
              </a:rPr>
              <a:t>备</a:t>
            </a:r>
            <a:r>
              <a:rPr dirty="0" sz="1100" spc="-10">
                <a:latin typeface="微软雅黑"/>
                <a:cs typeface="微软雅黑"/>
              </a:rPr>
              <a:t>的</a:t>
            </a:r>
            <a:r>
              <a:rPr dirty="0" sz="1100" spc="5">
                <a:latin typeface="微软雅黑"/>
                <a:cs typeface="微软雅黑"/>
              </a:rPr>
              <a:t>项</a:t>
            </a:r>
            <a:r>
              <a:rPr dirty="0" sz="1100">
                <a:latin typeface="微软雅黑"/>
                <a:cs typeface="微软雅黑"/>
              </a:rPr>
              <a:t>目</a:t>
            </a:r>
            <a:r>
              <a:rPr dirty="0" sz="1100" spc="-10">
                <a:latin typeface="微软雅黑"/>
                <a:cs typeface="微软雅黑"/>
              </a:rPr>
              <a:t>组</a:t>
            </a:r>
            <a:r>
              <a:rPr dirty="0" sz="1100" spc="5">
                <a:latin typeface="微软雅黑"/>
                <a:cs typeface="微软雅黑"/>
              </a:rPr>
              <a:t>深</a:t>
            </a:r>
            <a:r>
              <a:rPr dirty="0" sz="1100">
                <a:latin typeface="微软雅黑"/>
                <a:cs typeface="微软雅黑"/>
              </a:rPr>
              <a:t>入</a:t>
            </a:r>
            <a:r>
              <a:rPr dirty="0" sz="1100" spc="-10">
                <a:latin typeface="微软雅黑"/>
                <a:cs typeface="微软雅黑"/>
              </a:rPr>
              <a:t>了</a:t>
            </a:r>
            <a:r>
              <a:rPr dirty="0" sz="1100" spc="10">
                <a:latin typeface="微软雅黑"/>
                <a:cs typeface="微软雅黑"/>
              </a:rPr>
              <a:t>解</a:t>
            </a:r>
            <a:r>
              <a:rPr dirty="0" sz="1100" spc="-5">
                <a:latin typeface="微软雅黑"/>
                <a:cs typeface="微软雅黑"/>
              </a:rPr>
              <a:t>CMMI</a:t>
            </a:r>
            <a:r>
              <a:rPr dirty="0" sz="1100" spc="-10">
                <a:latin typeface="微软雅黑"/>
                <a:cs typeface="微软雅黑"/>
              </a:rPr>
              <a:t>核</a:t>
            </a:r>
            <a:r>
              <a:rPr dirty="0" sz="1100" spc="5">
                <a:latin typeface="微软雅黑"/>
                <a:cs typeface="微软雅黑"/>
              </a:rPr>
              <a:t>心</a:t>
            </a:r>
            <a:r>
              <a:rPr dirty="0" sz="1100">
                <a:latin typeface="微软雅黑"/>
                <a:cs typeface="微软雅黑"/>
              </a:rPr>
              <a:t>思</a:t>
            </a:r>
            <a:r>
              <a:rPr dirty="0" sz="1100" spc="-10">
                <a:latin typeface="微软雅黑"/>
                <a:cs typeface="微软雅黑"/>
              </a:rPr>
              <a:t>想</a:t>
            </a:r>
            <a:r>
              <a:rPr dirty="0" sz="1100" spc="5">
                <a:latin typeface="微软雅黑"/>
                <a:cs typeface="微软雅黑"/>
              </a:rPr>
              <a:t>，具</a:t>
            </a:r>
            <a:endParaRPr sz="1100">
              <a:latin typeface="微软雅黑"/>
              <a:cs typeface="微软雅黑"/>
            </a:endParaRPr>
          </a:p>
          <a:p>
            <a:pPr marL="65405">
              <a:lnSpc>
                <a:spcPct val="100000"/>
              </a:lnSpc>
              <a:spcBef>
                <a:spcPts val="395"/>
              </a:spcBef>
            </a:pPr>
            <a:r>
              <a:rPr dirty="0" sz="1100">
                <a:latin typeface="微软雅黑"/>
                <a:cs typeface="微软雅黑"/>
              </a:rPr>
              <a:t>有量化分析能力，为公</a:t>
            </a:r>
            <a:r>
              <a:rPr dirty="0" sz="1100" spc="-15">
                <a:latin typeface="微软雅黑"/>
                <a:cs typeface="微软雅黑"/>
              </a:rPr>
              <a:t>司</a:t>
            </a:r>
            <a:r>
              <a:rPr dirty="0" sz="1100">
                <a:latin typeface="微软雅黑"/>
                <a:cs typeface="微软雅黑"/>
              </a:rPr>
              <a:t>输送</a:t>
            </a:r>
            <a:r>
              <a:rPr dirty="0" sz="1100" spc="-15">
                <a:latin typeface="微软雅黑"/>
                <a:cs typeface="微软雅黑"/>
              </a:rPr>
              <a:t>了</a:t>
            </a:r>
            <a:r>
              <a:rPr dirty="0" sz="1100">
                <a:latin typeface="微软雅黑"/>
                <a:cs typeface="微软雅黑"/>
              </a:rPr>
              <a:t>优质</a:t>
            </a:r>
            <a:r>
              <a:rPr dirty="0" sz="1100" spc="-15">
                <a:latin typeface="微软雅黑"/>
                <a:cs typeface="微软雅黑"/>
              </a:rPr>
              <a:t>项</a:t>
            </a:r>
            <a:r>
              <a:rPr dirty="0" sz="1100">
                <a:latin typeface="微软雅黑"/>
                <a:cs typeface="微软雅黑"/>
              </a:rPr>
              <a:t>目经</a:t>
            </a:r>
            <a:r>
              <a:rPr dirty="0" sz="1100" spc="-15">
                <a:latin typeface="微软雅黑"/>
                <a:cs typeface="微软雅黑"/>
              </a:rPr>
              <a:t>理</a:t>
            </a:r>
            <a:r>
              <a:rPr dirty="0" sz="1100">
                <a:latin typeface="微软雅黑"/>
                <a:cs typeface="微软雅黑"/>
              </a:rPr>
              <a:t>人才。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86839" y="2162555"/>
            <a:ext cx="5205095" cy="0"/>
          </a:xfrm>
          <a:custGeom>
            <a:avLst/>
            <a:gdLst/>
            <a:ahLst/>
            <a:cxnLst/>
            <a:rect l="l" t="t" r="r" b="b"/>
            <a:pathLst>
              <a:path w="5205095" h="0">
                <a:moveTo>
                  <a:pt x="520471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410716" y="1208913"/>
            <a:ext cx="4963795" cy="794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微软雅黑"/>
                <a:cs typeface="微软雅黑"/>
              </a:rPr>
              <a:t>一套高成熟度体系</a:t>
            </a:r>
            <a:endParaRPr sz="1600">
              <a:latin typeface="微软雅黑"/>
              <a:cs typeface="微软雅黑"/>
            </a:endParaRPr>
          </a:p>
          <a:p>
            <a:pPr marL="67310" marR="5080">
              <a:lnSpc>
                <a:spcPct val="120000"/>
              </a:lnSpc>
              <a:spcBef>
                <a:spcPts val="965"/>
              </a:spcBef>
            </a:pPr>
            <a:r>
              <a:rPr dirty="0" sz="1100">
                <a:latin typeface="微软雅黑"/>
                <a:cs typeface="微软雅黑"/>
              </a:rPr>
              <a:t>CMMI五级评估为公</a:t>
            </a:r>
            <a:r>
              <a:rPr dirty="0" sz="1100" spc="-15">
                <a:latin typeface="微软雅黑"/>
                <a:cs typeface="微软雅黑"/>
              </a:rPr>
              <a:t>司</a:t>
            </a:r>
            <a:r>
              <a:rPr dirty="0" sz="1100">
                <a:latin typeface="微软雅黑"/>
                <a:cs typeface="微软雅黑"/>
              </a:rPr>
              <a:t>带来</a:t>
            </a:r>
            <a:r>
              <a:rPr dirty="0" sz="1100" spc="-15">
                <a:latin typeface="微软雅黑"/>
                <a:cs typeface="微软雅黑"/>
              </a:rPr>
              <a:t>一</a:t>
            </a:r>
            <a:r>
              <a:rPr dirty="0" sz="1100">
                <a:latin typeface="微软雅黑"/>
                <a:cs typeface="微软雅黑"/>
              </a:rPr>
              <a:t>套全</a:t>
            </a:r>
            <a:r>
              <a:rPr dirty="0" sz="1100" spc="-15">
                <a:latin typeface="微软雅黑"/>
                <a:cs typeface="微软雅黑"/>
              </a:rPr>
              <a:t>面</a:t>
            </a:r>
            <a:r>
              <a:rPr dirty="0" sz="1100">
                <a:latin typeface="微软雅黑"/>
                <a:cs typeface="微软雅黑"/>
              </a:rPr>
              <a:t>的高</a:t>
            </a:r>
            <a:r>
              <a:rPr dirty="0" sz="1100" spc="-15">
                <a:latin typeface="微软雅黑"/>
                <a:cs typeface="微软雅黑"/>
              </a:rPr>
              <a:t>成</a:t>
            </a:r>
            <a:r>
              <a:rPr dirty="0" sz="1100">
                <a:latin typeface="微软雅黑"/>
                <a:cs typeface="微软雅黑"/>
              </a:rPr>
              <a:t>熟度</a:t>
            </a:r>
            <a:r>
              <a:rPr dirty="0" sz="1100" spc="-15">
                <a:latin typeface="微软雅黑"/>
                <a:cs typeface="微软雅黑"/>
              </a:rPr>
              <a:t>体</a:t>
            </a:r>
            <a:r>
              <a:rPr dirty="0" sz="1100">
                <a:latin typeface="微软雅黑"/>
                <a:cs typeface="微软雅黑"/>
              </a:rPr>
              <a:t>系，</a:t>
            </a:r>
            <a:r>
              <a:rPr dirty="0" sz="1100" spc="-15">
                <a:latin typeface="微软雅黑"/>
                <a:cs typeface="微软雅黑"/>
              </a:rPr>
              <a:t>优</a:t>
            </a:r>
            <a:r>
              <a:rPr dirty="0" sz="1100">
                <a:latin typeface="微软雅黑"/>
                <a:cs typeface="微软雅黑"/>
              </a:rPr>
              <a:t>化改</a:t>
            </a:r>
            <a:r>
              <a:rPr dirty="0" sz="1100" spc="-15">
                <a:latin typeface="微软雅黑"/>
                <a:cs typeface="微软雅黑"/>
              </a:rPr>
              <a:t>进</a:t>
            </a:r>
            <a:r>
              <a:rPr dirty="0" sz="1100">
                <a:latin typeface="微软雅黑"/>
                <a:cs typeface="微软雅黑"/>
              </a:rPr>
              <a:t>的核</a:t>
            </a:r>
            <a:r>
              <a:rPr dirty="0" sz="1100" spc="-15">
                <a:latin typeface="微软雅黑"/>
                <a:cs typeface="微软雅黑"/>
              </a:rPr>
              <a:t>心</a:t>
            </a:r>
            <a:r>
              <a:rPr dirty="0" sz="1100">
                <a:latin typeface="微软雅黑"/>
                <a:cs typeface="微软雅黑"/>
              </a:rPr>
              <a:t>思想</a:t>
            </a:r>
            <a:r>
              <a:rPr dirty="0" sz="1100" spc="-15">
                <a:latin typeface="微软雅黑"/>
                <a:cs typeface="微软雅黑"/>
              </a:rPr>
              <a:t>可</a:t>
            </a:r>
            <a:r>
              <a:rPr dirty="0" sz="1100">
                <a:latin typeface="微软雅黑"/>
                <a:cs typeface="微软雅黑"/>
              </a:rPr>
              <a:t>助 力组织级性能提升。同</a:t>
            </a:r>
            <a:r>
              <a:rPr dirty="0" sz="1100" spc="-10">
                <a:latin typeface="微软雅黑"/>
                <a:cs typeface="微软雅黑"/>
              </a:rPr>
              <a:t>时</a:t>
            </a:r>
            <a:r>
              <a:rPr dirty="0" sz="1100" spc="-5">
                <a:latin typeface="微软雅黑"/>
                <a:cs typeface="微软雅黑"/>
              </a:rPr>
              <a:t>CMMI</a:t>
            </a:r>
            <a:r>
              <a:rPr dirty="0" sz="1100">
                <a:latin typeface="微软雅黑"/>
                <a:cs typeface="微软雅黑"/>
              </a:rPr>
              <a:t>体</a:t>
            </a:r>
            <a:r>
              <a:rPr dirty="0" sz="1100" spc="-15">
                <a:latin typeface="微软雅黑"/>
                <a:cs typeface="微软雅黑"/>
              </a:rPr>
              <a:t>系</a:t>
            </a:r>
            <a:r>
              <a:rPr dirty="0" sz="1100">
                <a:latin typeface="微软雅黑"/>
                <a:cs typeface="微软雅黑"/>
              </a:rPr>
              <a:t>也对</a:t>
            </a:r>
            <a:r>
              <a:rPr dirty="0" sz="1100" spc="-15">
                <a:latin typeface="微软雅黑"/>
                <a:cs typeface="微软雅黑"/>
              </a:rPr>
              <a:t>敏</a:t>
            </a:r>
            <a:r>
              <a:rPr dirty="0" sz="1100">
                <a:latin typeface="微软雅黑"/>
                <a:cs typeface="微软雅黑"/>
              </a:rPr>
              <a:t>捷研</a:t>
            </a:r>
            <a:r>
              <a:rPr dirty="0" sz="1100" spc="-15">
                <a:latin typeface="微软雅黑"/>
                <a:cs typeface="微软雅黑"/>
              </a:rPr>
              <a:t>发</a:t>
            </a:r>
            <a:r>
              <a:rPr dirty="0" sz="1100">
                <a:latin typeface="微软雅黑"/>
                <a:cs typeface="微软雅黑"/>
              </a:rPr>
              <a:t>起到</a:t>
            </a:r>
            <a:r>
              <a:rPr dirty="0" sz="1100" spc="-15">
                <a:latin typeface="微软雅黑"/>
                <a:cs typeface="微软雅黑"/>
              </a:rPr>
              <a:t>了</a:t>
            </a:r>
            <a:r>
              <a:rPr dirty="0" sz="1100">
                <a:latin typeface="微软雅黑"/>
                <a:cs typeface="微软雅黑"/>
              </a:rPr>
              <a:t>指导</a:t>
            </a:r>
            <a:r>
              <a:rPr dirty="0" sz="1100" spc="-15">
                <a:latin typeface="微软雅黑"/>
                <a:cs typeface="微软雅黑"/>
              </a:rPr>
              <a:t>作</a:t>
            </a:r>
            <a:r>
              <a:rPr dirty="0" sz="1100">
                <a:latin typeface="微软雅黑"/>
                <a:cs typeface="微软雅黑"/>
              </a:rPr>
              <a:t>用。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38452" y="3478784"/>
            <a:ext cx="4920615" cy="10039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微软雅黑"/>
                <a:cs typeface="微软雅黑"/>
              </a:rPr>
              <a:t>一种优化改进思想</a:t>
            </a:r>
            <a:endParaRPr sz="1600">
              <a:latin typeface="微软雅黑"/>
              <a:cs typeface="微软雅黑"/>
            </a:endParaRPr>
          </a:p>
          <a:p>
            <a:pPr algn="just" marL="12700" marR="5080">
              <a:lnSpc>
                <a:spcPct val="130000"/>
              </a:lnSpc>
              <a:spcBef>
                <a:spcPts val="640"/>
              </a:spcBef>
            </a:pPr>
            <a:r>
              <a:rPr dirty="0" sz="1100">
                <a:latin typeface="微软雅黑"/>
                <a:cs typeface="微软雅黑"/>
              </a:rPr>
              <a:t>CMMI五级的核心重</a:t>
            </a:r>
            <a:r>
              <a:rPr dirty="0" sz="1100" spc="-15">
                <a:latin typeface="微软雅黑"/>
                <a:cs typeface="微软雅黑"/>
              </a:rPr>
              <a:t>点</a:t>
            </a:r>
            <a:r>
              <a:rPr dirty="0" sz="1100">
                <a:latin typeface="微软雅黑"/>
                <a:cs typeface="微软雅黑"/>
              </a:rPr>
              <a:t>是要</a:t>
            </a:r>
            <a:r>
              <a:rPr dirty="0" sz="1100" spc="-15">
                <a:latin typeface="微软雅黑"/>
                <a:cs typeface="微软雅黑"/>
              </a:rPr>
              <a:t>求</a:t>
            </a:r>
            <a:r>
              <a:rPr dirty="0" sz="1100">
                <a:latin typeface="微软雅黑"/>
                <a:cs typeface="微软雅黑"/>
              </a:rPr>
              <a:t>公司</a:t>
            </a:r>
            <a:r>
              <a:rPr dirty="0" sz="1100" spc="-15">
                <a:latin typeface="微软雅黑"/>
                <a:cs typeface="微软雅黑"/>
              </a:rPr>
              <a:t>通</a:t>
            </a:r>
            <a:r>
              <a:rPr dirty="0" sz="1100">
                <a:latin typeface="微软雅黑"/>
                <a:cs typeface="微软雅黑"/>
              </a:rPr>
              <a:t>过量</a:t>
            </a:r>
            <a:r>
              <a:rPr dirty="0" sz="1100" spc="-15">
                <a:latin typeface="微软雅黑"/>
                <a:cs typeface="微软雅黑"/>
              </a:rPr>
              <a:t>化</a:t>
            </a:r>
            <a:r>
              <a:rPr dirty="0" sz="1100">
                <a:latin typeface="微软雅黑"/>
                <a:cs typeface="微软雅黑"/>
              </a:rPr>
              <a:t>分析</a:t>
            </a:r>
            <a:r>
              <a:rPr dirty="0" sz="1100" spc="-15">
                <a:latin typeface="微软雅黑"/>
                <a:cs typeface="微软雅黑"/>
              </a:rPr>
              <a:t>、</a:t>
            </a:r>
            <a:r>
              <a:rPr dirty="0" sz="1100">
                <a:latin typeface="微软雅黑"/>
                <a:cs typeface="微软雅黑"/>
              </a:rPr>
              <a:t>根因</a:t>
            </a:r>
            <a:r>
              <a:rPr dirty="0" sz="1100" spc="-15">
                <a:latin typeface="微软雅黑"/>
                <a:cs typeface="微软雅黑"/>
              </a:rPr>
              <a:t>分</a:t>
            </a:r>
            <a:r>
              <a:rPr dirty="0" sz="1100">
                <a:latin typeface="微软雅黑"/>
                <a:cs typeface="微软雅黑"/>
              </a:rPr>
              <a:t>析等</a:t>
            </a:r>
            <a:r>
              <a:rPr dirty="0" sz="1100" spc="-15">
                <a:latin typeface="微软雅黑"/>
                <a:cs typeface="微软雅黑"/>
              </a:rPr>
              <a:t>方</a:t>
            </a:r>
            <a:r>
              <a:rPr dirty="0" sz="1100">
                <a:latin typeface="微软雅黑"/>
                <a:cs typeface="微软雅黑"/>
              </a:rPr>
              <a:t>式识</a:t>
            </a:r>
            <a:r>
              <a:rPr dirty="0" sz="1100" spc="-15">
                <a:latin typeface="微软雅黑"/>
                <a:cs typeface="微软雅黑"/>
              </a:rPr>
              <a:t>别</a:t>
            </a:r>
            <a:r>
              <a:rPr dirty="0" sz="1100">
                <a:latin typeface="微软雅黑"/>
                <a:cs typeface="微软雅黑"/>
              </a:rPr>
              <a:t>出公</a:t>
            </a:r>
            <a:r>
              <a:rPr dirty="0" sz="1100" spc="-15">
                <a:latin typeface="微软雅黑"/>
                <a:cs typeface="微软雅黑"/>
              </a:rPr>
              <a:t>司</a:t>
            </a:r>
            <a:r>
              <a:rPr dirty="0" sz="1100">
                <a:latin typeface="微软雅黑"/>
                <a:cs typeface="微软雅黑"/>
              </a:rPr>
              <a:t>研 发项目的改进方向，通</a:t>
            </a:r>
            <a:r>
              <a:rPr dirty="0" sz="1100" spc="-15">
                <a:latin typeface="微软雅黑"/>
                <a:cs typeface="微软雅黑"/>
              </a:rPr>
              <a:t>过</a:t>
            </a:r>
            <a:r>
              <a:rPr dirty="0" sz="1100">
                <a:latin typeface="微软雅黑"/>
                <a:cs typeface="微软雅黑"/>
              </a:rPr>
              <a:t>五级</a:t>
            </a:r>
            <a:r>
              <a:rPr dirty="0" sz="1100" spc="-15">
                <a:latin typeface="微软雅黑"/>
                <a:cs typeface="微软雅黑"/>
              </a:rPr>
              <a:t>实</a:t>
            </a:r>
            <a:r>
              <a:rPr dirty="0" sz="1100">
                <a:latin typeface="微软雅黑"/>
                <a:cs typeface="微软雅黑"/>
              </a:rPr>
              <a:t>施，</a:t>
            </a:r>
            <a:r>
              <a:rPr dirty="0" sz="1100" spc="-15">
                <a:latin typeface="微软雅黑"/>
                <a:cs typeface="微软雅黑"/>
              </a:rPr>
              <a:t>掌</a:t>
            </a:r>
            <a:r>
              <a:rPr dirty="0" sz="1100">
                <a:latin typeface="微软雅黑"/>
                <a:cs typeface="微软雅黑"/>
              </a:rPr>
              <a:t>握了</a:t>
            </a:r>
            <a:r>
              <a:rPr dirty="0" sz="1100" spc="-15">
                <a:latin typeface="微软雅黑"/>
                <a:cs typeface="微软雅黑"/>
              </a:rPr>
              <a:t>多</a:t>
            </a:r>
            <a:r>
              <a:rPr dirty="0" sz="1100">
                <a:latin typeface="微软雅黑"/>
                <a:cs typeface="微软雅黑"/>
              </a:rPr>
              <a:t>种分</a:t>
            </a:r>
            <a:r>
              <a:rPr dirty="0" sz="1100" spc="-15">
                <a:latin typeface="微软雅黑"/>
                <a:cs typeface="微软雅黑"/>
              </a:rPr>
              <a:t>析</a:t>
            </a:r>
            <a:r>
              <a:rPr dirty="0" sz="1100">
                <a:latin typeface="微软雅黑"/>
                <a:cs typeface="微软雅黑"/>
              </a:rPr>
              <a:t>方式</a:t>
            </a:r>
            <a:r>
              <a:rPr dirty="0" sz="1100" spc="-15">
                <a:latin typeface="微软雅黑"/>
                <a:cs typeface="微软雅黑"/>
              </a:rPr>
              <a:t>，</a:t>
            </a:r>
            <a:r>
              <a:rPr dirty="0" sz="1100">
                <a:latin typeface="微软雅黑"/>
                <a:cs typeface="微软雅黑"/>
              </a:rPr>
              <a:t>为后</a:t>
            </a:r>
            <a:r>
              <a:rPr dirty="0" sz="1100" spc="-15">
                <a:latin typeface="微软雅黑"/>
                <a:cs typeface="微软雅黑"/>
              </a:rPr>
              <a:t>续</a:t>
            </a:r>
            <a:r>
              <a:rPr dirty="0" sz="1100">
                <a:latin typeface="微软雅黑"/>
                <a:cs typeface="微软雅黑"/>
              </a:rPr>
              <a:t>优化</a:t>
            </a:r>
            <a:r>
              <a:rPr dirty="0" sz="1100" spc="-15">
                <a:latin typeface="微软雅黑"/>
                <a:cs typeface="微软雅黑"/>
              </a:rPr>
              <a:t>改</a:t>
            </a:r>
            <a:r>
              <a:rPr dirty="0" sz="1100">
                <a:latin typeface="微软雅黑"/>
                <a:cs typeface="微软雅黑"/>
              </a:rPr>
              <a:t>进提供 航行明灯。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3409" y="247116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60" y="4296"/>
                </a:lnTo>
                <a:lnTo>
                  <a:pt x="173639" y="16682"/>
                </a:lnTo>
                <a:lnTo>
                  <a:pt x="132091" y="36406"/>
                </a:lnTo>
                <a:lnTo>
                  <a:pt x="94868" y="62716"/>
                </a:lnTo>
                <a:lnTo>
                  <a:pt x="62724" y="94858"/>
                </a:lnTo>
                <a:lnTo>
                  <a:pt x="36412" y="132080"/>
                </a:lnTo>
                <a:lnTo>
                  <a:pt x="16685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5" y="359770"/>
                </a:lnTo>
                <a:lnTo>
                  <a:pt x="36412" y="401319"/>
                </a:lnTo>
                <a:lnTo>
                  <a:pt x="62724" y="438541"/>
                </a:lnTo>
                <a:lnTo>
                  <a:pt x="94868" y="470683"/>
                </a:lnTo>
                <a:lnTo>
                  <a:pt x="132091" y="496993"/>
                </a:lnTo>
                <a:lnTo>
                  <a:pt x="173639" y="516717"/>
                </a:lnTo>
                <a:lnTo>
                  <a:pt x="218760" y="529103"/>
                </a:lnTo>
                <a:lnTo>
                  <a:pt x="266700" y="533400"/>
                </a:lnTo>
                <a:lnTo>
                  <a:pt x="314639" y="529103"/>
                </a:lnTo>
                <a:lnTo>
                  <a:pt x="359760" y="516717"/>
                </a:lnTo>
                <a:lnTo>
                  <a:pt x="401308" y="496993"/>
                </a:lnTo>
                <a:lnTo>
                  <a:pt x="438531" y="470683"/>
                </a:lnTo>
                <a:lnTo>
                  <a:pt x="470675" y="438541"/>
                </a:lnTo>
                <a:lnTo>
                  <a:pt x="496987" y="401319"/>
                </a:lnTo>
                <a:lnTo>
                  <a:pt x="516714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4" y="173629"/>
                </a:lnTo>
                <a:lnTo>
                  <a:pt x="496987" y="132080"/>
                </a:lnTo>
                <a:lnTo>
                  <a:pt x="470675" y="94858"/>
                </a:lnTo>
                <a:lnTo>
                  <a:pt x="438531" y="62716"/>
                </a:lnTo>
                <a:lnTo>
                  <a:pt x="401308" y="36406"/>
                </a:lnTo>
                <a:lnTo>
                  <a:pt x="359760" y="16682"/>
                </a:lnTo>
                <a:lnTo>
                  <a:pt x="314639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13409" y="247116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533400" y="266700"/>
                </a:moveTo>
                <a:lnTo>
                  <a:pt x="529103" y="218753"/>
                </a:lnTo>
                <a:lnTo>
                  <a:pt x="516714" y="173629"/>
                </a:lnTo>
                <a:lnTo>
                  <a:pt x="496987" y="132079"/>
                </a:lnTo>
                <a:lnTo>
                  <a:pt x="470675" y="94858"/>
                </a:lnTo>
                <a:lnTo>
                  <a:pt x="438531" y="62716"/>
                </a:lnTo>
                <a:lnTo>
                  <a:pt x="401308" y="36406"/>
                </a:lnTo>
                <a:lnTo>
                  <a:pt x="359760" y="16682"/>
                </a:lnTo>
                <a:lnTo>
                  <a:pt x="314639" y="4296"/>
                </a:lnTo>
                <a:lnTo>
                  <a:pt x="266700" y="0"/>
                </a:lnTo>
                <a:lnTo>
                  <a:pt x="218760" y="4296"/>
                </a:lnTo>
                <a:lnTo>
                  <a:pt x="173639" y="16682"/>
                </a:lnTo>
                <a:lnTo>
                  <a:pt x="132091" y="36406"/>
                </a:lnTo>
                <a:lnTo>
                  <a:pt x="94868" y="62716"/>
                </a:lnTo>
                <a:lnTo>
                  <a:pt x="62724" y="94858"/>
                </a:lnTo>
                <a:lnTo>
                  <a:pt x="36412" y="132080"/>
                </a:lnTo>
                <a:lnTo>
                  <a:pt x="16685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5" y="359770"/>
                </a:lnTo>
                <a:lnTo>
                  <a:pt x="36412" y="401319"/>
                </a:lnTo>
                <a:lnTo>
                  <a:pt x="62724" y="438541"/>
                </a:lnTo>
                <a:lnTo>
                  <a:pt x="94868" y="470683"/>
                </a:lnTo>
                <a:lnTo>
                  <a:pt x="132091" y="496993"/>
                </a:lnTo>
                <a:lnTo>
                  <a:pt x="173639" y="516717"/>
                </a:lnTo>
                <a:lnTo>
                  <a:pt x="218760" y="529103"/>
                </a:lnTo>
                <a:lnTo>
                  <a:pt x="266700" y="533400"/>
                </a:lnTo>
                <a:lnTo>
                  <a:pt x="314639" y="529103"/>
                </a:lnTo>
                <a:lnTo>
                  <a:pt x="359760" y="516717"/>
                </a:lnTo>
                <a:lnTo>
                  <a:pt x="401308" y="496993"/>
                </a:lnTo>
                <a:lnTo>
                  <a:pt x="438531" y="470683"/>
                </a:lnTo>
                <a:lnTo>
                  <a:pt x="470675" y="438541"/>
                </a:lnTo>
                <a:lnTo>
                  <a:pt x="496987" y="401319"/>
                </a:lnTo>
                <a:lnTo>
                  <a:pt x="516714" y="359770"/>
                </a:lnTo>
                <a:lnTo>
                  <a:pt x="529103" y="314646"/>
                </a:lnTo>
                <a:lnTo>
                  <a:pt x="533400" y="266700"/>
                </a:lnTo>
                <a:close/>
              </a:path>
            </a:pathLst>
          </a:custGeom>
          <a:ln w="2286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63249" y="2595372"/>
            <a:ext cx="317500" cy="266065"/>
          </a:xfrm>
          <a:custGeom>
            <a:avLst/>
            <a:gdLst/>
            <a:ahLst/>
            <a:cxnLst/>
            <a:rect l="l" t="t" r="r" b="b"/>
            <a:pathLst>
              <a:path w="317500" h="266064">
                <a:moveTo>
                  <a:pt x="10465" y="166981"/>
                </a:moveTo>
                <a:lnTo>
                  <a:pt x="3257" y="167576"/>
                </a:lnTo>
                <a:lnTo>
                  <a:pt x="0" y="172743"/>
                </a:lnTo>
                <a:lnTo>
                  <a:pt x="630" y="181482"/>
                </a:lnTo>
                <a:lnTo>
                  <a:pt x="18972" y="228091"/>
                </a:lnTo>
                <a:lnTo>
                  <a:pt x="52611" y="257175"/>
                </a:lnTo>
                <a:lnTo>
                  <a:pt x="97947" y="265476"/>
                </a:lnTo>
                <a:lnTo>
                  <a:pt x="143300" y="262354"/>
                </a:lnTo>
                <a:lnTo>
                  <a:pt x="187219" y="255830"/>
                </a:lnTo>
                <a:lnTo>
                  <a:pt x="228250" y="253927"/>
                </a:lnTo>
                <a:lnTo>
                  <a:pt x="275682" y="253927"/>
                </a:lnTo>
                <a:lnTo>
                  <a:pt x="309138" y="220471"/>
                </a:lnTo>
                <a:lnTo>
                  <a:pt x="71292" y="220471"/>
                </a:lnTo>
                <a:lnTo>
                  <a:pt x="56278" y="211659"/>
                </a:lnTo>
                <a:lnTo>
                  <a:pt x="43941" y="197500"/>
                </a:lnTo>
                <a:lnTo>
                  <a:pt x="32879" y="182699"/>
                </a:lnTo>
                <a:lnTo>
                  <a:pt x="21686" y="171957"/>
                </a:lnTo>
                <a:lnTo>
                  <a:pt x="10465" y="166981"/>
                </a:lnTo>
                <a:close/>
              </a:path>
              <a:path w="317500" h="266064">
                <a:moveTo>
                  <a:pt x="275682" y="253927"/>
                </a:moveTo>
                <a:lnTo>
                  <a:pt x="228250" y="253927"/>
                </a:lnTo>
                <a:lnTo>
                  <a:pt x="264942" y="264667"/>
                </a:lnTo>
                <a:lnTo>
                  <a:pt x="275682" y="253927"/>
                </a:lnTo>
                <a:close/>
              </a:path>
              <a:path w="317500" h="266064">
                <a:moveTo>
                  <a:pt x="94860" y="160607"/>
                </a:moveTo>
                <a:lnTo>
                  <a:pt x="77369" y="164387"/>
                </a:lnTo>
                <a:lnTo>
                  <a:pt x="68575" y="177800"/>
                </a:lnTo>
                <a:lnTo>
                  <a:pt x="73291" y="190761"/>
                </a:lnTo>
                <a:lnTo>
                  <a:pt x="88998" y="197294"/>
                </a:lnTo>
                <a:lnTo>
                  <a:pt x="110374" y="200017"/>
                </a:lnTo>
                <a:lnTo>
                  <a:pt x="132100" y="201548"/>
                </a:lnTo>
                <a:lnTo>
                  <a:pt x="116152" y="206898"/>
                </a:lnTo>
                <a:lnTo>
                  <a:pt x="100296" y="214344"/>
                </a:lnTo>
                <a:lnTo>
                  <a:pt x="85140" y="220122"/>
                </a:lnTo>
                <a:lnTo>
                  <a:pt x="71292" y="220471"/>
                </a:lnTo>
                <a:lnTo>
                  <a:pt x="309138" y="220471"/>
                </a:lnTo>
                <a:lnTo>
                  <a:pt x="317266" y="212344"/>
                </a:lnTo>
                <a:lnTo>
                  <a:pt x="294744" y="198326"/>
                </a:lnTo>
                <a:lnTo>
                  <a:pt x="269577" y="178593"/>
                </a:lnTo>
                <a:lnTo>
                  <a:pt x="244529" y="161797"/>
                </a:lnTo>
                <a:lnTo>
                  <a:pt x="136177" y="161797"/>
                </a:lnTo>
                <a:lnTo>
                  <a:pt x="116109" y="161422"/>
                </a:lnTo>
                <a:lnTo>
                  <a:pt x="94860" y="160607"/>
                </a:lnTo>
                <a:close/>
              </a:path>
              <a:path w="317500" h="266064">
                <a:moveTo>
                  <a:pt x="123616" y="0"/>
                </a:moveTo>
                <a:lnTo>
                  <a:pt x="79317" y="8937"/>
                </a:lnTo>
                <a:lnTo>
                  <a:pt x="43138" y="33305"/>
                </a:lnTo>
                <a:lnTo>
                  <a:pt x="18744" y="69437"/>
                </a:lnTo>
                <a:lnTo>
                  <a:pt x="9799" y="113664"/>
                </a:lnTo>
                <a:lnTo>
                  <a:pt x="10547" y="126698"/>
                </a:lnTo>
                <a:lnTo>
                  <a:pt x="22702" y="163575"/>
                </a:lnTo>
                <a:lnTo>
                  <a:pt x="24061" y="164210"/>
                </a:lnTo>
                <a:lnTo>
                  <a:pt x="25763" y="165226"/>
                </a:lnTo>
                <a:lnTo>
                  <a:pt x="31336" y="169412"/>
                </a:lnTo>
                <a:lnTo>
                  <a:pt x="36464" y="174704"/>
                </a:lnTo>
                <a:lnTo>
                  <a:pt x="41338" y="180782"/>
                </a:lnTo>
                <a:lnTo>
                  <a:pt x="46146" y="187325"/>
                </a:lnTo>
                <a:lnTo>
                  <a:pt x="52352" y="195639"/>
                </a:lnTo>
                <a:lnTo>
                  <a:pt x="58845" y="203263"/>
                </a:lnTo>
                <a:lnTo>
                  <a:pt x="65783" y="209363"/>
                </a:lnTo>
                <a:lnTo>
                  <a:pt x="73324" y="213105"/>
                </a:lnTo>
                <a:lnTo>
                  <a:pt x="78450" y="213451"/>
                </a:lnTo>
                <a:lnTo>
                  <a:pt x="84497" y="212248"/>
                </a:lnTo>
                <a:lnTo>
                  <a:pt x="91244" y="209855"/>
                </a:lnTo>
                <a:lnTo>
                  <a:pt x="98470" y="206628"/>
                </a:lnTo>
                <a:lnTo>
                  <a:pt x="88154" y="205011"/>
                </a:lnTo>
                <a:lnTo>
                  <a:pt x="78892" y="202453"/>
                </a:lnTo>
                <a:lnTo>
                  <a:pt x="71094" y="198681"/>
                </a:lnTo>
                <a:lnTo>
                  <a:pt x="65171" y="193420"/>
                </a:lnTo>
                <a:lnTo>
                  <a:pt x="61437" y="188594"/>
                </a:lnTo>
                <a:lnTo>
                  <a:pt x="59735" y="182879"/>
                </a:lnTo>
                <a:lnTo>
                  <a:pt x="60764" y="176402"/>
                </a:lnTo>
                <a:lnTo>
                  <a:pt x="66838" y="162673"/>
                </a:lnTo>
                <a:lnTo>
                  <a:pt x="77531" y="155622"/>
                </a:lnTo>
                <a:lnTo>
                  <a:pt x="89182" y="153025"/>
                </a:lnTo>
                <a:lnTo>
                  <a:pt x="98127" y="152653"/>
                </a:lnTo>
                <a:lnTo>
                  <a:pt x="113418" y="152653"/>
                </a:lnTo>
                <a:lnTo>
                  <a:pt x="113418" y="139445"/>
                </a:lnTo>
                <a:lnTo>
                  <a:pt x="71965" y="139445"/>
                </a:lnTo>
                <a:lnTo>
                  <a:pt x="71965" y="124459"/>
                </a:lnTo>
                <a:lnTo>
                  <a:pt x="110700" y="124459"/>
                </a:lnTo>
                <a:lnTo>
                  <a:pt x="96426" y="100075"/>
                </a:lnTo>
                <a:lnTo>
                  <a:pt x="68232" y="100075"/>
                </a:lnTo>
                <a:lnTo>
                  <a:pt x="68232" y="85216"/>
                </a:lnTo>
                <a:lnTo>
                  <a:pt x="87599" y="85216"/>
                </a:lnTo>
                <a:lnTo>
                  <a:pt x="58376" y="35940"/>
                </a:lnTo>
                <a:lnTo>
                  <a:pt x="206165" y="35940"/>
                </a:lnTo>
                <a:lnTo>
                  <a:pt x="204384" y="33305"/>
                </a:lnTo>
                <a:lnTo>
                  <a:pt x="168107" y="8937"/>
                </a:lnTo>
                <a:lnTo>
                  <a:pt x="123616" y="0"/>
                </a:lnTo>
                <a:close/>
              </a:path>
              <a:path w="317500" h="266064">
                <a:moveTo>
                  <a:pt x="211945" y="149605"/>
                </a:moveTo>
                <a:lnTo>
                  <a:pt x="194902" y="150010"/>
                </a:lnTo>
                <a:lnTo>
                  <a:pt x="176232" y="153701"/>
                </a:lnTo>
                <a:lnTo>
                  <a:pt x="156477" y="158392"/>
                </a:lnTo>
                <a:lnTo>
                  <a:pt x="136177" y="161797"/>
                </a:lnTo>
                <a:lnTo>
                  <a:pt x="244529" y="161797"/>
                </a:lnTo>
                <a:lnTo>
                  <a:pt x="241924" y="160051"/>
                </a:lnTo>
                <a:lnTo>
                  <a:pt x="211945" y="149605"/>
                </a:lnTo>
                <a:close/>
              </a:path>
              <a:path w="317500" h="266064">
                <a:moveTo>
                  <a:pt x="206165" y="35940"/>
                </a:moveTo>
                <a:lnTo>
                  <a:pt x="189186" y="35940"/>
                </a:lnTo>
                <a:lnTo>
                  <a:pt x="159964" y="85216"/>
                </a:lnTo>
                <a:lnTo>
                  <a:pt x="180004" y="85216"/>
                </a:lnTo>
                <a:lnTo>
                  <a:pt x="180004" y="100075"/>
                </a:lnTo>
                <a:lnTo>
                  <a:pt x="151125" y="100075"/>
                </a:lnTo>
                <a:lnTo>
                  <a:pt x="136862" y="124459"/>
                </a:lnTo>
                <a:lnTo>
                  <a:pt x="174569" y="124459"/>
                </a:lnTo>
                <a:lnTo>
                  <a:pt x="174569" y="139445"/>
                </a:lnTo>
                <a:lnTo>
                  <a:pt x="134488" y="139445"/>
                </a:lnTo>
                <a:lnTo>
                  <a:pt x="134488" y="154050"/>
                </a:lnTo>
                <a:lnTo>
                  <a:pt x="135504" y="154050"/>
                </a:lnTo>
                <a:lnTo>
                  <a:pt x="143459" y="152991"/>
                </a:lnTo>
                <a:lnTo>
                  <a:pt x="151510" y="151479"/>
                </a:lnTo>
                <a:lnTo>
                  <a:pt x="167774" y="147954"/>
                </a:lnTo>
                <a:lnTo>
                  <a:pt x="179616" y="145041"/>
                </a:lnTo>
                <a:lnTo>
                  <a:pt x="191134" y="142747"/>
                </a:lnTo>
                <a:lnTo>
                  <a:pt x="202270" y="141597"/>
                </a:lnTo>
                <a:lnTo>
                  <a:pt x="234234" y="141597"/>
                </a:lnTo>
                <a:lnTo>
                  <a:pt x="234898" y="139221"/>
                </a:lnTo>
                <a:lnTo>
                  <a:pt x="236489" y="130952"/>
                </a:lnTo>
                <a:lnTo>
                  <a:pt x="237445" y="122422"/>
                </a:lnTo>
                <a:lnTo>
                  <a:pt x="237764" y="113664"/>
                </a:lnTo>
                <a:lnTo>
                  <a:pt x="228813" y="69437"/>
                </a:lnTo>
                <a:lnTo>
                  <a:pt x="206165" y="35940"/>
                </a:lnTo>
                <a:close/>
              </a:path>
              <a:path w="317500" h="266064">
                <a:moveTo>
                  <a:pt x="113418" y="152653"/>
                </a:moveTo>
                <a:lnTo>
                  <a:pt x="102890" y="152653"/>
                </a:lnTo>
                <a:lnTo>
                  <a:pt x="108326" y="153034"/>
                </a:lnTo>
                <a:lnTo>
                  <a:pt x="113418" y="153288"/>
                </a:lnTo>
                <a:lnTo>
                  <a:pt x="113418" y="152653"/>
                </a:lnTo>
                <a:close/>
              </a:path>
              <a:path w="317500" h="266064">
                <a:moveTo>
                  <a:pt x="234234" y="141597"/>
                </a:moveTo>
                <a:lnTo>
                  <a:pt x="202270" y="141597"/>
                </a:lnTo>
                <a:lnTo>
                  <a:pt x="212961" y="142112"/>
                </a:lnTo>
                <a:lnTo>
                  <a:pt x="219755" y="142875"/>
                </a:lnTo>
                <a:lnTo>
                  <a:pt x="226220" y="144906"/>
                </a:lnTo>
                <a:lnTo>
                  <a:pt x="232671" y="147192"/>
                </a:lnTo>
                <a:lnTo>
                  <a:pt x="234234" y="141597"/>
                </a:lnTo>
                <a:close/>
              </a:path>
              <a:path w="317500" h="266064">
                <a:moveTo>
                  <a:pt x="164383" y="35940"/>
                </a:moveTo>
                <a:lnTo>
                  <a:pt x="83180" y="35940"/>
                </a:lnTo>
                <a:lnTo>
                  <a:pt x="123947" y="110616"/>
                </a:lnTo>
                <a:lnTo>
                  <a:pt x="164383" y="359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1886" y="1347977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60" y="4296"/>
                </a:lnTo>
                <a:lnTo>
                  <a:pt x="173639" y="16682"/>
                </a:lnTo>
                <a:lnTo>
                  <a:pt x="132091" y="36406"/>
                </a:lnTo>
                <a:lnTo>
                  <a:pt x="94868" y="62716"/>
                </a:lnTo>
                <a:lnTo>
                  <a:pt x="62724" y="94858"/>
                </a:lnTo>
                <a:lnTo>
                  <a:pt x="36412" y="132080"/>
                </a:lnTo>
                <a:lnTo>
                  <a:pt x="16685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5" y="359770"/>
                </a:lnTo>
                <a:lnTo>
                  <a:pt x="36412" y="401320"/>
                </a:lnTo>
                <a:lnTo>
                  <a:pt x="62724" y="438541"/>
                </a:lnTo>
                <a:lnTo>
                  <a:pt x="94868" y="470683"/>
                </a:lnTo>
                <a:lnTo>
                  <a:pt x="132091" y="496993"/>
                </a:lnTo>
                <a:lnTo>
                  <a:pt x="173639" y="516717"/>
                </a:lnTo>
                <a:lnTo>
                  <a:pt x="218760" y="529103"/>
                </a:lnTo>
                <a:lnTo>
                  <a:pt x="266700" y="533400"/>
                </a:lnTo>
                <a:lnTo>
                  <a:pt x="314639" y="529103"/>
                </a:lnTo>
                <a:lnTo>
                  <a:pt x="359760" y="516717"/>
                </a:lnTo>
                <a:lnTo>
                  <a:pt x="401308" y="496993"/>
                </a:lnTo>
                <a:lnTo>
                  <a:pt x="438531" y="470683"/>
                </a:lnTo>
                <a:lnTo>
                  <a:pt x="470675" y="438541"/>
                </a:lnTo>
                <a:lnTo>
                  <a:pt x="496987" y="401320"/>
                </a:lnTo>
                <a:lnTo>
                  <a:pt x="516714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4" y="173629"/>
                </a:lnTo>
                <a:lnTo>
                  <a:pt x="496987" y="132080"/>
                </a:lnTo>
                <a:lnTo>
                  <a:pt x="470675" y="94858"/>
                </a:lnTo>
                <a:lnTo>
                  <a:pt x="438531" y="62716"/>
                </a:lnTo>
                <a:lnTo>
                  <a:pt x="401308" y="36406"/>
                </a:lnTo>
                <a:lnTo>
                  <a:pt x="359760" y="16682"/>
                </a:lnTo>
                <a:lnTo>
                  <a:pt x="314639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1886" y="1347977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533400" y="266700"/>
                </a:moveTo>
                <a:lnTo>
                  <a:pt x="529103" y="218753"/>
                </a:lnTo>
                <a:lnTo>
                  <a:pt x="516714" y="173629"/>
                </a:lnTo>
                <a:lnTo>
                  <a:pt x="496987" y="132080"/>
                </a:lnTo>
                <a:lnTo>
                  <a:pt x="470675" y="94858"/>
                </a:lnTo>
                <a:lnTo>
                  <a:pt x="438531" y="62716"/>
                </a:lnTo>
                <a:lnTo>
                  <a:pt x="401308" y="36406"/>
                </a:lnTo>
                <a:lnTo>
                  <a:pt x="359760" y="16682"/>
                </a:lnTo>
                <a:lnTo>
                  <a:pt x="314639" y="4296"/>
                </a:lnTo>
                <a:lnTo>
                  <a:pt x="266700" y="0"/>
                </a:lnTo>
                <a:lnTo>
                  <a:pt x="218760" y="4296"/>
                </a:lnTo>
                <a:lnTo>
                  <a:pt x="173639" y="16682"/>
                </a:lnTo>
                <a:lnTo>
                  <a:pt x="132091" y="36406"/>
                </a:lnTo>
                <a:lnTo>
                  <a:pt x="94868" y="62716"/>
                </a:lnTo>
                <a:lnTo>
                  <a:pt x="62724" y="94858"/>
                </a:lnTo>
                <a:lnTo>
                  <a:pt x="36412" y="132079"/>
                </a:lnTo>
                <a:lnTo>
                  <a:pt x="16685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5" y="359770"/>
                </a:lnTo>
                <a:lnTo>
                  <a:pt x="36412" y="401319"/>
                </a:lnTo>
                <a:lnTo>
                  <a:pt x="62724" y="438541"/>
                </a:lnTo>
                <a:lnTo>
                  <a:pt x="94868" y="470683"/>
                </a:lnTo>
                <a:lnTo>
                  <a:pt x="132091" y="496993"/>
                </a:lnTo>
                <a:lnTo>
                  <a:pt x="173639" y="516717"/>
                </a:lnTo>
                <a:lnTo>
                  <a:pt x="218760" y="529103"/>
                </a:lnTo>
                <a:lnTo>
                  <a:pt x="266700" y="533400"/>
                </a:lnTo>
                <a:lnTo>
                  <a:pt x="314639" y="529103"/>
                </a:lnTo>
                <a:lnTo>
                  <a:pt x="359760" y="516717"/>
                </a:lnTo>
                <a:lnTo>
                  <a:pt x="401308" y="496993"/>
                </a:lnTo>
                <a:lnTo>
                  <a:pt x="438531" y="470683"/>
                </a:lnTo>
                <a:lnTo>
                  <a:pt x="470675" y="438541"/>
                </a:lnTo>
                <a:lnTo>
                  <a:pt x="496987" y="401320"/>
                </a:lnTo>
                <a:lnTo>
                  <a:pt x="516714" y="359770"/>
                </a:lnTo>
                <a:lnTo>
                  <a:pt x="529103" y="314646"/>
                </a:lnTo>
                <a:lnTo>
                  <a:pt x="533400" y="266700"/>
                </a:lnTo>
                <a:close/>
              </a:path>
            </a:pathLst>
          </a:custGeom>
          <a:ln w="2286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8472" y="1511808"/>
            <a:ext cx="299085" cy="204470"/>
          </a:xfrm>
          <a:custGeom>
            <a:avLst/>
            <a:gdLst/>
            <a:ahLst/>
            <a:cxnLst/>
            <a:rect l="l" t="t" r="r" b="b"/>
            <a:pathLst>
              <a:path w="299084" h="204469">
                <a:moveTo>
                  <a:pt x="121424" y="167258"/>
                </a:moveTo>
                <a:lnTo>
                  <a:pt x="0" y="167258"/>
                </a:lnTo>
                <a:lnTo>
                  <a:pt x="0" y="181228"/>
                </a:lnTo>
                <a:lnTo>
                  <a:pt x="1834" y="190124"/>
                </a:lnTo>
                <a:lnTo>
                  <a:pt x="6859" y="197437"/>
                </a:lnTo>
                <a:lnTo>
                  <a:pt x="14353" y="202392"/>
                </a:lnTo>
                <a:lnTo>
                  <a:pt x="23596" y="204215"/>
                </a:lnTo>
                <a:lnTo>
                  <a:pt x="275704" y="204215"/>
                </a:lnTo>
                <a:lnTo>
                  <a:pt x="284602" y="202428"/>
                </a:lnTo>
                <a:lnTo>
                  <a:pt x="291919" y="197532"/>
                </a:lnTo>
                <a:lnTo>
                  <a:pt x="296878" y="190232"/>
                </a:lnTo>
                <a:lnTo>
                  <a:pt x="298703" y="181228"/>
                </a:lnTo>
                <a:lnTo>
                  <a:pt x="298703" y="176783"/>
                </a:lnTo>
                <a:lnTo>
                  <a:pt x="125094" y="176783"/>
                </a:lnTo>
                <a:lnTo>
                  <a:pt x="121547" y="173100"/>
                </a:lnTo>
                <a:lnTo>
                  <a:pt x="121424" y="167258"/>
                </a:lnTo>
                <a:close/>
              </a:path>
              <a:path w="299084" h="204469">
                <a:moveTo>
                  <a:pt x="298703" y="167258"/>
                </a:moveTo>
                <a:lnTo>
                  <a:pt x="177279" y="167258"/>
                </a:lnTo>
                <a:lnTo>
                  <a:pt x="177279" y="173100"/>
                </a:lnTo>
                <a:lnTo>
                  <a:pt x="173570" y="176783"/>
                </a:lnTo>
                <a:lnTo>
                  <a:pt x="298703" y="176783"/>
                </a:lnTo>
                <a:lnTo>
                  <a:pt x="298703" y="167258"/>
                </a:lnTo>
                <a:close/>
              </a:path>
              <a:path w="299084" h="204469">
                <a:moveTo>
                  <a:pt x="257911" y="0"/>
                </a:moveTo>
                <a:lnTo>
                  <a:pt x="40525" y="0"/>
                </a:lnTo>
                <a:lnTo>
                  <a:pt x="32482" y="1611"/>
                </a:lnTo>
                <a:lnTo>
                  <a:pt x="25846" y="6032"/>
                </a:lnTo>
                <a:lnTo>
                  <a:pt x="21335" y="12644"/>
                </a:lnTo>
                <a:lnTo>
                  <a:pt x="19672" y="20827"/>
                </a:lnTo>
                <a:lnTo>
                  <a:pt x="19672" y="167258"/>
                </a:lnTo>
                <a:lnTo>
                  <a:pt x="48120" y="167258"/>
                </a:lnTo>
                <a:lnTo>
                  <a:pt x="48120" y="28447"/>
                </a:lnTo>
                <a:lnTo>
                  <a:pt x="278765" y="28447"/>
                </a:lnTo>
                <a:lnTo>
                  <a:pt x="278765" y="20827"/>
                </a:lnTo>
                <a:lnTo>
                  <a:pt x="277146" y="12805"/>
                </a:lnTo>
                <a:lnTo>
                  <a:pt x="272710" y="6175"/>
                </a:lnTo>
                <a:lnTo>
                  <a:pt x="266088" y="1664"/>
                </a:lnTo>
                <a:lnTo>
                  <a:pt x="257911" y="0"/>
                </a:lnTo>
                <a:close/>
              </a:path>
              <a:path w="299084" h="204469">
                <a:moveTo>
                  <a:pt x="278765" y="28447"/>
                </a:moveTo>
                <a:lnTo>
                  <a:pt x="250266" y="28447"/>
                </a:lnTo>
                <a:lnTo>
                  <a:pt x="250266" y="167258"/>
                </a:lnTo>
                <a:lnTo>
                  <a:pt x="278765" y="167258"/>
                </a:lnTo>
                <a:lnTo>
                  <a:pt x="278765" y="28447"/>
                </a:lnTo>
                <a:close/>
              </a:path>
              <a:path w="299084" h="204469">
                <a:moveTo>
                  <a:pt x="149352" y="45592"/>
                </a:moveTo>
                <a:lnTo>
                  <a:pt x="128539" y="49785"/>
                </a:lnTo>
                <a:lnTo>
                  <a:pt x="111466" y="61229"/>
                </a:lnTo>
                <a:lnTo>
                  <a:pt x="99915" y="78222"/>
                </a:lnTo>
                <a:lnTo>
                  <a:pt x="95669" y="99059"/>
                </a:lnTo>
                <a:lnTo>
                  <a:pt x="99870" y="119810"/>
                </a:lnTo>
                <a:lnTo>
                  <a:pt x="111347" y="136858"/>
                </a:lnTo>
                <a:lnTo>
                  <a:pt x="128405" y="148405"/>
                </a:lnTo>
                <a:lnTo>
                  <a:pt x="149352" y="152653"/>
                </a:lnTo>
                <a:lnTo>
                  <a:pt x="170278" y="148405"/>
                </a:lnTo>
                <a:lnTo>
                  <a:pt x="187329" y="136858"/>
                </a:lnTo>
                <a:lnTo>
                  <a:pt x="197728" y="121412"/>
                </a:lnTo>
                <a:lnTo>
                  <a:pt x="156121" y="121412"/>
                </a:lnTo>
                <a:lnTo>
                  <a:pt x="121780" y="87121"/>
                </a:lnTo>
                <a:lnTo>
                  <a:pt x="132206" y="76707"/>
                </a:lnTo>
                <a:lnTo>
                  <a:pt x="197712" y="76707"/>
                </a:lnTo>
                <a:lnTo>
                  <a:pt x="187329" y="61325"/>
                </a:lnTo>
                <a:lnTo>
                  <a:pt x="170278" y="49821"/>
                </a:lnTo>
                <a:lnTo>
                  <a:pt x="149352" y="45592"/>
                </a:lnTo>
                <a:close/>
              </a:path>
              <a:path w="299084" h="204469">
                <a:moveTo>
                  <a:pt x="201284" y="90550"/>
                </a:moveTo>
                <a:lnTo>
                  <a:pt x="166230" y="90550"/>
                </a:lnTo>
                <a:lnTo>
                  <a:pt x="176987" y="100837"/>
                </a:lnTo>
                <a:lnTo>
                  <a:pt x="166560" y="110997"/>
                </a:lnTo>
                <a:lnTo>
                  <a:pt x="156121" y="121412"/>
                </a:lnTo>
                <a:lnTo>
                  <a:pt x="197728" y="121412"/>
                </a:lnTo>
                <a:lnTo>
                  <a:pt x="198806" y="119810"/>
                </a:lnTo>
                <a:lnTo>
                  <a:pt x="203009" y="99059"/>
                </a:lnTo>
                <a:lnTo>
                  <a:pt x="201284" y="90550"/>
                </a:lnTo>
                <a:close/>
              </a:path>
              <a:path w="299084" h="204469">
                <a:moveTo>
                  <a:pt x="197712" y="76707"/>
                </a:moveTo>
                <a:lnTo>
                  <a:pt x="132206" y="76707"/>
                </a:lnTo>
                <a:lnTo>
                  <a:pt x="156121" y="100583"/>
                </a:lnTo>
                <a:lnTo>
                  <a:pt x="166230" y="90550"/>
                </a:lnTo>
                <a:lnTo>
                  <a:pt x="201284" y="90550"/>
                </a:lnTo>
                <a:lnTo>
                  <a:pt x="198806" y="78329"/>
                </a:lnTo>
                <a:lnTo>
                  <a:pt x="197712" y="76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1886" y="3649217"/>
            <a:ext cx="533400" cy="532130"/>
          </a:xfrm>
          <a:custGeom>
            <a:avLst/>
            <a:gdLst/>
            <a:ahLst/>
            <a:cxnLst/>
            <a:rect l="l" t="t" r="r" b="b"/>
            <a:pathLst>
              <a:path w="533400" h="532129">
                <a:moveTo>
                  <a:pt x="266700" y="0"/>
                </a:moveTo>
                <a:lnTo>
                  <a:pt x="218760" y="4286"/>
                </a:lnTo>
                <a:lnTo>
                  <a:pt x="173639" y="16644"/>
                </a:lnTo>
                <a:lnTo>
                  <a:pt x="132091" y="36321"/>
                </a:lnTo>
                <a:lnTo>
                  <a:pt x="94868" y="62565"/>
                </a:lnTo>
                <a:lnTo>
                  <a:pt x="62724" y="94622"/>
                </a:lnTo>
                <a:lnTo>
                  <a:pt x="36412" y="131741"/>
                </a:lnTo>
                <a:lnTo>
                  <a:pt x="16685" y="173168"/>
                </a:lnTo>
                <a:lnTo>
                  <a:pt x="4296" y="218151"/>
                </a:lnTo>
                <a:lnTo>
                  <a:pt x="0" y="265937"/>
                </a:lnTo>
                <a:lnTo>
                  <a:pt x="4296" y="313741"/>
                </a:lnTo>
                <a:lnTo>
                  <a:pt x="16685" y="358733"/>
                </a:lnTo>
                <a:lnTo>
                  <a:pt x="36412" y="400162"/>
                </a:lnTo>
                <a:lnTo>
                  <a:pt x="62724" y="437279"/>
                </a:lnTo>
                <a:lnTo>
                  <a:pt x="94868" y="469331"/>
                </a:lnTo>
                <a:lnTo>
                  <a:pt x="132091" y="495568"/>
                </a:lnTo>
                <a:lnTo>
                  <a:pt x="173639" y="515238"/>
                </a:lnTo>
                <a:lnTo>
                  <a:pt x="218760" y="527591"/>
                </a:lnTo>
                <a:lnTo>
                  <a:pt x="266700" y="531875"/>
                </a:lnTo>
                <a:lnTo>
                  <a:pt x="314639" y="527591"/>
                </a:lnTo>
                <a:lnTo>
                  <a:pt x="359760" y="515238"/>
                </a:lnTo>
                <a:lnTo>
                  <a:pt x="401308" y="495568"/>
                </a:lnTo>
                <a:lnTo>
                  <a:pt x="438531" y="469331"/>
                </a:lnTo>
                <a:lnTo>
                  <a:pt x="470675" y="437279"/>
                </a:lnTo>
                <a:lnTo>
                  <a:pt x="496987" y="400162"/>
                </a:lnTo>
                <a:lnTo>
                  <a:pt x="516714" y="358733"/>
                </a:lnTo>
                <a:lnTo>
                  <a:pt x="529103" y="313741"/>
                </a:lnTo>
                <a:lnTo>
                  <a:pt x="533400" y="265937"/>
                </a:lnTo>
                <a:lnTo>
                  <a:pt x="529103" y="218151"/>
                </a:lnTo>
                <a:lnTo>
                  <a:pt x="516714" y="173168"/>
                </a:lnTo>
                <a:lnTo>
                  <a:pt x="496987" y="131741"/>
                </a:lnTo>
                <a:lnTo>
                  <a:pt x="470675" y="94622"/>
                </a:lnTo>
                <a:lnTo>
                  <a:pt x="438531" y="62565"/>
                </a:lnTo>
                <a:lnTo>
                  <a:pt x="401308" y="36321"/>
                </a:lnTo>
                <a:lnTo>
                  <a:pt x="359760" y="16644"/>
                </a:lnTo>
                <a:lnTo>
                  <a:pt x="314639" y="4286"/>
                </a:lnTo>
                <a:lnTo>
                  <a:pt x="2667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1886" y="3649217"/>
            <a:ext cx="533400" cy="532130"/>
          </a:xfrm>
          <a:custGeom>
            <a:avLst/>
            <a:gdLst/>
            <a:ahLst/>
            <a:cxnLst/>
            <a:rect l="l" t="t" r="r" b="b"/>
            <a:pathLst>
              <a:path w="533400" h="532129">
                <a:moveTo>
                  <a:pt x="533400" y="265937"/>
                </a:moveTo>
                <a:lnTo>
                  <a:pt x="529103" y="218151"/>
                </a:lnTo>
                <a:lnTo>
                  <a:pt x="516714" y="173168"/>
                </a:lnTo>
                <a:lnTo>
                  <a:pt x="496987" y="131741"/>
                </a:lnTo>
                <a:lnTo>
                  <a:pt x="470675" y="94622"/>
                </a:lnTo>
                <a:lnTo>
                  <a:pt x="438531" y="62565"/>
                </a:lnTo>
                <a:lnTo>
                  <a:pt x="401308" y="36321"/>
                </a:lnTo>
                <a:lnTo>
                  <a:pt x="359760" y="16644"/>
                </a:lnTo>
                <a:lnTo>
                  <a:pt x="314639" y="4286"/>
                </a:lnTo>
                <a:lnTo>
                  <a:pt x="266700" y="0"/>
                </a:lnTo>
                <a:lnTo>
                  <a:pt x="218760" y="4286"/>
                </a:lnTo>
                <a:lnTo>
                  <a:pt x="173639" y="16644"/>
                </a:lnTo>
                <a:lnTo>
                  <a:pt x="132091" y="36321"/>
                </a:lnTo>
                <a:lnTo>
                  <a:pt x="94868" y="62565"/>
                </a:lnTo>
                <a:lnTo>
                  <a:pt x="62724" y="94622"/>
                </a:lnTo>
                <a:lnTo>
                  <a:pt x="36412" y="131741"/>
                </a:lnTo>
                <a:lnTo>
                  <a:pt x="16685" y="173168"/>
                </a:lnTo>
                <a:lnTo>
                  <a:pt x="4296" y="218151"/>
                </a:lnTo>
                <a:lnTo>
                  <a:pt x="0" y="265937"/>
                </a:lnTo>
                <a:lnTo>
                  <a:pt x="4296" y="313741"/>
                </a:lnTo>
                <a:lnTo>
                  <a:pt x="16685" y="358733"/>
                </a:lnTo>
                <a:lnTo>
                  <a:pt x="36412" y="400162"/>
                </a:lnTo>
                <a:lnTo>
                  <a:pt x="62724" y="437279"/>
                </a:lnTo>
                <a:lnTo>
                  <a:pt x="94868" y="469331"/>
                </a:lnTo>
                <a:lnTo>
                  <a:pt x="132091" y="495568"/>
                </a:lnTo>
                <a:lnTo>
                  <a:pt x="173639" y="515238"/>
                </a:lnTo>
                <a:lnTo>
                  <a:pt x="218760" y="527591"/>
                </a:lnTo>
                <a:lnTo>
                  <a:pt x="266700" y="531875"/>
                </a:lnTo>
                <a:lnTo>
                  <a:pt x="314639" y="527591"/>
                </a:lnTo>
                <a:lnTo>
                  <a:pt x="359760" y="515238"/>
                </a:lnTo>
                <a:lnTo>
                  <a:pt x="401308" y="495568"/>
                </a:lnTo>
                <a:lnTo>
                  <a:pt x="438531" y="469331"/>
                </a:lnTo>
                <a:lnTo>
                  <a:pt x="470675" y="437279"/>
                </a:lnTo>
                <a:lnTo>
                  <a:pt x="496987" y="400162"/>
                </a:lnTo>
                <a:lnTo>
                  <a:pt x="516714" y="358733"/>
                </a:lnTo>
                <a:lnTo>
                  <a:pt x="529103" y="313741"/>
                </a:lnTo>
                <a:lnTo>
                  <a:pt x="533400" y="265937"/>
                </a:lnTo>
                <a:close/>
              </a:path>
            </a:pathLst>
          </a:custGeom>
          <a:ln w="2286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89431" y="3758336"/>
            <a:ext cx="285115" cy="255904"/>
          </a:xfrm>
          <a:custGeom>
            <a:avLst/>
            <a:gdLst/>
            <a:ahLst/>
            <a:cxnLst/>
            <a:rect l="l" t="t" r="r" b="b"/>
            <a:pathLst>
              <a:path w="285115" h="255904">
                <a:moveTo>
                  <a:pt x="59118" y="137985"/>
                </a:moveTo>
                <a:lnTo>
                  <a:pt x="36100" y="142615"/>
                </a:lnTo>
                <a:lnTo>
                  <a:pt x="17310" y="155244"/>
                </a:lnTo>
                <a:lnTo>
                  <a:pt x="4643" y="173978"/>
                </a:lnTo>
                <a:lnTo>
                  <a:pt x="0" y="196925"/>
                </a:lnTo>
                <a:lnTo>
                  <a:pt x="4643" y="219880"/>
                </a:lnTo>
                <a:lnTo>
                  <a:pt x="17310" y="238618"/>
                </a:lnTo>
                <a:lnTo>
                  <a:pt x="36100" y="251248"/>
                </a:lnTo>
                <a:lnTo>
                  <a:pt x="59118" y="255879"/>
                </a:lnTo>
                <a:lnTo>
                  <a:pt x="82121" y="251248"/>
                </a:lnTo>
                <a:lnTo>
                  <a:pt x="100918" y="238618"/>
                </a:lnTo>
                <a:lnTo>
                  <a:pt x="109631" y="225742"/>
                </a:lnTo>
                <a:lnTo>
                  <a:pt x="51092" y="225742"/>
                </a:lnTo>
                <a:lnTo>
                  <a:pt x="51092" y="204990"/>
                </a:lnTo>
                <a:lnTo>
                  <a:pt x="30226" y="204990"/>
                </a:lnTo>
                <a:lnTo>
                  <a:pt x="30226" y="188962"/>
                </a:lnTo>
                <a:lnTo>
                  <a:pt x="51092" y="188962"/>
                </a:lnTo>
                <a:lnTo>
                  <a:pt x="51092" y="168211"/>
                </a:lnTo>
                <a:lnTo>
                  <a:pt x="109705" y="168211"/>
                </a:lnTo>
                <a:lnTo>
                  <a:pt x="100938" y="155244"/>
                </a:lnTo>
                <a:lnTo>
                  <a:pt x="82143" y="142615"/>
                </a:lnTo>
                <a:lnTo>
                  <a:pt x="59118" y="137985"/>
                </a:lnTo>
                <a:close/>
              </a:path>
              <a:path w="285115" h="255904">
                <a:moveTo>
                  <a:pt x="156300" y="0"/>
                </a:moveTo>
                <a:lnTo>
                  <a:pt x="122034" y="19278"/>
                </a:lnTo>
                <a:lnTo>
                  <a:pt x="118494" y="20278"/>
                </a:lnTo>
                <a:lnTo>
                  <a:pt x="111301" y="26040"/>
                </a:lnTo>
                <a:lnTo>
                  <a:pt x="105591" y="40709"/>
                </a:lnTo>
                <a:lnTo>
                  <a:pt x="106502" y="68427"/>
                </a:lnTo>
                <a:lnTo>
                  <a:pt x="106768" y="69951"/>
                </a:lnTo>
                <a:lnTo>
                  <a:pt x="107111" y="71348"/>
                </a:lnTo>
                <a:lnTo>
                  <a:pt x="107556" y="72872"/>
                </a:lnTo>
                <a:lnTo>
                  <a:pt x="103035" y="72872"/>
                </a:lnTo>
                <a:lnTo>
                  <a:pt x="98501" y="76301"/>
                </a:lnTo>
                <a:lnTo>
                  <a:pt x="103390" y="93446"/>
                </a:lnTo>
                <a:lnTo>
                  <a:pt x="107200" y="106908"/>
                </a:lnTo>
                <a:lnTo>
                  <a:pt x="110756" y="110718"/>
                </a:lnTo>
                <a:lnTo>
                  <a:pt x="113423" y="110845"/>
                </a:lnTo>
                <a:lnTo>
                  <a:pt x="114350" y="116992"/>
                </a:lnTo>
                <a:lnTo>
                  <a:pt x="116789" y="123723"/>
                </a:lnTo>
                <a:lnTo>
                  <a:pt x="120434" y="130085"/>
                </a:lnTo>
                <a:lnTo>
                  <a:pt x="120434" y="150672"/>
                </a:lnTo>
                <a:lnTo>
                  <a:pt x="127106" y="160992"/>
                </a:lnTo>
                <a:lnTo>
                  <a:pt x="132048" y="172222"/>
                </a:lnTo>
                <a:lnTo>
                  <a:pt x="135157" y="184364"/>
                </a:lnTo>
                <a:lnTo>
                  <a:pt x="136232" y="197192"/>
                </a:lnTo>
                <a:lnTo>
                  <a:pt x="134299" y="214322"/>
                </a:lnTo>
                <a:lnTo>
                  <a:pt x="128782" y="230102"/>
                </a:lnTo>
                <a:lnTo>
                  <a:pt x="120111" y="244100"/>
                </a:lnTo>
                <a:lnTo>
                  <a:pt x="108712" y="255879"/>
                </a:lnTo>
                <a:lnTo>
                  <a:pt x="279349" y="255879"/>
                </a:lnTo>
                <a:lnTo>
                  <a:pt x="284988" y="250303"/>
                </a:lnTo>
                <a:lnTo>
                  <a:pt x="284988" y="213829"/>
                </a:lnTo>
                <a:lnTo>
                  <a:pt x="252317" y="184539"/>
                </a:lnTo>
                <a:lnTo>
                  <a:pt x="213361" y="160936"/>
                </a:lnTo>
                <a:lnTo>
                  <a:pt x="202958" y="155625"/>
                </a:lnTo>
                <a:lnTo>
                  <a:pt x="202463" y="154876"/>
                </a:lnTo>
                <a:lnTo>
                  <a:pt x="202374" y="130085"/>
                </a:lnTo>
                <a:lnTo>
                  <a:pt x="206108" y="123723"/>
                </a:lnTo>
                <a:lnTo>
                  <a:pt x="208457" y="116992"/>
                </a:lnTo>
                <a:lnTo>
                  <a:pt x="209397" y="110845"/>
                </a:lnTo>
                <a:lnTo>
                  <a:pt x="212051" y="110718"/>
                </a:lnTo>
                <a:lnTo>
                  <a:pt x="215607" y="106908"/>
                </a:lnTo>
                <a:lnTo>
                  <a:pt x="224256" y="76555"/>
                </a:lnTo>
                <a:lnTo>
                  <a:pt x="219862" y="72999"/>
                </a:lnTo>
                <a:lnTo>
                  <a:pt x="215519" y="72872"/>
                </a:lnTo>
                <a:lnTo>
                  <a:pt x="216268" y="69951"/>
                </a:lnTo>
                <a:lnTo>
                  <a:pt x="216585" y="68427"/>
                </a:lnTo>
                <a:lnTo>
                  <a:pt x="218224" y="59791"/>
                </a:lnTo>
                <a:lnTo>
                  <a:pt x="218719" y="51917"/>
                </a:lnTo>
                <a:lnTo>
                  <a:pt x="216674" y="44297"/>
                </a:lnTo>
                <a:lnTo>
                  <a:pt x="194208" y="11785"/>
                </a:lnTo>
                <a:lnTo>
                  <a:pt x="189458" y="8737"/>
                </a:lnTo>
                <a:lnTo>
                  <a:pt x="185597" y="6070"/>
                </a:lnTo>
                <a:lnTo>
                  <a:pt x="165176" y="101"/>
                </a:lnTo>
                <a:lnTo>
                  <a:pt x="156300" y="0"/>
                </a:lnTo>
                <a:close/>
              </a:path>
              <a:path w="285115" h="255904">
                <a:moveTo>
                  <a:pt x="109705" y="168211"/>
                </a:moveTo>
                <a:lnTo>
                  <a:pt x="67106" y="168211"/>
                </a:lnTo>
                <a:lnTo>
                  <a:pt x="67106" y="188962"/>
                </a:lnTo>
                <a:lnTo>
                  <a:pt x="87934" y="188962"/>
                </a:lnTo>
                <a:lnTo>
                  <a:pt x="87934" y="204990"/>
                </a:lnTo>
                <a:lnTo>
                  <a:pt x="67106" y="204990"/>
                </a:lnTo>
                <a:lnTo>
                  <a:pt x="67106" y="225742"/>
                </a:lnTo>
                <a:lnTo>
                  <a:pt x="109631" y="225742"/>
                </a:lnTo>
                <a:lnTo>
                  <a:pt x="113598" y="219880"/>
                </a:lnTo>
                <a:lnTo>
                  <a:pt x="118249" y="196925"/>
                </a:lnTo>
                <a:lnTo>
                  <a:pt x="113605" y="173978"/>
                </a:lnTo>
                <a:lnTo>
                  <a:pt x="109705" y="1682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76643" y="1779984"/>
            <a:ext cx="246514" cy="20704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869935" y="1633740"/>
            <a:ext cx="511289" cy="5341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869935" y="1862327"/>
            <a:ext cx="511289" cy="2362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8009127" y="1779016"/>
            <a:ext cx="528320" cy="235712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algn="just" marL="12700" marR="5080">
              <a:lnSpc>
                <a:spcPts val="1800"/>
              </a:lnSpc>
              <a:spcBef>
                <a:spcPts val="459"/>
              </a:spcBef>
            </a:pPr>
            <a:r>
              <a:rPr dirty="0" sz="1800" spc="360" b="1">
                <a:latin typeface="微软雅黑"/>
                <a:cs typeface="微软雅黑"/>
              </a:rPr>
              <a:t>对</a:t>
            </a:r>
            <a:r>
              <a:rPr dirty="0" sz="1800" b="1">
                <a:latin typeface="微软雅黑"/>
                <a:cs typeface="微软雅黑"/>
              </a:rPr>
              <a:t>提 </a:t>
            </a:r>
            <a:r>
              <a:rPr dirty="0" sz="1800" spc="360" b="1">
                <a:latin typeface="微软雅黑"/>
                <a:cs typeface="微软雅黑"/>
              </a:rPr>
              <a:t>标</a:t>
            </a:r>
            <a:r>
              <a:rPr dirty="0" sz="1800" b="1">
                <a:latin typeface="微软雅黑"/>
                <a:cs typeface="微软雅黑"/>
              </a:rPr>
              <a:t>升 </a:t>
            </a:r>
            <a:r>
              <a:rPr dirty="0" sz="1800" spc="360" b="1">
                <a:latin typeface="微软雅黑"/>
                <a:cs typeface="微软雅黑"/>
              </a:rPr>
              <a:t>国</a:t>
            </a:r>
            <a:r>
              <a:rPr dirty="0" sz="1800" b="1">
                <a:latin typeface="微软雅黑"/>
                <a:cs typeface="微软雅黑"/>
              </a:rPr>
              <a:t>公 </a:t>
            </a:r>
            <a:r>
              <a:rPr dirty="0" sz="1800" spc="360" b="1">
                <a:latin typeface="微软雅黑"/>
                <a:cs typeface="微软雅黑"/>
              </a:rPr>
              <a:t>际</a:t>
            </a:r>
            <a:r>
              <a:rPr dirty="0" sz="1800" b="1">
                <a:latin typeface="微软雅黑"/>
                <a:cs typeface="微软雅黑"/>
              </a:rPr>
              <a:t>司 </a:t>
            </a:r>
            <a:r>
              <a:rPr dirty="0" sz="1800" spc="360" b="1">
                <a:latin typeface="微软雅黑"/>
                <a:cs typeface="微软雅黑"/>
              </a:rPr>
              <a:t>先</a:t>
            </a:r>
            <a:r>
              <a:rPr dirty="0" sz="1800" b="1">
                <a:latin typeface="微软雅黑"/>
                <a:cs typeface="微软雅黑"/>
              </a:rPr>
              <a:t>市 </a:t>
            </a:r>
            <a:r>
              <a:rPr dirty="0" sz="1800" spc="360" b="1">
                <a:latin typeface="微软雅黑"/>
                <a:cs typeface="微软雅黑"/>
              </a:rPr>
              <a:t>进</a:t>
            </a:r>
            <a:r>
              <a:rPr dirty="0" sz="1800" b="1">
                <a:latin typeface="微软雅黑"/>
                <a:cs typeface="微软雅黑"/>
              </a:rPr>
              <a:t>场 </a:t>
            </a:r>
            <a:r>
              <a:rPr dirty="0" sz="1800" spc="360" b="1">
                <a:latin typeface="微软雅黑"/>
                <a:cs typeface="微软雅黑"/>
              </a:rPr>
              <a:t>管</a:t>
            </a:r>
            <a:r>
              <a:rPr dirty="0" sz="1800" b="1">
                <a:latin typeface="微软雅黑"/>
                <a:cs typeface="微软雅黑"/>
              </a:rPr>
              <a:t>竞 </a:t>
            </a:r>
            <a:r>
              <a:rPr dirty="0" sz="1800" spc="360" b="1">
                <a:latin typeface="微软雅黑"/>
                <a:cs typeface="微软雅黑"/>
              </a:rPr>
              <a:t>理</a:t>
            </a:r>
            <a:r>
              <a:rPr dirty="0" sz="1800" b="1">
                <a:latin typeface="微软雅黑"/>
                <a:cs typeface="微软雅黑"/>
              </a:rPr>
              <a:t>争 </a:t>
            </a:r>
            <a:r>
              <a:rPr dirty="0" sz="1800" spc="360" b="1">
                <a:latin typeface="微软雅黑"/>
                <a:cs typeface="微软雅黑"/>
              </a:rPr>
              <a:t>方</a:t>
            </a:r>
            <a:r>
              <a:rPr dirty="0" sz="1800" b="1">
                <a:latin typeface="微软雅黑"/>
                <a:cs typeface="微软雅黑"/>
              </a:rPr>
              <a:t>力 式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31975" y="3291840"/>
            <a:ext cx="5205095" cy="0"/>
          </a:xfrm>
          <a:custGeom>
            <a:avLst/>
            <a:gdLst/>
            <a:ahLst/>
            <a:cxnLst/>
            <a:rect l="l" t="t" r="r" b="b"/>
            <a:pathLst>
              <a:path w="5205095" h="0">
                <a:moveTo>
                  <a:pt x="520471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31975" y="4539996"/>
            <a:ext cx="5205095" cy="0"/>
          </a:xfrm>
          <a:custGeom>
            <a:avLst/>
            <a:gdLst/>
            <a:ahLst/>
            <a:cxnLst/>
            <a:rect l="l" t="t" r="r" b="b"/>
            <a:pathLst>
              <a:path w="5205095" h="0">
                <a:moveTo>
                  <a:pt x="520471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12</a:t>
            </a:fld>
          </a:p>
        </p:txBody>
      </p:sp>
      <p:sp>
        <p:nvSpPr>
          <p:cNvPr id="33" name="object 33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4" name="object 34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5" name="object 35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487" y="193571"/>
            <a:ext cx="585145" cy="289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70610" y="178435"/>
            <a:ext cx="2372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 b="1">
                <a:solidFill>
                  <a:srgbClr val="404040"/>
                </a:solidFill>
                <a:latin typeface="Arial"/>
                <a:cs typeface="Arial"/>
              </a:rPr>
              <a:t>C</a:t>
            </a:r>
            <a:r>
              <a:rPr dirty="0" sz="1800" spc="-60" b="1">
                <a:solidFill>
                  <a:srgbClr val="404040"/>
                </a:solidFill>
                <a:latin typeface="Arial"/>
                <a:cs typeface="Arial"/>
              </a:rPr>
              <a:t>MMI</a:t>
            </a:r>
            <a:r>
              <a:rPr dirty="0" sz="1800" spc="-60" b="1">
                <a:solidFill>
                  <a:srgbClr val="404040"/>
                </a:solidFill>
                <a:latin typeface="微软雅黑"/>
                <a:cs typeface="微软雅黑"/>
              </a:rPr>
              <a:t>新版五级评估结果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7627" y="1261473"/>
            <a:ext cx="4703296" cy="34405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6240" y="1420367"/>
            <a:ext cx="4206240" cy="2942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93335" y="1225296"/>
            <a:ext cx="3918203" cy="23696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88408" y="1420368"/>
            <a:ext cx="3348228" cy="17998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12663" y="2592349"/>
            <a:ext cx="3595115" cy="22980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07735" y="2787395"/>
            <a:ext cx="3025139" cy="17282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88408" y="1420367"/>
            <a:ext cx="935990" cy="260985"/>
          </a:xfrm>
          <a:custGeom>
            <a:avLst/>
            <a:gdLst/>
            <a:ahLst/>
            <a:cxnLst/>
            <a:rect l="l" t="t" r="r" b="b"/>
            <a:pathLst>
              <a:path w="935989" h="260985">
                <a:moveTo>
                  <a:pt x="0" y="260603"/>
                </a:moveTo>
                <a:lnTo>
                  <a:pt x="935736" y="260603"/>
                </a:lnTo>
                <a:lnTo>
                  <a:pt x="935736" y="0"/>
                </a:lnTo>
                <a:lnTo>
                  <a:pt x="0" y="0"/>
                </a:lnTo>
                <a:lnTo>
                  <a:pt x="0" y="260603"/>
                </a:lnTo>
                <a:close/>
              </a:path>
            </a:pathLst>
          </a:custGeom>
          <a:solidFill>
            <a:srgbClr val="0160CF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87467" y="1418856"/>
            <a:ext cx="750569" cy="3146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46303" y="636879"/>
            <a:ext cx="7333615" cy="1003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50850">
              <a:lnSpc>
                <a:spcPct val="150000"/>
              </a:lnSpc>
              <a:spcBef>
                <a:spcPts val="100"/>
              </a:spcBef>
            </a:pPr>
            <a:r>
              <a:rPr dirty="0" sz="1400">
                <a:latin typeface="微软雅黑"/>
                <a:cs typeface="微软雅黑"/>
              </a:rPr>
              <a:t>2020年7月中旬开始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历</a:t>
            </a:r>
            <a:r>
              <a:rPr dirty="0" sz="1400" spc="-5">
                <a:latin typeface="微软雅黑"/>
                <a:cs typeface="微软雅黑"/>
              </a:rPr>
              <a:t>经</a:t>
            </a:r>
            <a:r>
              <a:rPr dirty="0" sz="1400">
                <a:latin typeface="微软雅黑"/>
                <a:cs typeface="微软雅黑"/>
              </a:rPr>
              <a:t>9</a:t>
            </a:r>
            <a:r>
              <a:rPr dirty="0" sz="1400" spc="-15">
                <a:latin typeface="微软雅黑"/>
                <a:cs typeface="微软雅黑"/>
              </a:rPr>
              <a:t>天</a:t>
            </a:r>
            <a:r>
              <a:rPr dirty="0" sz="1400">
                <a:latin typeface="微软雅黑"/>
                <a:cs typeface="微软雅黑"/>
              </a:rPr>
              <a:t>紧张</a:t>
            </a:r>
            <a:r>
              <a:rPr dirty="0" sz="1400" spc="-15">
                <a:latin typeface="微软雅黑"/>
                <a:cs typeface="微软雅黑"/>
              </a:rPr>
              <a:t>有</a:t>
            </a:r>
            <a:r>
              <a:rPr dirty="0" sz="1400">
                <a:latin typeface="微软雅黑"/>
                <a:cs typeface="微软雅黑"/>
              </a:rPr>
              <a:t>序的</a:t>
            </a:r>
            <a:r>
              <a:rPr dirty="0" sz="1400" spc="-15">
                <a:latin typeface="微软雅黑"/>
                <a:cs typeface="微软雅黑"/>
              </a:rPr>
              <a:t>评</a:t>
            </a:r>
            <a:r>
              <a:rPr dirty="0" sz="1400">
                <a:latin typeface="微软雅黑"/>
                <a:cs typeface="微软雅黑"/>
              </a:rPr>
              <a:t>估工</a:t>
            </a:r>
            <a:r>
              <a:rPr dirty="0" sz="1400" spc="-10">
                <a:latin typeface="微软雅黑"/>
                <a:cs typeface="微软雅黑"/>
              </a:rPr>
              <a:t>作</a:t>
            </a:r>
            <a:r>
              <a:rPr dirty="0" sz="1400">
                <a:latin typeface="微软雅黑"/>
                <a:cs typeface="微软雅黑"/>
              </a:rPr>
              <a:t>，完</a:t>
            </a:r>
            <a:r>
              <a:rPr dirty="0" sz="1400" spc="-15">
                <a:latin typeface="微软雅黑"/>
                <a:cs typeface="微软雅黑"/>
              </a:rPr>
              <a:t>成</a:t>
            </a:r>
            <a:r>
              <a:rPr dirty="0" sz="1400">
                <a:latin typeface="微软雅黑"/>
                <a:cs typeface="微软雅黑"/>
              </a:rPr>
              <a:t>沟通</a:t>
            </a:r>
            <a:r>
              <a:rPr dirty="0" sz="1400" spc="-15">
                <a:latin typeface="微软雅黑"/>
                <a:cs typeface="微软雅黑"/>
              </a:rPr>
              <a:t>访</a:t>
            </a:r>
            <a:r>
              <a:rPr dirty="0" sz="1400">
                <a:latin typeface="微软雅黑"/>
                <a:cs typeface="微软雅黑"/>
              </a:rPr>
              <a:t>谈、</a:t>
            </a:r>
            <a:r>
              <a:rPr dirty="0" sz="1400" spc="-15">
                <a:latin typeface="微软雅黑"/>
                <a:cs typeface="微软雅黑"/>
              </a:rPr>
              <a:t>材</a:t>
            </a:r>
            <a:r>
              <a:rPr dirty="0" sz="1400">
                <a:latin typeface="微软雅黑"/>
                <a:cs typeface="微软雅黑"/>
              </a:rPr>
              <a:t>料审</a:t>
            </a:r>
            <a:r>
              <a:rPr dirty="0" sz="1400" spc="-15">
                <a:latin typeface="微软雅黑"/>
                <a:cs typeface="微软雅黑"/>
              </a:rPr>
              <a:t>查</a:t>
            </a:r>
            <a:r>
              <a:rPr dirty="0" sz="1400">
                <a:latin typeface="微软雅黑"/>
                <a:cs typeface="微软雅黑"/>
              </a:rPr>
              <a:t>，汇</a:t>
            </a:r>
            <a:r>
              <a:rPr dirty="0" sz="1400" spc="-15">
                <a:latin typeface="微软雅黑"/>
                <a:cs typeface="微软雅黑"/>
              </a:rPr>
              <a:t>总</a:t>
            </a:r>
            <a:r>
              <a:rPr dirty="0" sz="1400">
                <a:latin typeface="微软雅黑"/>
                <a:cs typeface="微软雅黑"/>
              </a:rPr>
              <a:t>证 据、检查结果等正式评</a:t>
            </a:r>
            <a:r>
              <a:rPr dirty="0" sz="1400" spc="-15">
                <a:latin typeface="微软雅黑"/>
                <a:cs typeface="微软雅黑"/>
              </a:rPr>
              <a:t>估</a:t>
            </a:r>
            <a:r>
              <a:rPr dirty="0" sz="1400">
                <a:latin typeface="微软雅黑"/>
                <a:cs typeface="微软雅黑"/>
              </a:rPr>
              <a:t>工作</a:t>
            </a:r>
            <a:r>
              <a:rPr dirty="0" sz="1400" spc="-15">
                <a:latin typeface="微软雅黑"/>
                <a:cs typeface="微软雅黑"/>
              </a:rPr>
              <a:t>。</a:t>
            </a:r>
            <a:r>
              <a:rPr dirty="0" sz="1400">
                <a:latin typeface="微软雅黑"/>
                <a:cs typeface="微软雅黑"/>
              </a:rPr>
              <a:t>于2020年</a:t>
            </a:r>
            <a:r>
              <a:rPr dirty="0" sz="1400" spc="-10">
                <a:latin typeface="微软雅黑"/>
                <a:cs typeface="微软雅黑"/>
              </a:rPr>
              <a:t>9</a:t>
            </a:r>
            <a:r>
              <a:rPr dirty="0" sz="1400">
                <a:latin typeface="微软雅黑"/>
                <a:cs typeface="微软雅黑"/>
              </a:rPr>
              <a:t>月中</a:t>
            </a:r>
            <a:r>
              <a:rPr dirty="0" sz="1400" spc="-15">
                <a:latin typeface="微软雅黑"/>
                <a:cs typeface="微软雅黑"/>
              </a:rPr>
              <a:t>旬</a:t>
            </a:r>
            <a:r>
              <a:rPr dirty="0" sz="1400">
                <a:latin typeface="微软雅黑"/>
                <a:cs typeface="微软雅黑"/>
              </a:rPr>
              <a:t>获得</a:t>
            </a:r>
            <a:r>
              <a:rPr dirty="0" sz="1400" spc="-10">
                <a:latin typeface="微软雅黑"/>
                <a:cs typeface="微软雅黑"/>
              </a:rPr>
              <a:t>CMMI</a:t>
            </a:r>
            <a:r>
              <a:rPr dirty="0" sz="1400">
                <a:latin typeface="微软雅黑"/>
                <a:cs typeface="微软雅黑"/>
              </a:rPr>
              <a:t>研究</a:t>
            </a:r>
            <a:r>
              <a:rPr dirty="0" sz="1400" spc="-15">
                <a:latin typeface="微软雅黑"/>
                <a:cs typeface="微软雅黑"/>
              </a:rPr>
              <a:t>所</a:t>
            </a:r>
            <a:r>
              <a:rPr dirty="0" sz="1400">
                <a:latin typeface="微软雅黑"/>
                <a:cs typeface="微软雅黑"/>
              </a:rPr>
              <a:t>颁发</a:t>
            </a:r>
            <a:r>
              <a:rPr dirty="0" sz="1400" spc="-15">
                <a:latin typeface="微软雅黑"/>
                <a:cs typeface="微软雅黑"/>
              </a:rPr>
              <a:t>五</a:t>
            </a:r>
            <a:r>
              <a:rPr dirty="0" sz="1400">
                <a:latin typeface="微软雅黑"/>
                <a:cs typeface="微软雅黑"/>
              </a:rPr>
              <a:t>级认</a:t>
            </a:r>
            <a:r>
              <a:rPr dirty="0" sz="1400" spc="-15">
                <a:latin typeface="微软雅黑"/>
                <a:cs typeface="微软雅黑"/>
              </a:rPr>
              <a:t>证</a:t>
            </a:r>
            <a:r>
              <a:rPr dirty="0" sz="1400">
                <a:latin typeface="微软雅黑"/>
                <a:cs typeface="微软雅黑"/>
              </a:rPr>
              <a:t>证书。</a:t>
            </a:r>
            <a:endParaRPr sz="1400">
              <a:latin typeface="微软雅黑"/>
              <a:cs typeface="微软雅黑"/>
            </a:endParaRPr>
          </a:p>
          <a:p>
            <a:pPr marL="4430395">
              <a:lnSpc>
                <a:spcPct val="100000"/>
              </a:lnSpc>
              <a:spcBef>
                <a:spcPts val="1340"/>
              </a:spcBef>
            </a:pP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正式评估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12</a:t>
            </a:fld>
          </a:p>
        </p:txBody>
      </p:sp>
      <p:sp>
        <p:nvSpPr>
          <p:cNvPr id="14" name="object 14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487" y="193571"/>
            <a:ext cx="585145" cy="289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93622" y="2730246"/>
            <a:ext cx="180848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微软雅黑"/>
                <a:cs typeface="微软雅黑"/>
              </a:rPr>
              <a:t>论实践域内容的重要性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5695" y="1485900"/>
            <a:ext cx="419100" cy="417830"/>
          </a:xfrm>
          <a:custGeom>
            <a:avLst/>
            <a:gdLst/>
            <a:ahLst/>
            <a:cxnLst/>
            <a:rect l="l" t="t" r="r" b="b"/>
            <a:pathLst>
              <a:path w="419100" h="417830">
                <a:moveTo>
                  <a:pt x="209550" y="0"/>
                </a:moveTo>
                <a:lnTo>
                  <a:pt x="161500" y="5513"/>
                </a:lnTo>
                <a:lnTo>
                  <a:pt x="117393" y="21220"/>
                </a:lnTo>
                <a:lnTo>
                  <a:pt x="78485" y="45866"/>
                </a:lnTo>
                <a:lnTo>
                  <a:pt x="46034" y="78199"/>
                </a:lnTo>
                <a:lnTo>
                  <a:pt x="21298" y="116965"/>
                </a:lnTo>
                <a:lnTo>
                  <a:pt x="5534" y="160913"/>
                </a:lnTo>
                <a:lnTo>
                  <a:pt x="0" y="208787"/>
                </a:lnTo>
                <a:lnTo>
                  <a:pt x="5534" y="256662"/>
                </a:lnTo>
                <a:lnTo>
                  <a:pt x="21298" y="300610"/>
                </a:lnTo>
                <a:lnTo>
                  <a:pt x="46034" y="339376"/>
                </a:lnTo>
                <a:lnTo>
                  <a:pt x="78485" y="371709"/>
                </a:lnTo>
                <a:lnTo>
                  <a:pt x="117393" y="396355"/>
                </a:lnTo>
                <a:lnTo>
                  <a:pt x="161500" y="412062"/>
                </a:lnTo>
                <a:lnTo>
                  <a:pt x="209550" y="417575"/>
                </a:lnTo>
                <a:lnTo>
                  <a:pt x="257599" y="412062"/>
                </a:lnTo>
                <a:lnTo>
                  <a:pt x="301706" y="396355"/>
                </a:lnTo>
                <a:lnTo>
                  <a:pt x="340614" y="371709"/>
                </a:lnTo>
                <a:lnTo>
                  <a:pt x="373065" y="339376"/>
                </a:lnTo>
                <a:lnTo>
                  <a:pt x="397801" y="300610"/>
                </a:lnTo>
                <a:lnTo>
                  <a:pt x="413565" y="256662"/>
                </a:lnTo>
                <a:lnTo>
                  <a:pt x="419100" y="208787"/>
                </a:lnTo>
                <a:lnTo>
                  <a:pt x="413565" y="160913"/>
                </a:lnTo>
                <a:lnTo>
                  <a:pt x="397801" y="116965"/>
                </a:lnTo>
                <a:lnTo>
                  <a:pt x="373065" y="78199"/>
                </a:lnTo>
                <a:lnTo>
                  <a:pt x="340614" y="45866"/>
                </a:lnTo>
                <a:lnTo>
                  <a:pt x="301706" y="21220"/>
                </a:lnTo>
                <a:lnTo>
                  <a:pt x="257599" y="5513"/>
                </a:lnTo>
                <a:lnTo>
                  <a:pt x="209550" y="0"/>
                </a:lnTo>
                <a:close/>
              </a:path>
            </a:pathLst>
          </a:custGeom>
          <a:solidFill>
            <a:srgbClr val="0084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13638" y="1460118"/>
            <a:ext cx="2228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7595" y="2663951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>
                <a:moveTo>
                  <a:pt x="209550" y="0"/>
                </a:moveTo>
                <a:lnTo>
                  <a:pt x="161500" y="5536"/>
                </a:lnTo>
                <a:lnTo>
                  <a:pt x="117393" y="21304"/>
                </a:lnTo>
                <a:lnTo>
                  <a:pt x="78485" y="46046"/>
                </a:lnTo>
                <a:lnTo>
                  <a:pt x="46034" y="78501"/>
                </a:lnTo>
                <a:lnTo>
                  <a:pt x="21298" y="117410"/>
                </a:lnTo>
                <a:lnTo>
                  <a:pt x="5534" y="161512"/>
                </a:lnTo>
                <a:lnTo>
                  <a:pt x="0" y="209550"/>
                </a:lnTo>
                <a:lnTo>
                  <a:pt x="5534" y="257587"/>
                </a:lnTo>
                <a:lnTo>
                  <a:pt x="21298" y="301689"/>
                </a:lnTo>
                <a:lnTo>
                  <a:pt x="46034" y="340598"/>
                </a:lnTo>
                <a:lnTo>
                  <a:pt x="78485" y="373053"/>
                </a:lnTo>
                <a:lnTo>
                  <a:pt x="117393" y="397795"/>
                </a:lnTo>
                <a:lnTo>
                  <a:pt x="161500" y="413563"/>
                </a:lnTo>
                <a:lnTo>
                  <a:pt x="209550" y="419100"/>
                </a:lnTo>
                <a:lnTo>
                  <a:pt x="257599" y="413563"/>
                </a:lnTo>
                <a:lnTo>
                  <a:pt x="301706" y="397795"/>
                </a:lnTo>
                <a:lnTo>
                  <a:pt x="340614" y="373053"/>
                </a:lnTo>
                <a:lnTo>
                  <a:pt x="373065" y="340598"/>
                </a:lnTo>
                <a:lnTo>
                  <a:pt x="397801" y="301689"/>
                </a:lnTo>
                <a:lnTo>
                  <a:pt x="413565" y="257587"/>
                </a:lnTo>
                <a:lnTo>
                  <a:pt x="419100" y="209550"/>
                </a:lnTo>
                <a:lnTo>
                  <a:pt x="413565" y="161512"/>
                </a:lnTo>
                <a:lnTo>
                  <a:pt x="397801" y="117410"/>
                </a:lnTo>
                <a:lnTo>
                  <a:pt x="373065" y="78501"/>
                </a:lnTo>
                <a:lnTo>
                  <a:pt x="340614" y="46046"/>
                </a:lnTo>
                <a:lnTo>
                  <a:pt x="301706" y="21304"/>
                </a:lnTo>
                <a:lnTo>
                  <a:pt x="257599" y="5536"/>
                </a:lnTo>
                <a:lnTo>
                  <a:pt x="209550" y="0"/>
                </a:lnTo>
                <a:close/>
              </a:path>
            </a:pathLst>
          </a:custGeom>
          <a:solidFill>
            <a:srgbClr val="D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75538" y="2638806"/>
            <a:ext cx="2235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7595" y="3825240"/>
            <a:ext cx="419100" cy="417830"/>
          </a:xfrm>
          <a:custGeom>
            <a:avLst/>
            <a:gdLst/>
            <a:ahLst/>
            <a:cxnLst/>
            <a:rect l="l" t="t" r="r" b="b"/>
            <a:pathLst>
              <a:path w="419100" h="417829">
                <a:moveTo>
                  <a:pt x="209550" y="0"/>
                </a:moveTo>
                <a:lnTo>
                  <a:pt x="161500" y="5513"/>
                </a:lnTo>
                <a:lnTo>
                  <a:pt x="117393" y="21220"/>
                </a:lnTo>
                <a:lnTo>
                  <a:pt x="78485" y="45866"/>
                </a:lnTo>
                <a:lnTo>
                  <a:pt x="46034" y="78199"/>
                </a:lnTo>
                <a:lnTo>
                  <a:pt x="21298" y="116965"/>
                </a:lnTo>
                <a:lnTo>
                  <a:pt x="5534" y="160913"/>
                </a:lnTo>
                <a:lnTo>
                  <a:pt x="0" y="208788"/>
                </a:lnTo>
                <a:lnTo>
                  <a:pt x="5534" y="256662"/>
                </a:lnTo>
                <a:lnTo>
                  <a:pt x="21298" y="300610"/>
                </a:lnTo>
                <a:lnTo>
                  <a:pt x="46034" y="339376"/>
                </a:lnTo>
                <a:lnTo>
                  <a:pt x="78485" y="371709"/>
                </a:lnTo>
                <a:lnTo>
                  <a:pt x="117393" y="396355"/>
                </a:lnTo>
                <a:lnTo>
                  <a:pt x="161500" y="412062"/>
                </a:lnTo>
                <a:lnTo>
                  <a:pt x="209550" y="417576"/>
                </a:lnTo>
                <a:lnTo>
                  <a:pt x="257599" y="412062"/>
                </a:lnTo>
                <a:lnTo>
                  <a:pt x="301706" y="396355"/>
                </a:lnTo>
                <a:lnTo>
                  <a:pt x="340614" y="371709"/>
                </a:lnTo>
                <a:lnTo>
                  <a:pt x="373065" y="339376"/>
                </a:lnTo>
                <a:lnTo>
                  <a:pt x="397801" y="300610"/>
                </a:lnTo>
                <a:lnTo>
                  <a:pt x="413565" y="256662"/>
                </a:lnTo>
                <a:lnTo>
                  <a:pt x="419100" y="208788"/>
                </a:lnTo>
                <a:lnTo>
                  <a:pt x="413565" y="160913"/>
                </a:lnTo>
                <a:lnTo>
                  <a:pt x="397801" y="116965"/>
                </a:lnTo>
                <a:lnTo>
                  <a:pt x="373065" y="78199"/>
                </a:lnTo>
                <a:lnTo>
                  <a:pt x="340614" y="45866"/>
                </a:lnTo>
                <a:lnTo>
                  <a:pt x="301706" y="21220"/>
                </a:lnTo>
                <a:lnTo>
                  <a:pt x="257599" y="5513"/>
                </a:lnTo>
                <a:lnTo>
                  <a:pt x="20955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75538" y="3800347"/>
            <a:ext cx="2228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12</a:t>
            </a:fld>
          </a:p>
        </p:txBody>
      </p:sp>
      <p:sp>
        <p:nvSpPr>
          <p:cNvPr id="11" name="object 11"/>
          <p:cNvSpPr txBox="1"/>
          <p:nvPr/>
        </p:nvSpPr>
        <p:spPr>
          <a:xfrm>
            <a:off x="1292097" y="3882694"/>
            <a:ext cx="163004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微软雅黑"/>
                <a:cs typeface="微软雅黑"/>
              </a:rPr>
              <a:t>做好过程文件的记录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71777" y="1572894"/>
            <a:ext cx="6982459" cy="6305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微软雅黑"/>
                <a:cs typeface="微软雅黑"/>
              </a:rPr>
              <a:t>选择一个趁手的协同工具</a:t>
            </a:r>
            <a:endParaRPr sz="1400">
              <a:latin typeface="微软雅黑"/>
              <a:cs typeface="微软雅黑"/>
            </a:endParaRPr>
          </a:p>
          <a:p>
            <a:pPr marL="42545">
              <a:lnSpc>
                <a:spcPct val="100000"/>
              </a:lnSpc>
              <a:spcBef>
                <a:spcPts val="1395"/>
              </a:spcBef>
            </a:pPr>
            <a:r>
              <a:rPr dirty="0" sz="1400">
                <a:latin typeface="微软雅黑"/>
                <a:cs typeface="微软雅黑"/>
              </a:rPr>
              <a:t>整个评估过程选择一个</a:t>
            </a:r>
            <a:r>
              <a:rPr dirty="0" sz="1400" spc="-15">
                <a:latin typeface="微软雅黑"/>
                <a:cs typeface="微软雅黑"/>
              </a:rPr>
              <a:t>合</a:t>
            </a:r>
            <a:r>
              <a:rPr dirty="0" sz="1400">
                <a:latin typeface="微软雅黑"/>
                <a:cs typeface="微软雅黑"/>
              </a:rPr>
              <a:t>适的</a:t>
            </a:r>
            <a:r>
              <a:rPr dirty="0" sz="1400" spc="-15">
                <a:latin typeface="微软雅黑"/>
                <a:cs typeface="微软雅黑"/>
              </a:rPr>
              <a:t>协</a:t>
            </a:r>
            <a:r>
              <a:rPr dirty="0" sz="1400">
                <a:latin typeface="微软雅黑"/>
                <a:cs typeface="微软雅黑"/>
              </a:rPr>
              <a:t>同工</a:t>
            </a:r>
            <a:r>
              <a:rPr dirty="0" sz="1400" spc="-15">
                <a:latin typeface="微软雅黑"/>
                <a:cs typeface="微软雅黑"/>
              </a:rPr>
              <a:t>具</a:t>
            </a:r>
            <a:r>
              <a:rPr dirty="0" sz="1400">
                <a:latin typeface="微软雅黑"/>
                <a:cs typeface="微软雅黑"/>
              </a:rPr>
              <a:t>用</a:t>
            </a:r>
            <a:r>
              <a:rPr dirty="0" sz="1400" spc="-40">
                <a:latin typeface="微软雅黑"/>
                <a:cs typeface="微软雅黑"/>
              </a:rPr>
              <a:t>于</a:t>
            </a:r>
            <a:r>
              <a:rPr dirty="0" sz="1400" spc="-5">
                <a:latin typeface="微软雅黑"/>
                <a:cs typeface="微软雅黑"/>
              </a:rPr>
              <a:t>EPG</a:t>
            </a:r>
            <a:r>
              <a:rPr dirty="0" sz="1400">
                <a:latin typeface="微软雅黑"/>
                <a:cs typeface="微软雅黑"/>
              </a:rPr>
              <a:t>小</a:t>
            </a:r>
            <a:r>
              <a:rPr dirty="0" sz="1400" spc="-10">
                <a:latin typeface="微软雅黑"/>
                <a:cs typeface="微软雅黑"/>
              </a:rPr>
              <a:t>组</a:t>
            </a:r>
            <a:r>
              <a:rPr dirty="0" sz="1400">
                <a:latin typeface="微软雅黑"/>
                <a:cs typeface="微软雅黑"/>
              </a:rPr>
              <a:t>内进</a:t>
            </a:r>
            <a:r>
              <a:rPr dirty="0" sz="1400" spc="-10">
                <a:latin typeface="微软雅黑"/>
                <a:cs typeface="微软雅黑"/>
              </a:rPr>
              <a:t>行</a:t>
            </a:r>
            <a:r>
              <a:rPr dirty="0" sz="1400">
                <a:latin typeface="微软雅黑"/>
                <a:cs typeface="微软雅黑"/>
              </a:rPr>
              <a:t>工作</a:t>
            </a:r>
            <a:r>
              <a:rPr dirty="0" sz="1400" spc="-10">
                <a:latin typeface="微软雅黑"/>
                <a:cs typeface="微软雅黑"/>
              </a:rPr>
              <a:t>管</a:t>
            </a:r>
            <a:r>
              <a:rPr dirty="0" sz="1400">
                <a:latin typeface="微软雅黑"/>
                <a:cs typeface="微软雅黑"/>
              </a:rPr>
              <a:t>理，</a:t>
            </a:r>
            <a:r>
              <a:rPr dirty="0" sz="1400" spc="-10">
                <a:latin typeface="微软雅黑"/>
                <a:cs typeface="微软雅黑"/>
              </a:rPr>
              <a:t>留</a:t>
            </a:r>
            <a:r>
              <a:rPr dirty="0" sz="1400">
                <a:latin typeface="微软雅黑"/>
                <a:cs typeface="微软雅黑"/>
              </a:rPr>
              <a:t>存好</a:t>
            </a:r>
            <a:r>
              <a:rPr dirty="0" sz="1400" spc="-10">
                <a:latin typeface="微软雅黑"/>
                <a:cs typeface="微软雅黑"/>
              </a:rPr>
              <a:t>评</a:t>
            </a:r>
            <a:r>
              <a:rPr dirty="0" sz="1400">
                <a:latin typeface="微软雅黑"/>
                <a:cs typeface="微软雅黑"/>
              </a:rPr>
              <a:t>估过</a:t>
            </a:r>
            <a:r>
              <a:rPr dirty="0" sz="1400" spc="-10">
                <a:latin typeface="微软雅黑"/>
                <a:cs typeface="微软雅黑"/>
              </a:rPr>
              <a:t>程</a:t>
            </a:r>
            <a:r>
              <a:rPr dirty="0" sz="1400">
                <a:latin typeface="微软雅黑"/>
                <a:cs typeface="微软雅黑"/>
              </a:rPr>
              <a:t>中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2406" y="2219451"/>
            <a:ext cx="429831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微软雅黑"/>
                <a:cs typeface="微软雅黑"/>
              </a:rPr>
              <a:t>的记录文档。便于任务</a:t>
            </a:r>
            <a:r>
              <a:rPr dirty="0" sz="1400" spc="-15">
                <a:latin typeface="微软雅黑"/>
                <a:cs typeface="微软雅黑"/>
              </a:rPr>
              <a:t>分</a:t>
            </a:r>
            <a:r>
              <a:rPr dirty="0" sz="1400">
                <a:latin typeface="微软雅黑"/>
                <a:cs typeface="微软雅黑"/>
              </a:rPr>
              <a:t>解、</a:t>
            </a:r>
            <a:r>
              <a:rPr dirty="0" sz="1400" spc="-15">
                <a:latin typeface="微软雅黑"/>
                <a:cs typeface="微软雅黑"/>
              </a:rPr>
              <a:t>工</a:t>
            </a:r>
            <a:r>
              <a:rPr dirty="0" sz="1400">
                <a:latin typeface="微软雅黑"/>
                <a:cs typeface="微软雅黑"/>
              </a:rPr>
              <a:t>作安</a:t>
            </a:r>
            <a:r>
              <a:rPr dirty="0" sz="1400" spc="-15">
                <a:latin typeface="微软雅黑"/>
                <a:cs typeface="微软雅黑"/>
              </a:rPr>
              <a:t>排</a:t>
            </a:r>
            <a:r>
              <a:rPr dirty="0" sz="1400">
                <a:latin typeface="微软雅黑"/>
                <a:cs typeface="微软雅黑"/>
              </a:rPr>
              <a:t>以及</a:t>
            </a:r>
            <a:r>
              <a:rPr dirty="0" sz="1400" spc="-15">
                <a:latin typeface="微软雅黑"/>
                <a:cs typeface="微软雅黑"/>
              </a:rPr>
              <a:t>进</a:t>
            </a:r>
            <a:r>
              <a:rPr dirty="0" sz="1400" spc="15">
                <a:latin typeface="微软雅黑"/>
                <a:cs typeface="微软雅黑"/>
              </a:rPr>
              <a:t>度</a:t>
            </a:r>
            <a:r>
              <a:rPr dirty="0" sz="1400" spc="5">
                <a:latin typeface="微软雅黑"/>
                <a:cs typeface="微软雅黑"/>
              </a:rPr>
              <a:t>跟</a:t>
            </a:r>
            <a:r>
              <a:rPr dirty="0" sz="1400" spc="-15">
                <a:latin typeface="微软雅黑"/>
                <a:cs typeface="微软雅黑"/>
              </a:rPr>
              <a:t>踪</a:t>
            </a:r>
            <a:r>
              <a:rPr dirty="0" sz="1400" spc="5">
                <a:latin typeface="微软雅黑"/>
                <a:cs typeface="微软雅黑"/>
              </a:rPr>
              <a:t>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38452" y="3174238"/>
            <a:ext cx="73050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微软雅黑"/>
                <a:cs typeface="微软雅黑"/>
              </a:rPr>
              <a:t>要对各实践域内容熟读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对照</a:t>
            </a:r>
            <a:r>
              <a:rPr dirty="0" sz="1400" spc="-15">
                <a:latin typeface="微软雅黑"/>
                <a:cs typeface="微软雅黑"/>
              </a:rPr>
              <a:t>好</a:t>
            </a:r>
            <a:r>
              <a:rPr dirty="0" sz="1400">
                <a:latin typeface="微软雅黑"/>
                <a:cs typeface="微软雅黑"/>
              </a:rPr>
              <a:t>实践</a:t>
            </a:r>
            <a:r>
              <a:rPr dirty="0" sz="1400" spc="-15">
                <a:latin typeface="微软雅黑"/>
                <a:cs typeface="微软雅黑"/>
              </a:rPr>
              <a:t>域</a:t>
            </a:r>
            <a:r>
              <a:rPr dirty="0" sz="1400">
                <a:latin typeface="微软雅黑"/>
                <a:cs typeface="微软雅黑"/>
              </a:rPr>
              <a:t>要求</a:t>
            </a:r>
            <a:r>
              <a:rPr dirty="0" sz="1400" spc="-55">
                <a:latin typeface="微软雅黑"/>
                <a:cs typeface="微软雅黑"/>
              </a:rPr>
              <a:t>。</a:t>
            </a:r>
            <a:r>
              <a:rPr dirty="0" sz="1400" spc="-5">
                <a:latin typeface="微软雅黑"/>
                <a:cs typeface="微软雅黑"/>
              </a:rPr>
              <a:t>EPG</a:t>
            </a:r>
            <a:r>
              <a:rPr dirty="0" sz="1400">
                <a:latin typeface="微软雅黑"/>
                <a:cs typeface="微软雅黑"/>
              </a:rPr>
              <a:t>小组人</a:t>
            </a:r>
            <a:r>
              <a:rPr dirty="0" sz="1400" spc="-15">
                <a:latin typeface="微软雅黑"/>
                <a:cs typeface="微软雅黑"/>
              </a:rPr>
              <a:t>员</a:t>
            </a:r>
            <a:r>
              <a:rPr dirty="0" sz="1400">
                <a:latin typeface="微软雅黑"/>
                <a:cs typeface="微软雅黑"/>
              </a:rPr>
              <a:t>合理</a:t>
            </a:r>
            <a:r>
              <a:rPr dirty="0" sz="1400" spc="-15">
                <a:latin typeface="微软雅黑"/>
                <a:cs typeface="微软雅黑"/>
              </a:rPr>
              <a:t>分</a:t>
            </a:r>
            <a:r>
              <a:rPr dirty="0" sz="1400">
                <a:latin typeface="微软雅黑"/>
                <a:cs typeface="微软雅黑"/>
              </a:rPr>
              <a:t>工，</a:t>
            </a:r>
            <a:r>
              <a:rPr dirty="0" sz="1400" spc="-15">
                <a:latin typeface="微软雅黑"/>
                <a:cs typeface="微软雅黑"/>
              </a:rPr>
              <a:t>专</a:t>
            </a:r>
            <a:r>
              <a:rPr dirty="0" sz="1400">
                <a:latin typeface="微软雅黑"/>
                <a:cs typeface="微软雅黑"/>
              </a:rPr>
              <a:t>注各</a:t>
            </a:r>
            <a:r>
              <a:rPr dirty="0" sz="1400" spc="-15">
                <a:latin typeface="微软雅黑"/>
                <a:cs typeface="微软雅黑"/>
              </a:rPr>
              <a:t>自</a:t>
            </a:r>
            <a:r>
              <a:rPr dirty="0" sz="1400">
                <a:latin typeface="微软雅黑"/>
                <a:cs typeface="微软雅黑"/>
              </a:rPr>
              <a:t>实践</a:t>
            </a:r>
            <a:r>
              <a:rPr dirty="0" sz="1400" spc="-15">
                <a:latin typeface="微软雅黑"/>
                <a:cs typeface="微软雅黑"/>
              </a:rPr>
              <a:t>域</a:t>
            </a:r>
            <a:r>
              <a:rPr dirty="0" sz="1400">
                <a:latin typeface="微软雅黑"/>
                <a:cs typeface="微软雅黑"/>
              </a:rPr>
              <a:t>内容。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09877" y="4326737"/>
            <a:ext cx="76765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微软雅黑"/>
                <a:cs typeface="微软雅黑"/>
              </a:rPr>
              <a:t>建立文件目录，制定一</a:t>
            </a:r>
            <a:r>
              <a:rPr dirty="0" sz="1400" spc="-15">
                <a:latin typeface="微软雅黑"/>
                <a:cs typeface="微软雅黑"/>
              </a:rPr>
              <a:t>些</a:t>
            </a:r>
            <a:r>
              <a:rPr dirty="0" sz="1400">
                <a:latin typeface="微软雅黑"/>
                <a:cs typeface="微软雅黑"/>
              </a:rPr>
              <a:t>模板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便于</a:t>
            </a:r>
            <a:r>
              <a:rPr dirty="0" sz="1400" spc="-15">
                <a:latin typeface="微软雅黑"/>
                <a:cs typeface="微软雅黑"/>
              </a:rPr>
              <a:t>进</a:t>
            </a:r>
            <a:r>
              <a:rPr dirty="0" sz="1400">
                <a:latin typeface="微软雅黑"/>
                <a:cs typeface="微软雅黑"/>
              </a:rPr>
              <a:t>行项</a:t>
            </a:r>
            <a:r>
              <a:rPr dirty="0" sz="1400" spc="-15">
                <a:latin typeface="微软雅黑"/>
                <a:cs typeface="微软雅黑"/>
              </a:rPr>
              <a:t>目</a:t>
            </a:r>
            <a:r>
              <a:rPr dirty="0" sz="1400">
                <a:latin typeface="微软雅黑"/>
                <a:cs typeface="微软雅黑"/>
              </a:rPr>
              <a:t>指导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问题</a:t>
            </a:r>
            <a:r>
              <a:rPr dirty="0" sz="1400" spc="-15">
                <a:latin typeface="微软雅黑"/>
                <a:cs typeface="微软雅黑"/>
              </a:rPr>
              <a:t>总</a:t>
            </a:r>
            <a:r>
              <a:rPr dirty="0" sz="1400">
                <a:latin typeface="微软雅黑"/>
                <a:cs typeface="微软雅黑"/>
              </a:rPr>
              <a:t>结。</a:t>
            </a:r>
            <a:r>
              <a:rPr dirty="0" sz="1400" spc="-15">
                <a:latin typeface="微软雅黑"/>
                <a:cs typeface="微软雅黑"/>
              </a:rPr>
              <a:t>做</a:t>
            </a:r>
            <a:r>
              <a:rPr dirty="0" sz="1400" spc="-55">
                <a:latin typeface="微软雅黑"/>
                <a:cs typeface="微软雅黑"/>
              </a:rPr>
              <a:t>好</a:t>
            </a:r>
            <a:r>
              <a:rPr dirty="0" sz="1400">
                <a:latin typeface="微软雅黑"/>
                <a:cs typeface="微软雅黑"/>
              </a:rPr>
              <a:t>配</a:t>
            </a:r>
            <a:r>
              <a:rPr dirty="0" sz="1400" spc="-15">
                <a:latin typeface="微软雅黑"/>
                <a:cs typeface="微软雅黑"/>
              </a:rPr>
              <a:t>置</a:t>
            </a:r>
            <a:r>
              <a:rPr dirty="0" sz="1400">
                <a:latin typeface="微软雅黑"/>
                <a:cs typeface="微软雅黑"/>
              </a:rPr>
              <a:t>管理</a:t>
            </a:r>
            <a:r>
              <a:rPr dirty="0" sz="1400" spc="-15">
                <a:latin typeface="微软雅黑"/>
                <a:cs typeface="微软雅黑"/>
              </a:rPr>
              <a:t>工</a:t>
            </a:r>
            <a:r>
              <a:rPr dirty="0" sz="1400">
                <a:latin typeface="微软雅黑"/>
                <a:cs typeface="微软雅黑"/>
              </a:rPr>
              <a:t>作，</a:t>
            </a:r>
            <a:r>
              <a:rPr dirty="0" sz="1400" spc="-15">
                <a:latin typeface="微软雅黑"/>
                <a:cs typeface="微软雅黑"/>
              </a:rPr>
              <a:t>及</a:t>
            </a:r>
            <a:r>
              <a:rPr dirty="0" sz="1400">
                <a:latin typeface="微软雅黑"/>
                <a:cs typeface="微软雅黑"/>
              </a:rPr>
              <a:t>时回</a:t>
            </a:r>
            <a:r>
              <a:rPr dirty="0" sz="1400" spc="-15">
                <a:latin typeface="微软雅黑"/>
                <a:cs typeface="微软雅黑"/>
              </a:rPr>
              <a:t>顾</a:t>
            </a:r>
            <a:r>
              <a:rPr dirty="0" sz="1400">
                <a:latin typeface="微软雅黑"/>
                <a:cs typeface="微软雅黑"/>
              </a:rPr>
              <a:t>总结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2437" y="178435"/>
            <a:ext cx="8080375" cy="1104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0695">
              <a:lnSpc>
                <a:spcPct val="100000"/>
              </a:lnSpc>
              <a:spcBef>
                <a:spcPts val="100"/>
              </a:spcBef>
            </a:pPr>
            <a:r>
              <a:rPr dirty="0" sz="1800" spc="-60" b="1">
                <a:solidFill>
                  <a:srgbClr val="404040"/>
                </a:solidFill>
                <a:latin typeface="微软雅黑"/>
                <a:cs typeface="微软雅黑"/>
              </a:rPr>
              <a:t>几点心得</a:t>
            </a:r>
            <a:endParaRPr sz="1800">
              <a:latin typeface="微软雅黑"/>
              <a:cs typeface="微软雅黑"/>
            </a:endParaRPr>
          </a:p>
          <a:p>
            <a:pPr marL="12700" marR="5080" indent="450850">
              <a:lnSpc>
                <a:spcPct val="150000"/>
              </a:lnSpc>
              <a:spcBef>
                <a:spcPts val="1295"/>
              </a:spcBef>
            </a:pPr>
            <a:r>
              <a:rPr dirty="0" sz="1400">
                <a:latin typeface="微软雅黑"/>
                <a:cs typeface="微软雅黑"/>
              </a:rPr>
              <a:t>可以用</a:t>
            </a:r>
            <a:r>
              <a:rPr dirty="0" sz="1400" spc="-5">
                <a:latin typeface="微软雅黑"/>
                <a:cs typeface="微软雅黑"/>
              </a:rPr>
              <a:t>CMMI</a:t>
            </a:r>
            <a:r>
              <a:rPr dirty="0" sz="1400">
                <a:latin typeface="微软雅黑"/>
                <a:cs typeface="微软雅黑"/>
              </a:rPr>
              <a:t>的思想去管理</a:t>
            </a:r>
            <a:r>
              <a:rPr dirty="0" sz="1400" spc="-10">
                <a:latin typeface="微软雅黑"/>
                <a:cs typeface="微软雅黑"/>
              </a:rPr>
              <a:t>CMMI</a:t>
            </a:r>
            <a:r>
              <a:rPr dirty="0" sz="1400">
                <a:latin typeface="微软雅黑"/>
                <a:cs typeface="微软雅黑"/>
              </a:rPr>
              <a:t>评估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把</a:t>
            </a:r>
            <a:r>
              <a:rPr dirty="0" sz="1400" spc="-10">
                <a:latin typeface="微软雅黑"/>
                <a:cs typeface="微软雅黑"/>
              </a:rPr>
              <a:t>CMMI</a:t>
            </a:r>
            <a:r>
              <a:rPr dirty="0" sz="1400">
                <a:latin typeface="微软雅黑"/>
                <a:cs typeface="微软雅黑"/>
              </a:rPr>
              <a:t>评估</a:t>
            </a:r>
            <a:r>
              <a:rPr dirty="0" sz="1400" spc="-15">
                <a:latin typeface="微软雅黑"/>
                <a:cs typeface="微软雅黑"/>
              </a:rPr>
              <a:t>作</a:t>
            </a:r>
            <a:r>
              <a:rPr dirty="0" sz="1400">
                <a:latin typeface="微软雅黑"/>
                <a:cs typeface="微软雅黑"/>
              </a:rPr>
              <a:t>为一</a:t>
            </a:r>
            <a:r>
              <a:rPr dirty="0" sz="1400" spc="-15">
                <a:latin typeface="微软雅黑"/>
                <a:cs typeface="微软雅黑"/>
              </a:rPr>
              <a:t>个</a:t>
            </a:r>
            <a:r>
              <a:rPr dirty="0" sz="1400">
                <a:latin typeface="微软雅黑"/>
                <a:cs typeface="微软雅黑"/>
              </a:rPr>
              <a:t>项目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结合</a:t>
            </a:r>
            <a:r>
              <a:rPr dirty="0" sz="1400" spc="-15">
                <a:latin typeface="微软雅黑"/>
                <a:cs typeface="微软雅黑"/>
              </a:rPr>
              <a:t>项</a:t>
            </a:r>
            <a:r>
              <a:rPr dirty="0" sz="1400">
                <a:latin typeface="微软雅黑"/>
                <a:cs typeface="微软雅黑"/>
              </a:rPr>
              <a:t>目管</a:t>
            </a:r>
            <a:r>
              <a:rPr dirty="0" sz="1400" spc="-15">
                <a:latin typeface="微软雅黑"/>
                <a:cs typeface="微软雅黑"/>
              </a:rPr>
              <a:t>理</a:t>
            </a:r>
            <a:r>
              <a:rPr dirty="0" sz="1400">
                <a:latin typeface="微软雅黑"/>
                <a:cs typeface="微软雅黑"/>
              </a:rPr>
              <a:t>的一</a:t>
            </a:r>
            <a:r>
              <a:rPr dirty="0" sz="1400" spc="-15">
                <a:latin typeface="微软雅黑"/>
                <a:cs typeface="微软雅黑"/>
              </a:rPr>
              <a:t>些</a:t>
            </a:r>
            <a:r>
              <a:rPr dirty="0" sz="1400">
                <a:latin typeface="微软雅黑"/>
                <a:cs typeface="微软雅黑"/>
              </a:rPr>
              <a:t>方式方 法，计划一切需要计划</a:t>
            </a:r>
            <a:r>
              <a:rPr dirty="0" sz="1400" spc="-15">
                <a:latin typeface="微软雅黑"/>
                <a:cs typeface="微软雅黑"/>
              </a:rPr>
              <a:t>的</a:t>
            </a:r>
            <a:r>
              <a:rPr dirty="0" sz="1400">
                <a:latin typeface="微软雅黑"/>
                <a:cs typeface="微软雅黑"/>
              </a:rPr>
              <a:t>，并</a:t>
            </a:r>
            <a:r>
              <a:rPr dirty="0" sz="1400" spc="-15">
                <a:latin typeface="微软雅黑"/>
                <a:cs typeface="微软雅黑"/>
              </a:rPr>
              <a:t>关</a:t>
            </a:r>
            <a:r>
              <a:rPr dirty="0" sz="1400">
                <a:latin typeface="微软雅黑"/>
                <a:cs typeface="微软雅黑"/>
              </a:rPr>
              <a:t>注控</a:t>
            </a:r>
            <a:r>
              <a:rPr dirty="0" sz="1400" spc="-15">
                <a:latin typeface="微软雅黑"/>
                <a:cs typeface="微软雅黑"/>
              </a:rPr>
              <a:t>制</a:t>
            </a:r>
            <a:r>
              <a:rPr dirty="0" sz="1400">
                <a:latin typeface="微软雅黑"/>
                <a:cs typeface="微软雅黑"/>
              </a:rPr>
              <a:t>好计</a:t>
            </a:r>
            <a:r>
              <a:rPr dirty="0" sz="1400" spc="-15">
                <a:latin typeface="微软雅黑"/>
                <a:cs typeface="微软雅黑"/>
              </a:rPr>
              <a:t>划</a:t>
            </a:r>
            <a:r>
              <a:rPr dirty="0" sz="1400">
                <a:latin typeface="微软雅黑"/>
                <a:cs typeface="微软雅黑"/>
              </a:rPr>
              <a:t>，保</a:t>
            </a:r>
            <a:r>
              <a:rPr dirty="0" sz="1400" spc="-5">
                <a:latin typeface="微软雅黑"/>
                <a:cs typeface="微软雅黑"/>
              </a:rPr>
              <a:t>障CMMI</a:t>
            </a:r>
            <a:r>
              <a:rPr dirty="0" sz="1400">
                <a:latin typeface="微软雅黑"/>
                <a:cs typeface="微软雅黑"/>
              </a:rPr>
              <a:t>评</a:t>
            </a:r>
            <a:r>
              <a:rPr dirty="0" sz="1400" spc="-15">
                <a:latin typeface="微软雅黑"/>
                <a:cs typeface="微软雅黑"/>
              </a:rPr>
              <a:t>估</a:t>
            </a:r>
            <a:r>
              <a:rPr dirty="0" sz="1400">
                <a:latin typeface="微软雅黑"/>
                <a:cs typeface="微软雅黑"/>
              </a:rPr>
              <a:t>的顺</a:t>
            </a:r>
            <a:r>
              <a:rPr dirty="0" sz="1400" spc="-15">
                <a:latin typeface="微软雅黑"/>
                <a:cs typeface="微软雅黑"/>
              </a:rPr>
              <a:t>利</a:t>
            </a:r>
            <a:r>
              <a:rPr dirty="0" sz="1400">
                <a:latin typeface="微软雅黑"/>
                <a:cs typeface="微软雅黑"/>
              </a:rPr>
              <a:t>进行。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487" y="193571"/>
            <a:ext cx="585145" cy="289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647313" y="2025269"/>
            <a:ext cx="246443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595" b="1">
                <a:latin typeface="微软雅黑"/>
                <a:cs typeface="微软雅黑"/>
              </a:rPr>
              <a:t>谢谢</a:t>
            </a:r>
            <a:r>
              <a:rPr dirty="0" sz="6000" b="1">
                <a:latin typeface="微软雅黑"/>
                <a:cs typeface="微软雅黑"/>
              </a:rPr>
              <a:t>！</a:t>
            </a:r>
            <a:endParaRPr sz="60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12</a:t>
            </a:fld>
          </a:p>
        </p:txBody>
      </p:sp>
      <p:sp>
        <p:nvSpPr>
          <p:cNvPr id="5" name="object 5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036" y="193118"/>
            <a:ext cx="586047" cy="289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3644" y="727303"/>
            <a:ext cx="8241665" cy="1359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160" indent="419100">
              <a:lnSpc>
                <a:spcPct val="125000"/>
              </a:lnSpc>
              <a:spcBef>
                <a:spcPts val="100"/>
              </a:spcBef>
            </a:pPr>
            <a:r>
              <a:rPr dirty="0" sz="1400" b="1">
                <a:latin typeface="微软雅黑"/>
                <a:cs typeface="微软雅黑"/>
              </a:rPr>
              <a:t>昆仑数智公司于</a:t>
            </a:r>
            <a:r>
              <a:rPr dirty="0" sz="1400" spc="-5" b="1">
                <a:latin typeface="微软雅黑"/>
                <a:cs typeface="微软雅黑"/>
              </a:rPr>
              <a:t>2020</a:t>
            </a:r>
            <a:r>
              <a:rPr dirty="0" sz="1400" b="1">
                <a:latin typeface="微软雅黑"/>
                <a:cs typeface="微软雅黑"/>
              </a:rPr>
              <a:t>年</a:t>
            </a:r>
            <a:r>
              <a:rPr dirty="0" sz="1400" spc="-5" b="1">
                <a:latin typeface="微软雅黑"/>
                <a:cs typeface="微软雅黑"/>
              </a:rPr>
              <a:t>11</a:t>
            </a:r>
            <a:r>
              <a:rPr dirty="0" sz="1400" b="1">
                <a:latin typeface="微软雅黑"/>
                <a:cs typeface="微软雅黑"/>
              </a:rPr>
              <a:t>月由原中油瑞飞公司以及凌怡公司合并建</a:t>
            </a:r>
            <a:r>
              <a:rPr dirty="0" sz="1400" spc="5" b="1">
                <a:latin typeface="微软雅黑"/>
                <a:cs typeface="微软雅黑"/>
              </a:rPr>
              <a:t>立</a:t>
            </a:r>
            <a:r>
              <a:rPr dirty="0" sz="1400" b="1">
                <a:latin typeface="微软雅黑"/>
                <a:cs typeface="微软雅黑"/>
              </a:rPr>
              <a:t>。是中国石油下属信息科技公 司，注册资金20亿</a:t>
            </a:r>
            <a:r>
              <a:rPr dirty="0" sz="1400" spc="-5" b="1">
                <a:latin typeface="微软雅黑"/>
                <a:cs typeface="微软雅黑"/>
              </a:rPr>
              <a:t>，2020</a:t>
            </a:r>
            <a:r>
              <a:rPr dirty="0" sz="1400" spc="-15" b="1">
                <a:latin typeface="微软雅黑"/>
                <a:cs typeface="微软雅黑"/>
              </a:rPr>
              <a:t>年</a:t>
            </a:r>
            <a:r>
              <a:rPr dirty="0" sz="1400" b="1">
                <a:latin typeface="微软雅黑"/>
                <a:cs typeface="微软雅黑"/>
              </a:rPr>
              <a:t>被评</a:t>
            </a:r>
            <a:r>
              <a:rPr dirty="0" sz="1400" spc="-15" b="1">
                <a:latin typeface="微软雅黑"/>
                <a:cs typeface="微软雅黑"/>
              </a:rPr>
              <a:t>为</a:t>
            </a:r>
            <a:r>
              <a:rPr dirty="0" sz="1400" b="1">
                <a:latin typeface="微软雅黑"/>
                <a:cs typeface="微软雅黑"/>
              </a:rPr>
              <a:t>中国</a:t>
            </a:r>
            <a:r>
              <a:rPr dirty="0" sz="1400" spc="-15" b="1">
                <a:latin typeface="微软雅黑"/>
                <a:cs typeface="微软雅黑"/>
              </a:rPr>
              <a:t>软</a:t>
            </a:r>
            <a:r>
              <a:rPr dirty="0" sz="1400" b="1">
                <a:latin typeface="微软雅黑"/>
                <a:cs typeface="微软雅黑"/>
              </a:rPr>
              <a:t>件百</a:t>
            </a:r>
            <a:r>
              <a:rPr dirty="0" sz="1400" spc="-15" b="1">
                <a:latin typeface="微软雅黑"/>
                <a:cs typeface="微软雅黑"/>
              </a:rPr>
              <a:t>强</a:t>
            </a:r>
            <a:r>
              <a:rPr dirty="0" sz="1400" b="1">
                <a:latin typeface="微软雅黑"/>
                <a:cs typeface="微软雅黑"/>
              </a:rPr>
              <a:t>企</a:t>
            </a:r>
            <a:r>
              <a:rPr dirty="0" sz="1400" spc="5" b="1">
                <a:latin typeface="微软雅黑"/>
                <a:cs typeface="微软雅黑"/>
              </a:rPr>
              <a:t>业</a:t>
            </a:r>
            <a:r>
              <a:rPr dirty="0" sz="1400" b="1">
                <a:latin typeface="微软雅黑"/>
                <a:cs typeface="微软雅黑"/>
              </a:rPr>
              <a:t>。</a:t>
            </a:r>
            <a:endParaRPr sz="1400">
              <a:latin typeface="微软雅黑"/>
              <a:cs typeface="微软雅黑"/>
            </a:endParaRPr>
          </a:p>
          <a:p>
            <a:pPr marL="12700" indent="419100">
              <a:lnSpc>
                <a:spcPct val="100000"/>
              </a:lnSpc>
              <a:spcBef>
                <a:spcPts val="420"/>
              </a:spcBef>
            </a:pPr>
            <a:r>
              <a:rPr dirty="0" sz="1400" spc="25" b="1">
                <a:latin typeface="微软雅黑"/>
                <a:cs typeface="微软雅黑"/>
              </a:rPr>
              <a:t>公司已持</a:t>
            </a:r>
            <a:r>
              <a:rPr dirty="0" sz="1400" spc="30" b="1">
                <a:latin typeface="微软雅黑"/>
                <a:cs typeface="微软雅黑"/>
              </a:rPr>
              <a:t>续</a:t>
            </a:r>
            <a:r>
              <a:rPr dirty="0" sz="1400" spc="25" b="1">
                <a:latin typeface="微软雅黑"/>
                <a:cs typeface="微软雅黑"/>
              </a:rPr>
              <a:t>为中国石油集团、下属专业公</a:t>
            </a:r>
            <a:r>
              <a:rPr dirty="0" sz="1400" spc="30" b="1">
                <a:latin typeface="微软雅黑"/>
                <a:cs typeface="微软雅黑"/>
              </a:rPr>
              <a:t>司</a:t>
            </a:r>
            <a:r>
              <a:rPr dirty="0" sz="1400" spc="25" b="1">
                <a:latin typeface="微软雅黑"/>
                <a:cs typeface="微软雅黑"/>
              </a:rPr>
              <a:t>、地区公司、海外公司提供了油气行业数字化</a:t>
            </a:r>
            <a:r>
              <a:rPr dirty="0" sz="1400" spc="10" b="1">
                <a:latin typeface="微软雅黑"/>
                <a:cs typeface="微软雅黑"/>
              </a:rPr>
              <a:t>转</a:t>
            </a:r>
            <a:r>
              <a:rPr dirty="0" sz="1400" spc="25" b="1">
                <a:latin typeface="微软雅黑"/>
                <a:cs typeface="微软雅黑"/>
              </a:rPr>
              <a:t>型专业</a:t>
            </a:r>
            <a:endParaRPr sz="1400">
              <a:latin typeface="微软雅黑"/>
              <a:cs typeface="微软雅黑"/>
            </a:endParaRPr>
          </a:p>
          <a:p>
            <a:pPr marL="12700" marR="8255">
              <a:lnSpc>
                <a:spcPct val="125000"/>
              </a:lnSpc>
            </a:pPr>
            <a:r>
              <a:rPr dirty="0" sz="1400" spc="20" b="1">
                <a:latin typeface="微软雅黑"/>
                <a:cs typeface="微软雅黑"/>
              </a:rPr>
              <a:t>服</a:t>
            </a:r>
            <a:r>
              <a:rPr dirty="0" sz="1400" spc="35" b="1">
                <a:latin typeface="微软雅黑"/>
                <a:cs typeface="微软雅黑"/>
              </a:rPr>
              <a:t>务</a:t>
            </a:r>
            <a:r>
              <a:rPr dirty="0" sz="1400" spc="20" b="1">
                <a:latin typeface="微软雅黑"/>
                <a:cs typeface="微软雅黑"/>
              </a:rPr>
              <a:t>；为国资</a:t>
            </a:r>
            <a:r>
              <a:rPr dirty="0" sz="1400" spc="45" b="1">
                <a:latin typeface="微软雅黑"/>
                <a:cs typeface="微软雅黑"/>
              </a:rPr>
              <a:t>委</a:t>
            </a:r>
            <a:r>
              <a:rPr dirty="0" sz="1400" spc="20" b="1">
                <a:latin typeface="微软雅黑"/>
                <a:cs typeface="微软雅黑"/>
              </a:rPr>
              <a:t>、中</a:t>
            </a:r>
            <a:r>
              <a:rPr dirty="0" sz="1400" spc="35" b="1">
                <a:latin typeface="微软雅黑"/>
                <a:cs typeface="微软雅黑"/>
              </a:rPr>
              <a:t>央</a:t>
            </a:r>
            <a:r>
              <a:rPr dirty="0" sz="1400" spc="20" b="1">
                <a:latin typeface="微软雅黑"/>
                <a:cs typeface="微软雅黑"/>
              </a:rPr>
              <a:t>企业提供</a:t>
            </a:r>
            <a:r>
              <a:rPr dirty="0" sz="1400" spc="35" b="1">
                <a:latin typeface="微软雅黑"/>
                <a:cs typeface="微软雅黑"/>
              </a:rPr>
              <a:t>了</a:t>
            </a:r>
            <a:r>
              <a:rPr dirty="0" sz="1400" spc="20" b="1">
                <a:latin typeface="微软雅黑"/>
                <a:cs typeface="微软雅黑"/>
              </a:rPr>
              <a:t>国资</a:t>
            </a:r>
            <a:r>
              <a:rPr dirty="0" sz="1400" spc="35" b="1">
                <a:latin typeface="微软雅黑"/>
                <a:cs typeface="微软雅黑"/>
              </a:rPr>
              <a:t>监</a:t>
            </a:r>
            <a:r>
              <a:rPr dirty="0" sz="1400" spc="40" b="1">
                <a:latin typeface="微软雅黑"/>
                <a:cs typeface="微软雅黑"/>
              </a:rPr>
              <a:t>管</a:t>
            </a:r>
            <a:r>
              <a:rPr dirty="0" sz="1400" spc="20" b="1">
                <a:latin typeface="微软雅黑"/>
                <a:cs typeface="微软雅黑"/>
              </a:rPr>
              <a:t>、党建</a:t>
            </a:r>
            <a:r>
              <a:rPr dirty="0" sz="1400" spc="35" b="1">
                <a:latin typeface="微软雅黑"/>
                <a:cs typeface="微软雅黑"/>
              </a:rPr>
              <a:t>等</a:t>
            </a:r>
            <a:r>
              <a:rPr dirty="0" sz="1400" spc="20" b="1">
                <a:latin typeface="微软雅黑"/>
                <a:cs typeface="微软雅黑"/>
              </a:rPr>
              <a:t>产品</a:t>
            </a:r>
            <a:r>
              <a:rPr dirty="0" sz="1400" spc="35" b="1">
                <a:latin typeface="微软雅黑"/>
                <a:cs typeface="微软雅黑"/>
              </a:rPr>
              <a:t>和</a:t>
            </a:r>
            <a:r>
              <a:rPr dirty="0" sz="1400" spc="20" b="1">
                <a:latin typeface="微软雅黑"/>
                <a:cs typeface="微软雅黑"/>
              </a:rPr>
              <a:t>服务；</a:t>
            </a:r>
            <a:r>
              <a:rPr dirty="0" sz="1400" spc="35" b="1">
                <a:latin typeface="微软雅黑"/>
                <a:cs typeface="微软雅黑"/>
              </a:rPr>
              <a:t>为</a:t>
            </a:r>
            <a:r>
              <a:rPr dirty="0" sz="1400" spc="20" b="1">
                <a:latin typeface="微软雅黑"/>
                <a:cs typeface="微软雅黑"/>
              </a:rPr>
              <a:t>海</a:t>
            </a:r>
            <a:r>
              <a:rPr dirty="0" sz="1400" spc="40" b="1">
                <a:latin typeface="微软雅黑"/>
                <a:cs typeface="微软雅黑"/>
              </a:rPr>
              <a:t>外</a:t>
            </a:r>
            <a:r>
              <a:rPr dirty="0" sz="1400" spc="5" b="1">
                <a:latin typeface="微软雅黑"/>
                <a:cs typeface="微软雅黑"/>
              </a:rPr>
              <a:t>NOC</a:t>
            </a:r>
            <a:r>
              <a:rPr dirty="0" sz="1400" spc="20" b="1">
                <a:latin typeface="微软雅黑"/>
                <a:cs typeface="微软雅黑"/>
              </a:rPr>
              <a:t>客户提供</a:t>
            </a:r>
            <a:r>
              <a:rPr dirty="0" sz="1400" spc="25" b="1">
                <a:latin typeface="微软雅黑"/>
                <a:cs typeface="微软雅黑"/>
              </a:rPr>
              <a:t>了</a:t>
            </a:r>
            <a:r>
              <a:rPr dirty="0" sz="1400" spc="5" b="1">
                <a:latin typeface="微软雅黑"/>
                <a:cs typeface="微软雅黑"/>
              </a:rPr>
              <a:t>ERP</a:t>
            </a:r>
            <a:r>
              <a:rPr dirty="0" sz="1400" spc="20" b="1">
                <a:latin typeface="微软雅黑"/>
                <a:cs typeface="微软雅黑"/>
              </a:rPr>
              <a:t>咨询、</a:t>
            </a:r>
            <a:r>
              <a:rPr dirty="0" sz="1400" b="1">
                <a:latin typeface="微软雅黑"/>
                <a:cs typeface="微软雅黑"/>
              </a:rPr>
              <a:t>智 慧油田、智慧管道等专</a:t>
            </a:r>
            <a:r>
              <a:rPr dirty="0" sz="1400" spc="-15" b="1">
                <a:latin typeface="微软雅黑"/>
                <a:cs typeface="微软雅黑"/>
              </a:rPr>
              <a:t>业</a:t>
            </a:r>
            <a:r>
              <a:rPr dirty="0" sz="1400" b="1">
                <a:latin typeface="微软雅黑"/>
                <a:cs typeface="微软雅黑"/>
              </a:rPr>
              <a:t>服务。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5675" y="176910"/>
            <a:ext cx="909319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000000"/>
                </a:solidFill>
              </a:rPr>
              <a:t>公司概况</a:t>
            </a:r>
            <a:endParaRPr sz="1800"/>
          </a:p>
        </p:txBody>
      </p:sp>
      <p:sp>
        <p:nvSpPr>
          <p:cNvPr id="6" name="object 6"/>
          <p:cNvSpPr/>
          <p:nvPr/>
        </p:nvSpPr>
        <p:spPr>
          <a:xfrm>
            <a:off x="234695" y="2139695"/>
            <a:ext cx="3680459" cy="2529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43483" y="4731816"/>
            <a:ext cx="25400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微软雅黑"/>
                <a:cs typeface="微软雅黑"/>
              </a:rPr>
              <a:t>戴厚良董事长、李凡荣总经理为昆仑数智公司揭牌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46575" y="3238506"/>
            <a:ext cx="5297423" cy="183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41648" y="3433571"/>
            <a:ext cx="4983479" cy="12633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833998" y="4761687"/>
            <a:ext cx="13970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微软雅黑"/>
                <a:cs typeface="微软雅黑"/>
              </a:rPr>
              <a:t>中国石油数据中心（昌平）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59552" y="1982724"/>
            <a:ext cx="2123059" cy="15864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54623" y="2177795"/>
            <a:ext cx="1552955" cy="10165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00900" y="1982724"/>
            <a:ext cx="1943098" cy="15864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95971" y="2177795"/>
            <a:ext cx="1629155" cy="10165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46575" y="1982724"/>
            <a:ext cx="2194686" cy="15864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41648" y="2177795"/>
            <a:ext cx="1624583" cy="10165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090161" y="3229483"/>
            <a:ext cx="1625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微软雅黑"/>
                <a:cs typeface="微软雅黑"/>
              </a:rPr>
              <a:t>中国石油科技创新园区（昌平）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431911" y="4934619"/>
            <a:ext cx="1358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z="1200" spc="-5" b="1">
                <a:solidFill>
                  <a:srgbClr val="404040"/>
                </a:solidFill>
                <a:latin typeface="Arial"/>
                <a:cs typeface="Arial"/>
              </a:rPr>
              <a:t>3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74994" y="3229483"/>
            <a:ext cx="9398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微软雅黑"/>
                <a:cs typeface="微软雅黑"/>
              </a:rPr>
              <a:t>歌华大厦（东城）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36509" y="3214243"/>
            <a:ext cx="11715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微软雅黑"/>
                <a:cs typeface="微软雅黑"/>
              </a:rPr>
              <a:t>八角办公区（石景山）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036" y="193118"/>
            <a:ext cx="586047" cy="289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4370" y="796823"/>
            <a:ext cx="807085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419100">
              <a:lnSpc>
                <a:spcPct val="125000"/>
              </a:lnSpc>
              <a:spcBef>
                <a:spcPts val="100"/>
              </a:spcBef>
            </a:pPr>
            <a:r>
              <a:rPr dirty="0" sz="1600" spc="15">
                <a:solidFill>
                  <a:srgbClr val="000000"/>
                </a:solidFill>
              </a:rPr>
              <a:t>昆</a:t>
            </a:r>
            <a:r>
              <a:rPr dirty="0" sz="1600" spc="30">
                <a:solidFill>
                  <a:srgbClr val="000000"/>
                </a:solidFill>
              </a:rPr>
              <a:t>仑数智</a:t>
            </a:r>
            <a:r>
              <a:rPr dirty="0" sz="1600" spc="15">
                <a:solidFill>
                  <a:srgbClr val="20232F"/>
                </a:solidFill>
              </a:rPr>
              <a:t>拥</a:t>
            </a:r>
            <a:r>
              <a:rPr dirty="0" sz="1600" spc="30">
                <a:solidFill>
                  <a:srgbClr val="20232F"/>
                </a:solidFill>
              </a:rPr>
              <a:t>有一</a:t>
            </a:r>
            <a:r>
              <a:rPr dirty="0" sz="1600" spc="15">
                <a:solidFill>
                  <a:srgbClr val="20232F"/>
                </a:solidFill>
              </a:rPr>
              <a:t>支</a:t>
            </a:r>
            <a:r>
              <a:rPr dirty="0" sz="1600" spc="5">
                <a:solidFill>
                  <a:srgbClr val="000000"/>
                </a:solidFill>
              </a:rPr>
              <a:t>4000</a:t>
            </a:r>
            <a:r>
              <a:rPr dirty="0" sz="1600" spc="30">
                <a:solidFill>
                  <a:srgbClr val="000000"/>
                </a:solidFill>
              </a:rPr>
              <a:t>多人</a:t>
            </a:r>
            <a:r>
              <a:rPr dirty="0" sz="1600" spc="15">
                <a:solidFill>
                  <a:srgbClr val="000000"/>
                </a:solidFill>
              </a:rPr>
              <a:t>的</a:t>
            </a:r>
            <a:r>
              <a:rPr dirty="0" sz="1600" spc="30">
                <a:solidFill>
                  <a:srgbClr val="000000"/>
                </a:solidFill>
              </a:rPr>
              <a:t>专</a:t>
            </a:r>
            <a:r>
              <a:rPr dirty="0" sz="1600" spc="15">
                <a:solidFill>
                  <a:srgbClr val="000000"/>
                </a:solidFill>
              </a:rPr>
              <a:t>业</a:t>
            </a:r>
            <a:r>
              <a:rPr dirty="0" sz="1600" spc="30">
                <a:solidFill>
                  <a:srgbClr val="000000"/>
                </a:solidFill>
              </a:rPr>
              <a:t>化人才</a:t>
            </a:r>
            <a:r>
              <a:rPr dirty="0" sz="1600" spc="15">
                <a:solidFill>
                  <a:srgbClr val="000000"/>
                </a:solidFill>
              </a:rPr>
              <a:t>队</a:t>
            </a:r>
            <a:r>
              <a:rPr dirty="0" sz="1600" spc="40">
                <a:solidFill>
                  <a:srgbClr val="000000"/>
                </a:solidFill>
              </a:rPr>
              <a:t>伍</a:t>
            </a:r>
            <a:r>
              <a:rPr dirty="0" sz="1600" spc="30">
                <a:solidFill>
                  <a:srgbClr val="000000"/>
                </a:solidFill>
              </a:rPr>
              <a:t>，</a:t>
            </a:r>
            <a:r>
              <a:rPr dirty="0" sz="1600" spc="15">
                <a:solidFill>
                  <a:srgbClr val="000000"/>
                </a:solidFill>
              </a:rPr>
              <a:t>其</a:t>
            </a:r>
            <a:r>
              <a:rPr dirty="0" sz="1600" spc="30">
                <a:solidFill>
                  <a:srgbClr val="000000"/>
                </a:solidFill>
              </a:rPr>
              <a:t>中高级</a:t>
            </a:r>
            <a:r>
              <a:rPr dirty="0" sz="1600" spc="15">
                <a:solidFill>
                  <a:srgbClr val="000000"/>
                </a:solidFill>
              </a:rPr>
              <a:t>技</a:t>
            </a:r>
            <a:r>
              <a:rPr dirty="0" sz="1600" spc="30">
                <a:solidFill>
                  <a:srgbClr val="000000"/>
                </a:solidFill>
              </a:rPr>
              <a:t>术人</a:t>
            </a:r>
            <a:r>
              <a:rPr dirty="0" sz="1600" spc="15">
                <a:solidFill>
                  <a:srgbClr val="000000"/>
                </a:solidFill>
              </a:rPr>
              <a:t>员</a:t>
            </a:r>
            <a:r>
              <a:rPr dirty="0" sz="1600" spc="30">
                <a:solidFill>
                  <a:srgbClr val="000000"/>
                </a:solidFill>
              </a:rPr>
              <a:t>超过</a:t>
            </a:r>
            <a:r>
              <a:rPr dirty="0" sz="1600" spc="5">
                <a:solidFill>
                  <a:srgbClr val="000000"/>
                </a:solidFill>
              </a:rPr>
              <a:t>1000</a:t>
            </a:r>
            <a:r>
              <a:rPr dirty="0" sz="1600" spc="30">
                <a:solidFill>
                  <a:srgbClr val="000000"/>
                </a:solidFill>
              </a:rPr>
              <a:t>人，</a:t>
            </a:r>
            <a:r>
              <a:rPr dirty="0" sz="1600" spc="-5">
                <a:solidFill>
                  <a:srgbClr val="000000"/>
                </a:solidFill>
              </a:rPr>
              <a:t>在 国内、海外共设立了</a:t>
            </a:r>
            <a:r>
              <a:rPr dirty="0" sz="1600" spc="-10">
                <a:solidFill>
                  <a:srgbClr val="000000"/>
                </a:solidFill>
              </a:rPr>
              <a:t>40</a:t>
            </a:r>
            <a:r>
              <a:rPr dirty="0" sz="1600" spc="-5">
                <a:solidFill>
                  <a:srgbClr val="000000"/>
                </a:solidFill>
              </a:rPr>
              <a:t>个代表处，</a:t>
            </a:r>
            <a:r>
              <a:rPr dirty="0" sz="1600" spc="60">
                <a:solidFill>
                  <a:srgbClr val="000000"/>
                </a:solidFill>
              </a:rPr>
              <a:t> </a:t>
            </a:r>
            <a:r>
              <a:rPr dirty="0" sz="1600" spc="-5">
                <a:solidFill>
                  <a:srgbClr val="000000"/>
                </a:solidFill>
              </a:rPr>
              <a:t>业务遍及</a:t>
            </a:r>
            <a:r>
              <a:rPr dirty="0" sz="1600" spc="-10">
                <a:solidFill>
                  <a:srgbClr val="000000"/>
                </a:solidFill>
              </a:rPr>
              <a:t>33</a:t>
            </a:r>
            <a:r>
              <a:rPr dirty="0" sz="1600" spc="-5">
                <a:solidFill>
                  <a:srgbClr val="000000"/>
                </a:solidFill>
              </a:rPr>
              <a:t>个国家。</a:t>
            </a:r>
            <a:endParaRPr sz="1600"/>
          </a:p>
        </p:txBody>
      </p:sp>
      <p:sp>
        <p:nvSpPr>
          <p:cNvPr id="5" name="object 5"/>
          <p:cNvSpPr txBox="1"/>
          <p:nvPr/>
        </p:nvSpPr>
        <p:spPr>
          <a:xfrm>
            <a:off x="855675" y="176910"/>
            <a:ext cx="90931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 b="1">
                <a:latin typeface="微软雅黑"/>
                <a:cs typeface="微软雅黑"/>
              </a:rPr>
              <a:t>市场布局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7868" y="1589531"/>
            <a:ext cx="3672840" cy="27096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67555" y="1731263"/>
            <a:ext cx="4824983" cy="2427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431911" y="4934619"/>
            <a:ext cx="1358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z="1200" spc="-5" b="1">
                <a:solidFill>
                  <a:srgbClr val="404040"/>
                </a:solidFill>
                <a:latin typeface="Arial"/>
                <a:cs typeface="Arial"/>
              </a:rPr>
              <a:t>3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036" y="193118"/>
            <a:ext cx="586047" cy="289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2963" y="705499"/>
            <a:ext cx="8276590" cy="904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06400">
              <a:lnSpc>
                <a:spcPct val="120100"/>
              </a:lnSpc>
              <a:spcBef>
                <a:spcPts val="100"/>
              </a:spcBef>
            </a:pPr>
            <a:r>
              <a:rPr dirty="0" sz="1600" spc="15" b="1">
                <a:latin typeface="微软雅黑"/>
                <a:cs typeface="微软雅黑"/>
              </a:rPr>
              <a:t>面</a:t>
            </a:r>
            <a:r>
              <a:rPr dirty="0" sz="1600" spc="25" b="1">
                <a:latin typeface="微软雅黑"/>
                <a:cs typeface="微软雅黑"/>
              </a:rPr>
              <a:t>向</a:t>
            </a:r>
            <a:r>
              <a:rPr dirty="0" sz="1600" spc="15" b="1">
                <a:latin typeface="微软雅黑"/>
                <a:cs typeface="微软雅黑"/>
              </a:rPr>
              <a:t>油</a:t>
            </a:r>
            <a:r>
              <a:rPr dirty="0" sz="1600" spc="25" b="1">
                <a:latin typeface="微软雅黑"/>
                <a:cs typeface="微软雅黑"/>
              </a:rPr>
              <a:t>气</a:t>
            </a:r>
            <a:r>
              <a:rPr dirty="0" sz="1600" spc="15" b="1">
                <a:latin typeface="微软雅黑"/>
                <a:cs typeface="微软雅黑"/>
              </a:rPr>
              <a:t>企</a:t>
            </a:r>
            <a:r>
              <a:rPr dirty="0" sz="1600" spc="35" b="1">
                <a:latin typeface="微软雅黑"/>
                <a:cs typeface="微软雅黑"/>
              </a:rPr>
              <a:t>业</a:t>
            </a:r>
            <a:r>
              <a:rPr dirty="0" sz="1600" spc="25" b="1">
                <a:latin typeface="微软雅黑"/>
                <a:cs typeface="微软雅黑"/>
              </a:rPr>
              <a:t>、</a:t>
            </a:r>
            <a:r>
              <a:rPr dirty="0" sz="1600" spc="15" b="1">
                <a:latin typeface="微软雅黑"/>
                <a:cs typeface="微软雅黑"/>
              </a:rPr>
              <a:t>能</a:t>
            </a:r>
            <a:r>
              <a:rPr dirty="0" sz="1600" spc="25" b="1">
                <a:latin typeface="微软雅黑"/>
                <a:cs typeface="微软雅黑"/>
              </a:rPr>
              <a:t>源</a:t>
            </a:r>
            <a:r>
              <a:rPr dirty="0" sz="1600" spc="15" b="1">
                <a:latin typeface="微软雅黑"/>
                <a:cs typeface="微软雅黑"/>
              </a:rPr>
              <a:t>和</a:t>
            </a:r>
            <a:r>
              <a:rPr dirty="0" sz="1600" spc="25" b="1">
                <a:latin typeface="微软雅黑"/>
                <a:cs typeface="微软雅黑"/>
              </a:rPr>
              <a:t>流</a:t>
            </a:r>
            <a:r>
              <a:rPr dirty="0" sz="1600" spc="15" b="1">
                <a:latin typeface="微软雅黑"/>
                <a:cs typeface="微软雅黑"/>
              </a:rPr>
              <a:t>程</a:t>
            </a:r>
            <a:r>
              <a:rPr dirty="0" sz="1600" spc="25" b="1">
                <a:latin typeface="微软雅黑"/>
                <a:cs typeface="微软雅黑"/>
              </a:rPr>
              <a:t>工业</a:t>
            </a:r>
            <a:r>
              <a:rPr dirty="0" sz="1600" spc="15" b="1">
                <a:latin typeface="微软雅黑"/>
                <a:cs typeface="微软雅黑"/>
              </a:rPr>
              <a:t>企</a:t>
            </a:r>
            <a:r>
              <a:rPr dirty="0" sz="1600" spc="40" b="1">
                <a:latin typeface="微软雅黑"/>
                <a:cs typeface="微软雅黑"/>
              </a:rPr>
              <a:t>业</a:t>
            </a:r>
            <a:r>
              <a:rPr dirty="0" sz="1600" spc="15" b="1">
                <a:latin typeface="微软雅黑"/>
                <a:cs typeface="微软雅黑"/>
              </a:rPr>
              <a:t>、</a:t>
            </a:r>
            <a:r>
              <a:rPr dirty="0" sz="1600" spc="25" b="1">
                <a:latin typeface="微软雅黑"/>
                <a:cs typeface="微软雅黑"/>
              </a:rPr>
              <a:t>政</a:t>
            </a:r>
            <a:r>
              <a:rPr dirty="0" sz="1600" spc="15" b="1">
                <a:latin typeface="微软雅黑"/>
                <a:cs typeface="微软雅黑"/>
              </a:rPr>
              <a:t>府</a:t>
            </a:r>
            <a:r>
              <a:rPr dirty="0" sz="1600" spc="25" b="1">
                <a:latin typeface="微软雅黑"/>
                <a:cs typeface="微软雅黑"/>
              </a:rPr>
              <a:t>和公</a:t>
            </a:r>
            <a:r>
              <a:rPr dirty="0" sz="1600" spc="15" b="1">
                <a:latin typeface="微软雅黑"/>
                <a:cs typeface="微软雅黑"/>
              </a:rPr>
              <a:t>共</a:t>
            </a:r>
            <a:r>
              <a:rPr dirty="0" sz="1600" spc="25" b="1">
                <a:latin typeface="微软雅黑"/>
                <a:cs typeface="微软雅黑"/>
              </a:rPr>
              <a:t>事</a:t>
            </a:r>
            <a:r>
              <a:rPr dirty="0" sz="1600" spc="15" b="1">
                <a:latin typeface="微软雅黑"/>
                <a:cs typeface="微软雅黑"/>
              </a:rPr>
              <a:t>业</a:t>
            </a:r>
            <a:r>
              <a:rPr dirty="0" sz="1600" spc="25" b="1">
                <a:latin typeface="微软雅黑"/>
                <a:cs typeface="微软雅黑"/>
              </a:rPr>
              <a:t>等</a:t>
            </a:r>
            <a:r>
              <a:rPr dirty="0" sz="1600" spc="15" b="1">
                <a:latin typeface="微软雅黑"/>
                <a:cs typeface="微软雅黑"/>
              </a:rPr>
              <a:t>客</a:t>
            </a:r>
            <a:r>
              <a:rPr dirty="0" sz="1600" spc="45" b="1">
                <a:latin typeface="微软雅黑"/>
                <a:cs typeface="微软雅黑"/>
              </a:rPr>
              <a:t>户</a:t>
            </a:r>
            <a:r>
              <a:rPr dirty="0" sz="1600" spc="25" b="1">
                <a:latin typeface="微软雅黑"/>
                <a:cs typeface="微软雅黑"/>
              </a:rPr>
              <a:t>，</a:t>
            </a:r>
            <a:r>
              <a:rPr dirty="0" sz="1600" spc="15" b="1">
                <a:latin typeface="微软雅黑"/>
                <a:cs typeface="微软雅黑"/>
              </a:rPr>
              <a:t>提供</a:t>
            </a:r>
            <a:r>
              <a:rPr dirty="0" sz="1600" spc="25" b="1">
                <a:latin typeface="微软雅黑"/>
                <a:cs typeface="微软雅黑"/>
              </a:rPr>
              <a:t>基</a:t>
            </a:r>
            <a:r>
              <a:rPr dirty="0" sz="1600" spc="15" b="1">
                <a:latin typeface="微软雅黑"/>
                <a:cs typeface="微软雅黑"/>
              </a:rPr>
              <a:t>础</a:t>
            </a:r>
            <a:r>
              <a:rPr dirty="0" sz="1600" spc="25" b="1">
                <a:latin typeface="微软雅黑"/>
                <a:cs typeface="微软雅黑"/>
              </a:rPr>
              <a:t>设施、</a:t>
            </a:r>
            <a:r>
              <a:rPr dirty="0" sz="1600" spc="15" b="1">
                <a:latin typeface="微软雅黑"/>
                <a:cs typeface="微软雅黑"/>
              </a:rPr>
              <a:t>数字 平台、</a:t>
            </a:r>
            <a:r>
              <a:rPr dirty="0" sz="1600" spc="30" b="1">
                <a:latin typeface="微软雅黑"/>
                <a:cs typeface="微软雅黑"/>
              </a:rPr>
              <a:t>油</a:t>
            </a:r>
            <a:r>
              <a:rPr dirty="0" sz="1600" spc="15" b="1">
                <a:latin typeface="微软雅黑"/>
                <a:cs typeface="微软雅黑"/>
              </a:rPr>
              <a:t>气</a:t>
            </a:r>
            <a:r>
              <a:rPr dirty="0" sz="1600" spc="30" b="1">
                <a:latin typeface="微软雅黑"/>
                <a:cs typeface="微软雅黑"/>
              </a:rPr>
              <a:t>应</a:t>
            </a:r>
            <a:r>
              <a:rPr dirty="0" sz="1600" spc="35" b="1">
                <a:latin typeface="微软雅黑"/>
                <a:cs typeface="微软雅黑"/>
              </a:rPr>
              <a:t>用</a:t>
            </a:r>
            <a:r>
              <a:rPr dirty="0" sz="1600" spc="15" b="1">
                <a:latin typeface="微软雅黑"/>
                <a:cs typeface="微软雅黑"/>
              </a:rPr>
              <a:t>、通用</a:t>
            </a:r>
            <a:r>
              <a:rPr dirty="0" sz="1600" spc="30" b="1">
                <a:latin typeface="微软雅黑"/>
                <a:cs typeface="微软雅黑"/>
              </a:rPr>
              <a:t>应</a:t>
            </a:r>
            <a:r>
              <a:rPr dirty="0" sz="1600" spc="15" b="1">
                <a:latin typeface="微软雅黑"/>
                <a:cs typeface="微软雅黑"/>
              </a:rPr>
              <a:t>用</a:t>
            </a:r>
            <a:r>
              <a:rPr dirty="0" sz="1600" spc="30" b="1">
                <a:latin typeface="微软雅黑"/>
                <a:cs typeface="微软雅黑"/>
              </a:rPr>
              <a:t>和智</a:t>
            </a:r>
            <a:r>
              <a:rPr dirty="0" sz="1600" spc="15" b="1">
                <a:latin typeface="微软雅黑"/>
                <a:cs typeface="微软雅黑"/>
              </a:rPr>
              <a:t>慧创新</a:t>
            </a:r>
            <a:r>
              <a:rPr dirty="0" sz="1600" spc="30" b="1">
                <a:latin typeface="微软雅黑"/>
                <a:cs typeface="微软雅黑"/>
              </a:rPr>
              <a:t>研</a:t>
            </a:r>
            <a:r>
              <a:rPr dirty="0" sz="1600" spc="15" b="1">
                <a:latin typeface="微软雅黑"/>
                <a:cs typeface="微软雅黑"/>
              </a:rPr>
              <a:t>究</a:t>
            </a:r>
            <a:r>
              <a:rPr dirty="0" sz="1600" spc="30" b="1">
                <a:latin typeface="微软雅黑"/>
                <a:cs typeface="微软雅黑"/>
              </a:rPr>
              <a:t>五类</a:t>
            </a:r>
            <a:r>
              <a:rPr dirty="0" sz="1600" spc="15" b="1">
                <a:latin typeface="微软雅黑"/>
                <a:cs typeface="微软雅黑"/>
              </a:rPr>
              <a:t>解决方</a:t>
            </a:r>
            <a:r>
              <a:rPr dirty="0" sz="1600" spc="55" b="1">
                <a:latin typeface="微软雅黑"/>
                <a:cs typeface="微软雅黑"/>
              </a:rPr>
              <a:t>案</a:t>
            </a:r>
            <a:r>
              <a:rPr dirty="0" sz="1600" spc="15" b="1">
                <a:latin typeface="微软雅黑"/>
                <a:cs typeface="微软雅黑"/>
              </a:rPr>
              <a:t>、</a:t>
            </a:r>
            <a:r>
              <a:rPr dirty="0" sz="1600" spc="30" b="1">
                <a:latin typeface="微软雅黑"/>
                <a:cs typeface="微软雅黑"/>
              </a:rPr>
              <a:t>产品</a:t>
            </a:r>
            <a:r>
              <a:rPr dirty="0" sz="1600" spc="15" b="1">
                <a:latin typeface="微软雅黑"/>
                <a:cs typeface="微软雅黑"/>
              </a:rPr>
              <a:t>和服</a:t>
            </a:r>
            <a:r>
              <a:rPr dirty="0" sz="1600" spc="20" b="1">
                <a:latin typeface="微软雅黑"/>
                <a:cs typeface="微软雅黑"/>
              </a:rPr>
              <a:t>务</a:t>
            </a:r>
            <a:r>
              <a:rPr dirty="0" sz="1600" spc="30" b="1">
                <a:latin typeface="微软雅黑"/>
                <a:cs typeface="微软雅黑"/>
              </a:rPr>
              <a:t>，</a:t>
            </a:r>
            <a:r>
              <a:rPr dirty="0" sz="1600" spc="20" b="1">
                <a:latin typeface="微软雅黑"/>
                <a:cs typeface="微软雅黑"/>
              </a:rPr>
              <a:t>具备</a:t>
            </a:r>
            <a:r>
              <a:rPr dirty="0" sz="1600" spc="30" b="1">
                <a:latin typeface="微软雅黑"/>
                <a:cs typeface="微软雅黑"/>
              </a:rPr>
              <a:t>规</a:t>
            </a:r>
            <a:r>
              <a:rPr dirty="0" sz="1600" spc="15" b="1">
                <a:latin typeface="微软雅黑"/>
                <a:cs typeface="微软雅黑"/>
              </a:rPr>
              <a:t>划、咨</a:t>
            </a:r>
            <a:r>
              <a:rPr dirty="0" sz="1600" spc="30" b="1">
                <a:latin typeface="微软雅黑"/>
                <a:cs typeface="微软雅黑"/>
              </a:rPr>
              <a:t>询</a:t>
            </a:r>
            <a:r>
              <a:rPr dirty="0" sz="1600" spc="-5" b="1">
                <a:latin typeface="微软雅黑"/>
                <a:cs typeface="微软雅黑"/>
              </a:rPr>
              <a:t>、 实施、运维一体化的服务能力。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5675" y="176910"/>
            <a:ext cx="909319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000000"/>
                </a:solidFill>
              </a:rPr>
              <a:t>主营业务</a:t>
            </a:r>
            <a:endParaRPr sz="1800"/>
          </a:p>
        </p:txBody>
      </p:sp>
      <p:sp>
        <p:nvSpPr>
          <p:cNvPr id="6" name="object 6"/>
          <p:cNvSpPr/>
          <p:nvPr/>
        </p:nvSpPr>
        <p:spPr>
          <a:xfrm>
            <a:off x="542530" y="2028438"/>
            <a:ext cx="2036091" cy="25496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7784" y="2874276"/>
            <a:ext cx="2004060" cy="902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59308" y="2068067"/>
            <a:ext cx="1961514" cy="2475230"/>
          </a:xfrm>
          <a:prstGeom prst="rect">
            <a:avLst/>
          </a:prstGeom>
          <a:solidFill>
            <a:srgbClr val="00AFEF"/>
          </a:solidFill>
          <a:ln w="12191">
            <a:solidFill>
              <a:srgbClr val="86BEF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智慧创新研究</a:t>
            </a:r>
            <a:endParaRPr sz="1400">
              <a:latin typeface="微软雅黑"/>
              <a:cs typeface="微软雅黑"/>
            </a:endParaRPr>
          </a:p>
          <a:p>
            <a:pPr algn="ctr" marL="94615" marR="87630">
              <a:lnSpc>
                <a:spcPct val="100000"/>
              </a:lnSpc>
              <a:spcBef>
                <a:spcPts val="185"/>
              </a:spcBef>
            </a:pP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数字化转型政策、规划、技术、 产品研究与咨询</a:t>
            </a:r>
            <a:r>
              <a:rPr dirty="0" sz="1000" spc="-15">
                <a:solidFill>
                  <a:srgbClr val="FFFFFF"/>
                </a:solidFill>
                <a:latin typeface="微软雅黑"/>
                <a:cs typeface="微软雅黑"/>
              </a:rPr>
              <a:t>/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数据资产管理/ 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培训与认证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84704" y="3771900"/>
            <a:ext cx="6059805" cy="771525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816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30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基础设施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数据中心</a:t>
            </a:r>
            <a:r>
              <a:rPr dirty="0" sz="1000" spc="-15">
                <a:solidFill>
                  <a:srgbClr val="FFFFFF"/>
                </a:solidFill>
                <a:latin typeface="微软雅黑"/>
                <a:cs typeface="微软雅黑"/>
              </a:rPr>
              <a:t>/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信息安全</a:t>
            </a:r>
            <a:r>
              <a:rPr dirty="0" sz="1000" spc="-15">
                <a:solidFill>
                  <a:srgbClr val="FFFFFF"/>
                </a:solidFill>
                <a:latin typeface="微软雅黑"/>
                <a:cs typeface="微软雅黑"/>
              </a:rPr>
              <a:t>/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系统集成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84704" y="2936748"/>
            <a:ext cx="6059805" cy="771525"/>
          </a:xfrm>
          <a:prstGeom prst="rect">
            <a:avLst/>
          </a:prstGeom>
          <a:solidFill>
            <a:srgbClr val="FFC000"/>
          </a:solidFill>
        </p:spPr>
        <p:txBody>
          <a:bodyPr wrap="square" lIns="0" tIns="1816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30"/>
              </a:spcBef>
            </a:pPr>
            <a:r>
              <a:rPr dirty="0" sz="1400" b="1">
                <a:latin typeface="微软雅黑"/>
                <a:cs typeface="微软雅黑"/>
              </a:rPr>
              <a:t>数字平台</a:t>
            </a:r>
            <a:endParaRPr sz="1400">
              <a:latin typeface="微软雅黑"/>
              <a:cs typeface="微软雅黑"/>
            </a:endParaRPr>
          </a:p>
          <a:p>
            <a:pPr algn="ctr" marL="3175">
              <a:lnSpc>
                <a:spcPct val="100000"/>
              </a:lnSpc>
              <a:spcBef>
                <a:spcPts val="135"/>
              </a:spcBef>
            </a:pPr>
            <a:r>
              <a:rPr dirty="0" sz="1000" spc="-5">
                <a:latin typeface="微软雅黑"/>
                <a:cs typeface="微软雅黑"/>
              </a:rPr>
              <a:t>PaaS/大数据</a:t>
            </a:r>
            <a:r>
              <a:rPr dirty="0" sz="1000" spc="-10">
                <a:latin typeface="微软雅黑"/>
                <a:cs typeface="微软雅黑"/>
              </a:rPr>
              <a:t>/AI/IoT/</a:t>
            </a:r>
            <a:r>
              <a:rPr dirty="0" sz="1000" spc="-5">
                <a:latin typeface="微软雅黑"/>
                <a:cs typeface="微软雅黑"/>
              </a:rPr>
              <a:t>区</a:t>
            </a:r>
            <a:r>
              <a:rPr dirty="0" sz="1000" spc="5">
                <a:latin typeface="微软雅黑"/>
                <a:cs typeface="微软雅黑"/>
              </a:rPr>
              <a:t>块</a:t>
            </a:r>
            <a:r>
              <a:rPr dirty="0" sz="1000" spc="-5">
                <a:latin typeface="微软雅黑"/>
                <a:cs typeface="微软雅黑"/>
              </a:rPr>
              <a:t>链</a:t>
            </a:r>
            <a:r>
              <a:rPr dirty="0" sz="1000" spc="-15">
                <a:latin typeface="微软雅黑"/>
                <a:cs typeface="微软雅黑"/>
              </a:rPr>
              <a:t>/</a:t>
            </a:r>
            <a:r>
              <a:rPr dirty="0" sz="1000" spc="5">
                <a:latin typeface="微软雅黑"/>
                <a:cs typeface="微软雅黑"/>
              </a:rPr>
              <a:t>移动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58795" y="2019300"/>
            <a:ext cx="2860547" cy="8641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34995" y="2068042"/>
            <a:ext cx="2708147" cy="7955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84704" y="2068067"/>
            <a:ext cx="2767584" cy="7711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584704" y="2068067"/>
            <a:ext cx="2767965" cy="771525"/>
          </a:xfrm>
          <a:prstGeom prst="rect">
            <a:avLst/>
          </a:prstGeom>
          <a:ln w="12192">
            <a:solidFill>
              <a:srgbClr val="005ECF"/>
            </a:solidFill>
          </a:ln>
        </p:spPr>
        <p:txBody>
          <a:bodyPr wrap="square" lIns="0" tIns="889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油气应用</a:t>
            </a:r>
            <a:endParaRPr sz="1400">
              <a:latin typeface="微软雅黑"/>
              <a:cs typeface="微软雅黑"/>
            </a:endParaRPr>
          </a:p>
          <a:p>
            <a:pPr algn="ctr" marL="146050" marR="137795">
              <a:lnSpc>
                <a:spcPct val="120000"/>
              </a:lnSpc>
              <a:spcBef>
                <a:spcPts val="65"/>
              </a:spcBef>
            </a:pP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油田</a:t>
            </a:r>
            <a:r>
              <a:rPr dirty="0" sz="1000" spc="-15">
                <a:solidFill>
                  <a:srgbClr val="FFFFFF"/>
                </a:solidFill>
                <a:latin typeface="微软雅黑"/>
                <a:cs typeface="微软雅黑"/>
              </a:rPr>
              <a:t>/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油服</a:t>
            </a:r>
            <a:r>
              <a:rPr dirty="0" sz="1000" spc="-15">
                <a:solidFill>
                  <a:srgbClr val="FFFFFF"/>
                </a:solidFill>
                <a:latin typeface="微软雅黑"/>
                <a:cs typeface="微软雅黑"/>
              </a:rPr>
              <a:t>/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天然气管道</a:t>
            </a:r>
            <a:r>
              <a:rPr dirty="0" sz="1000" spc="-15">
                <a:solidFill>
                  <a:srgbClr val="FFFFFF"/>
                </a:solidFill>
                <a:latin typeface="微软雅黑"/>
                <a:cs typeface="微软雅黑"/>
              </a:rPr>
              <a:t>/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炼化</a:t>
            </a:r>
            <a:r>
              <a:rPr dirty="0" sz="1000">
                <a:solidFill>
                  <a:srgbClr val="FFFFFF"/>
                </a:solidFill>
                <a:latin typeface="微软雅黑"/>
                <a:cs typeface="微软雅黑"/>
              </a:rPr>
              <a:t>/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销售</a:t>
            </a:r>
            <a:r>
              <a:rPr dirty="0" sz="1000">
                <a:solidFill>
                  <a:srgbClr val="FFFFFF"/>
                </a:solidFill>
                <a:latin typeface="微软雅黑"/>
                <a:cs typeface="微软雅黑"/>
              </a:rPr>
              <a:t>/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物联</a:t>
            </a:r>
            <a:r>
              <a:rPr dirty="0" sz="1000" spc="5">
                <a:solidFill>
                  <a:srgbClr val="FFFFFF"/>
                </a:solidFill>
                <a:latin typeface="微软雅黑"/>
                <a:cs typeface="微软雅黑"/>
              </a:rPr>
              <a:t>网</a:t>
            </a:r>
            <a:r>
              <a:rPr dirty="0" sz="1000" spc="-15">
                <a:solidFill>
                  <a:srgbClr val="FFFFFF"/>
                </a:solidFill>
                <a:latin typeface="微软雅黑"/>
                <a:cs typeface="微软雅黑"/>
              </a:rPr>
              <a:t>/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油 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气业务链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431911" y="4934619"/>
            <a:ext cx="1358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z="1200" spc="-5" b="1">
                <a:solidFill>
                  <a:srgbClr val="404040"/>
                </a:solidFill>
                <a:latin typeface="Arial"/>
                <a:cs typeface="Arial"/>
              </a:rPr>
              <a:t>3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37632" y="2068067"/>
            <a:ext cx="3206750" cy="771525"/>
          </a:xfrm>
          <a:prstGeom prst="rect">
            <a:avLst/>
          </a:prstGeom>
          <a:solidFill>
            <a:srgbClr val="EBEBEB"/>
          </a:solidFill>
        </p:spPr>
        <p:txBody>
          <a:bodyPr wrap="square" lIns="0" tIns="1803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20"/>
              </a:spcBef>
            </a:pPr>
            <a:r>
              <a:rPr dirty="0" sz="1400" b="1">
                <a:solidFill>
                  <a:srgbClr val="404040"/>
                </a:solidFill>
                <a:latin typeface="微软雅黑"/>
                <a:cs typeface="微软雅黑"/>
              </a:rPr>
              <a:t>通用应用</a:t>
            </a:r>
            <a:endParaRPr sz="1400">
              <a:latin typeface="微软雅黑"/>
              <a:cs typeface="微软雅黑"/>
            </a:endParaRPr>
          </a:p>
          <a:p>
            <a:pPr algn="ctr" marL="1270">
              <a:lnSpc>
                <a:spcPct val="100000"/>
              </a:lnSpc>
              <a:spcBef>
                <a:spcPts val="305"/>
              </a:spcBef>
            </a:pPr>
            <a:r>
              <a:rPr dirty="0" sz="1000" spc="-5">
                <a:solidFill>
                  <a:srgbClr val="404040"/>
                </a:solidFill>
                <a:latin typeface="微软雅黑"/>
                <a:cs typeface="微软雅黑"/>
              </a:rPr>
              <a:t>经营</a:t>
            </a:r>
            <a:r>
              <a:rPr dirty="0" sz="1000" spc="-15">
                <a:solidFill>
                  <a:srgbClr val="404040"/>
                </a:solidFill>
                <a:latin typeface="微软雅黑"/>
                <a:cs typeface="微软雅黑"/>
              </a:rPr>
              <a:t>/</a:t>
            </a:r>
            <a:r>
              <a:rPr dirty="0" sz="1000" spc="-5">
                <a:solidFill>
                  <a:srgbClr val="404040"/>
                </a:solidFill>
                <a:latin typeface="微软雅黑"/>
                <a:cs typeface="微软雅黑"/>
              </a:rPr>
              <a:t>办公</a:t>
            </a:r>
            <a:r>
              <a:rPr dirty="0" sz="1000" spc="-15">
                <a:solidFill>
                  <a:srgbClr val="404040"/>
                </a:solidFill>
                <a:latin typeface="微软雅黑"/>
                <a:cs typeface="微软雅黑"/>
              </a:rPr>
              <a:t>/</a:t>
            </a:r>
            <a:r>
              <a:rPr dirty="0" sz="1000" spc="-5">
                <a:solidFill>
                  <a:srgbClr val="404040"/>
                </a:solidFill>
                <a:latin typeface="微软雅黑"/>
                <a:cs typeface="微软雅黑"/>
              </a:rPr>
              <a:t>党建</a:t>
            </a:r>
            <a:r>
              <a:rPr dirty="0" sz="1000" spc="-15">
                <a:solidFill>
                  <a:srgbClr val="404040"/>
                </a:solidFill>
                <a:latin typeface="微软雅黑"/>
                <a:cs typeface="微软雅黑"/>
              </a:rPr>
              <a:t>/</a:t>
            </a:r>
            <a:r>
              <a:rPr dirty="0" sz="1000" spc="-5">
                <a:solidFill>
                  <a:srgbClr val="404040"/>
                </a:solidFill>
                <a:latin typeface="微软雅黑"/>
                <a:cs typeface="微软雅黑"/>
              </a:rPr>
              <a:t>金融</a:t>
            </a:r>
            <a:r>
              <a:rPr dirty="0" sz="1000" spc="-15">
                <a:solidFill>
                  <a:srgbClr val="404040"/>
                </a:solidFill>
                <a:latin typeface="微软雅黑"/>
                <a:cs typeface="微软雅黑"/>
              </a:rPr>
              <a:t>/</a:t>
            </a:r>
            <a:r>
              <a:rPr dirty="0" sz="1000" spc="-5">
                <a:solidFill>
                  <a:srgbClr val="404040"/>
                </a:solidFill>
                <a:latin typeface="微软雅黑"/>
                <a:cs typeface="微软雅黑"/>
              </a:rPr>
              <a:t>能源</a:t>
            </a:r>
            <a:r>
              <a:rPr dirty="0" sz="1000" spc="5">
                <a:solidFill>
                  <a:srgbClr val="404040"/>
                </a:solidFill>
                <a:latin typeface="微软雅黑"/>
                <a:cs typeface="微软雅黑"/>
              </a:rPr>
              <a:t>贸</a:t>
            </a:r>
            <a:r>
              <a:rPr dirty="0" sz="1000" spc="-5">
                <a:solidFill>
                  <a:srgbClr val="404040"/>
                </a:solidFill>
                <a:latin typeface="微软雅黑"/>
                <a:cs typeface="微软雅黑"/>
              </a:rPr>
              <a:t>易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036" y="193118"/>
            <a:ext cx="586047" cy="289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14558" y="2014727"/>
            <a:ext cx="3303005" cy="1946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7852" y="699287"/>
            <a:ext cx="8250555" cy="629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19100">
              <a:lnSpc>
                <a:spcPct val="120000"/>
              </a:lnSpc>
              <a:spcBef>
                <a:spcPts val="95"/>
              </a:spcBef>
            </a:pPr>
            <a:r>
              <a:rPr dirty="0" sz="1650" spc="25" b="1">
                <a:latin typeface="微软雅黑"/>
                <a:cs typeface="微软雅黑"/>
              </a:rPr>
              <a:t>提供数据中心</a:t>
            </a:r>
            <a:r>
              <a:rPr dirty="0" sz="1650" spc="10" b="1">
                <a:latin typeface="微软雅黑"/>
                <a:cs typeface="微软雅黑"/>
              </a:rPr>
              <a:t>与</a:t>
            </a:r>
            <a:r>
              <a:rPr dirty="0" sz="1650" spc="25" b="1">
                <a:latin typeface="微软雅黑"/>
                <a:cs typeface="微软雅黑"/>
              </a:rPr>
              <a:t>云服</a:t>
            </a:r>
            <a:r>
              <a:rPr dirty="0" sz="1650" spc="50" b="1">
                <a:latin typeface="微软雅黑"/>
                <a:cs typeface="微软雅黑"/>
              </a:rPr>
              <a:t>务</a:t>
            </a:r>
            <a:r>
              <a:rPr dirty="0" sz="1650" spc="25" b="1">
                <a:latin typeface="微软雅黑"/>
                <a:cs typeface="微软雅黑"/>
              </a:rPr>
              <a:t>、网络</a:t>
            </a:r>
            <a:r>
              <a:rPr dirty="0" sz="1650" spc="10" b="1">
                <a:latin typeface="微软雅黑"/>
                <a:cs typeface="微软雅黑"/>
              </a:rPr>
              <a:t>安</a:t>
            </a:r>
            <a:r>
              <a:rPr dirty="0" sz="1650" spc="35" b="1">
                <a:latin typeface="微软雅黑"/>
                <a:cs typeface="微软雅黑"/>
              </a:rPr>
              <a:t>全</a:t>
            </a:r>
            <a:r>
              <a:rPr dirty="0" sz="1650" spc="25" b="1">
                <a:latin typeface="微软雅黑"/>
                <a:cs typeface="微软雅黑"/>
              </a:rPr>
              <a:t>、系统集成</a:t>
            </a:r>
            <a:r>
              <a:rPr dirty="0" sz="1650" spc="10" b="1">
                <a:latin typeface="微软雅黑"/>
                <a:cs typeface="微软雅黑"/>
              </a:rPr>
              <a:t>3</a:t>
            </a:r>
            <a:r>
              <a:rPr dirty="0" sz="1650" spc="25" b="1">
                <a:latin typeface="微软雅黑"/>
                <a:cs typeface="微软雅黑"/>
              </a:rPr>
              <a:t>个领域的产品</a:t>
            </a:r>
            <a:r>
              <a:rPr dirty="0" sz="1650" spc="10" b="1">
                <a:latin typeface="微软雅黑"/>
                <a:cs typeface="微软雅黑"/>
              </a:rPr>
              <a:t>和</a:t>
            </a:r>
            <a:r>
              <a:rPr dirty="0" sz="1650" spc="25" b="1">
                <a:latin typeface="微软雅黑"/>
                <a:cs typeface="微软雅黑"/>
              </a:rPr>
              <a:t>服</a:t>
            </a:r>
            <a:r>
              <a:rPr dirty="0" sz="1650" spc="50" b="1">
                <a:latin typeface="微软雅黑"/>
                <a:cs typeface="微软雅黑"/>
              </a:rPr>
              <a:t>务</a:t>
            </a:r>
            <a:r>
              <a:rPr dirty="0" sz="1650" spc="25" b="1">
                <a:latin typeface="微软雅黑"/>
                <a:cs typeface="微软雅黑"/>
              </a:rPr>
              <a:t>，为客户</a:t>
            </a:r>
            <a:r>
              <a:rPr dirty="0" sz="1650" spc="15" b="1">
                <a:latin typeface="微软雅黑"/>
                <a:cs typeface="微软雅黑"/>
              </a:rPr>
              <a:t>数</a:t>
            </a:r>
            <a:r>
              <a:rPr dirty="0" sz="1650" spc="40" b="1">
                <a:latin typeface="微软雅黑"/>
                <a:cs typeface="微软雅黑"/>
              </a:rPr>
              <a:t>字</a:t>
            </a:r>
            <a:r>
              <a:rPr dirty="0" sz="1650" spc="5" b="1">
                <a:latin typeface="微软雅黑"/>
                <a:cs typeface="微软雅黑"/>
              </a:rPr>
              <a:t>化 转型提供基础</a:t>
            </a:r>
            <a:r>
              <a:rPr dirty="0" sz="1650" spc="-10" b="1">
                <a:latin typeface="微软雅黑"/>
                <a:cs typeface="微软雅黑"/>
              </a:rPr>
              <a:t>设</a:t>
            </a:r>
            <a:r>
              <a:rPr dirty="0" sz="1650" spc="5" b="1">
                <a:latin typeface="微软雅黑"/>
                <a:cs typeface="微软雅黑"/>
              </a:rPr>
              <a:t>施保</a:t>
            </a:r>
            <a:r>
              <a:rPr dirty="0" sz="1650" spc="-5" b="1">
                <a:latin typeface="微软雅黑"/>
                <a:cs typeface="微软雅黑"/>
              </a:rPr>
              <a:t>障</a:t>
            </a:r>
            <a:r>
              <a:rPr dirty="0" sz="1650" spc="5" b="1">
                <a:latin typeface="微软雅黑"/>
                <a:cs typeface="微软雅黑"/>
              </a:rPr>
              <a:t>。</a:t>
            </a:r>
            <a:endParaRPr sz="165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55675" y="176910"/>
            <a:ext cx="909319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000000"/>
                </a:solidFill>
              </a:rPr>
              <a:t>基础设施</a:t>
            </a:r>
            <a:endParaRPr sz="1800"/>
          </a:p>
        </p:txBody>
      </p:sp>
      <p:sp>
        <p:nvSpPr>
          <p:cNvPr id="7" name="object 7"/>
          <p:cNvSpPr/>
          <p:nvPr/>
        </p:nvSpPr>
        <p:spPr>
          <a:xfrm>
            <a:off x="64007" y="2001037"/>
            <a:ext cx="3416808" cy="2282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9079" y="2196083"/>
            <a:ext cx="2846832" cy="17129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74851" y="1569847"/>
            <a:ext cx="14522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C00000"/>
                </a:solidFill>
                <a:latin typeface="微软雅黑"/>
                <a:cs typeface="微软雅黑"/>
              </a:rPr>
              <a:t>数据中心与云服务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8429" y="4086301"/>
            <a:ext cx="2654300" cy="788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C00000"/>
                </a:solidFill>
                <a:latin typeface="微软雅黑"/>
                <a:cs typeface="微软雅黑"/>
              </a:rPr>
              <a:t>业务范围</a:t>
            </a:r>
            <a:r>
              <a:rPr dirty="0" sz="900" b="1">
                <a:solidFill>
                  <a:srgbClr val="C00000"/>
                </a:solidFill>
                <a:latin typeface="微软雅黑"/>
                <a:cs typeface="微软雅黑"/>
              </a:rPr>
              <a:t>：</a:t>
            </a:r>
            <a:r>
              <a:rPr dirty="0" sz="900" spc="-5" b="1">
                <a:latin typeface="微软雅黑"/>
                <a:cs typeface="微软雅黑"/>
              </a:rPr>
              <a:t>提供云数据中心咨询、设计、建设、运维</a:t>
            </a:r>
            <a:endParaRPr sz="9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900" b="1">
                <a:latin typeface="微软雅黑"/>
                <a:cs typeface="微软雅黑"/>
              </a:rPr>
              <a:t>及云平台、系统云化、企业云服务等。</a:t>
            </a:r>
            <a:endParaRPr sz="900">
              <a:latin typeface="微软雅黑"/>
              <a:cs typeface="微软雅黑"/>
            </a:endParaRPr>
          </a:p>
          <a:p>
            <a:pPr algn="just" marL="12700" marR="5080">
              <a:lnSpc>
                <a:spcPct val="100000"/>
              </a:lnSpc>
              <a:spcBef>
                <a:spcPts val="600"/>
              </a:spcBef>
            </a:pPr>
            <a:r>
              <a:rPr dirty="0" sz="900" b="1">
                <a:solidFill>
                  <a:srgbClr val="C00000"/>
                </a:solidFill>
                <a:latin typeface="微软雅黑"/>
                <a:cs typeface="微软雅黑"/>
              </a:rPr>
              <a:t>重要案例：</a:t>
            </a:r>
            <a:r>
              <a:rPr dirty="0" sz="900" b="1">
                <a:latin typeface="微软雅黑"/>
                <a:cs typeface="微软雅黑"/>
              </a:rPr>
              <a:t>大庆油田生产经营管理云中</a:t>
            </a:r>
            <a:r>
              <a:rPr dirty="0" sz="900" spc="-5" b="1">
                <a:latin typeface="微软雅黑"/>
                <a:cs typeface="微软雅黑"/>
              </a:rPr>
              <a:t>心</a:t>
            </a:r>
            <a:r>
              <a:rPr dirty="0" sz="900" b="1">
                <a:latin typeface="微软雅黑"/>
                <a:cs typeface="微软雅黑"/>
              </a:rPr>
              <a:t>；CNODC  企业云服务；光大银行云数据中心服务；昆仑银行云 数据中心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29685" y="4086301"/>
            <a:ext cx="2654935" cy="650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C00000"/>
                </a:solidFill>
                <a:latin typeface="微软雅黑"/>
                <a:cs typeface="微软雅黑"/>
              </a:rPr>
              <a:t>业务范围</a:t>
            </a:r>
            <a:r>
              <a:rPr dirty="0" sz="900" b="1">
                <a:solidFill>
                  <a:srgbClr val="C00000"/>
                </a:solidFill>
                <a:latin typeface="微软雅黑"/>
                <a:cs typeface="微软雅黑"/>
              </a:rPr>
              <a:t>：</a:t>
            </a:r>
            <a:r>
              <a:rPr dirty="0" sz="900" spc="-5" b="1">
                <a:latin typeface="微软雅黑"/>
                <a:cs typeface="微软雅黑"/>
              </a:rPr>
              <a:t>从管理、控制、技术三个方面，提供面向</a:t>
            </a:r>
            <a:endParaRPr sz="9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900" b="1">
                <a:latin typeface="微软雅黑"/>
                <a:cs typeface="微软雅黑"/>
              </a:rPr>
              <a:t>办公网及工控网的双网安全解决方案</a:t>
            </a:r>
            <a:endParaRPr sz="900">
              <a:latin typeface="微软雅黑"/>
              <a:cs typeface="微软雅黑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dirty="0" sz="900" b="1">
                <a:solidFill>
                  <a:srgbClr val="C00000"/>
                </a:solidFill>
                <a:latin typeface="微软雅黑"/>
                <a:cs typeface="微软雅黑"/>
              </a:rPr>
              <a:t>重要案例：</a:t>
            </a:r>
            <a:r>
              <a:rPr dirty="0" sz="900" b="1">
                <a:latin typeface="微软雅黑"/>
                <a:cs typeface="微软雅黑"/>
              </a:rPr>
              <a:t>中国石油一体化网络安全综合防御体系； 中国石油工控信息安全试验基地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70323" y="1552447"/>
            <a:ext cx="35687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42260" algn="l"/>
              </a:tabLst>
            </a:pPr>
            <a:r>
              <a:rPr dirty="0" sz="1400" b="1">
                <a:solidFill>
                  <a:srgbClr val="C00000"/>
                </a:solidFill>
                <a:latin typeface="微软雅黑"/>
                <a:cs typeface="微软雅黑"/>
              </a:rPr>
              <a:t>网络安全</a:t>
            </a:r>
            <a:r>
              <a:rPr dirty="0" sz="1400" b="1">
                <a:solidFill>
                  <a:srgbClr val="C00000"/>
                </a:solidFill>
                <a:latin typeface="微软雅黑"/>
                <a:cs typeface="微软雅黑"/>
              </a:rPr>
              <a:t>	</a:t>
            </a:r>
            <a:r>
              <a:rPr dirty="0" sz="1400" b="1">
                <a:solidFill>
                  <a:srgbClr val="C00000"/>
                </a:solidFill>
                <a:latin typeface="微软雅黑"/>
                <a:cs typeface="微软雅黑"/>
              </a:rPr>
              <a:t>系统集成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21908" y="2755392"/>
            <a:ext cx="2749550" cy="777240"/>
          </a:xfrm>
          <a:custGeom>
            <a:avLst/>
            <a:gdLst/>
            <a:ahLst/>
            <a:cxnLst/>
            <a:rect l="l" t="t" r="r" b="b"/>
            <a:pathLst>
              <a:path w="2749550" h="777239">
                <a:moveTo>
                  <a:pt x="2680335" y="0"/>
                </a:moveTo>
                <a:lnTo>
                  <a:pt x="68961" y="0"/>
                </a:lnTo>
                <a:lnTo>
                  <a:pt x="42112" y="5417"/>
                </a:lnTo>
                <a:lnTo>
                  <a:pt x="20192" y="20193"/>
                </a:lnTo>
                <a:lnTo>
                  <a:pt x="5417" y="42112"/>
                </a:lnTo>
                <a:lnTo>
                  <a:pt x="0" y="68960"/>
                </a:lnTo>
                <a:lnTo>
                  <a:pt x="0" y="708278"/>
                </a:lnTo>
                <a:lnTo>
                  <a:pt x="5417" y="735127"/>
                </a:lnTo>
                <a:lnTo>
                  <a:pt x="20193" y="757046"/>
                </a:lnTo>
                <a:lnTo>
                  <a:pt x="42112" y="771822"/>
                </a:lnTo>
                <a:lnTo>
                  <a:pt x="68961" y="777239"/>
                </a:lnTo>
                <a:lnTo>
                  <a:pt x="2680335" y="777239"/>
                </a:lnTo>
                <a:lnTo>
                  <a:pt x="2707183" y="771822"/>
                </a:lnTo>
                <a:lnTo>
                  <a:pt x="2729102" y="757046"/>
                </a:lnTo>
                <a:lnTo>
                  <a:pt x="2743878" y="735127"/>
                </a:lnTo>
                <a:lnTo>
                  <a:pt x="2749295" y="708278"/>
                </a:lnTo>
                <a:lnTo>
                  <a:pt x="2749295" y="68960"/>
                </a:lnTo>
                <a:lnTo>
                  <a:pt x="2743878" y="42112"/>
                </a:lnTo>
                <a:lnTo>
                  <a:pt x="2729103" y="20193"/>
                </a:lnTo>
                <a:lnTo>
                  <a:pt x="2707183" y="5417"/>
                </a:lnTo>
                <a:lnTo>
                  <a:pt x="2680335" y="0"/>
                </a:lnTo>
                <a:close/>
              </a:path>
            </a:pathLst>
          </a:custGeom>
          <a:solidFill>
            <a:srgbClr val="CCDD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118859" y="2122932"/>
            <a:ext cx="2740660" cy="172720"/>
          </a:xfrm>
          <a:custGeom>
            <a:avLst/>
            <a:gdLst/>
            <a:ahLst/>
            <a:cxnLst/>
            <a:rect l="l" t="t" r="r" b="b"/>
            <a:pathLst>
              <a:path w="2740659" h="172719">
                <a:moveTo>
                  <a:pt x="0" y="172212"/>
                </a:moveTo>
                <a:lnTo>
                  <a:pt x="2740151" y="172212"/>
                </a:lnTo>
                <a:lnTo>
                  <a:pt x="2740151" y="0"/>
                </a:lnTo>
                <a:lnTo>
                  <a:pt x="0" y="0"/>
                </a:lnTo>
                <a:lnTo>
                  <a:pt x="0" y="17221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118859" y="2156205"/>
            <a:ext cx="2740660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00"/>
              </a:spcBef>
            </a:pPr>
            <a:r>
              <a:rPr dirty="0" sz="500" b="1">
                <a:solidFill>
                  <a:srgbClr val="FFFFFF"/>
                </a:solidFill>
                <a:latin typeface="微软雅黑"/>
                <a:cs typeface="微软雅黑"/>
              </a:rPr>
              <a:t>基础设施类售前技术支持</a:t>
            </a:r>
            <a:endParaRPr sz="500">
              <a:latin typeface="微软雅黑"/>
              <a:cs typeface="微软雅黑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18859" y="2374392"/>
            <a:ext cx="767080" cy="329565"/>
          </a:xfrm>
          <a:custGeom>
            <a:avLst/>
            <a:gdLst/>
            <a:ahLst/>
            <a:cxnLst/>
            <a:rect l="l" t="t" r="r" b="b"/>
            <a:pathLst>
              <a:path w="767079" h="329564">
                <a:moveTo>
                  <a:pt x="0" y="329184"/>
                </a:moveTo>
                <a:lnTo>
                  <a:pt x="766571" y="329184"/>
                </a:lnTo>
                <a:lnTo>
                  <a:pt x="766571" y="0"/>
                </a:lnTo>
                <a:lnTo>
                  <a:pt x="0" y="0"/>
                </a:lnTo>
                <a:lnTo>
                  <a:pt x="0" y="32918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325870" y="2471166"/>
            <a:ext cx="36766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-5" b="1">
                <a:solidFill>
                  <a:srgbClr val="FFFFFF"/>
                </a:solidFill>
                <a:latin typeface="微软雅黑"/>
                <a:cs typeface="微软雅黑"/>
              </a:rPr>
              <a:t>智慧园区</a:t>
            </a:r>
            <a:endParaRPr sz="700">
              <a:latin typeface="微软雅黑"/>
              <a:cs typeface="微软雅黑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85431" y="2374392"/>
            <a:ext cx="685800" cy="329565"/>
          </a:xfrm>
          <a:custGeom>
            <a:avLst/>
            <a:gdLst/>
            <a:ahLst/>
            <a:cxnLst/>
            <a:rect l="l" t="t" r="r" b="b"/>
            <a:pathLst>
              <a:path w="685800" h="329564">
                <a:moveTo>
                  <a:pt x="0" y="329184"/>
                </a:moveTo>
                <a:lnTo>
                  <a:pt x="685800" y="329184"/>
                </a:lnTo>
                <a:lnTo>
                  <a:pt x="685800" y="0"/>
                </a:lnTo>
                <a:lnTo>
                  <a:pt x="0" y="0"/>
                </a:lnTo>
                <a:lnTo>
                  <a:pt x="0" y="32918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006717" y="2471166"/>
            <a:ext cx="454659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-5" b="1">
                <a:solidFill>
                  <a:srgbClr val="FFFFFF"/>
                </a:solidFill>
                <a:latin typeface="微软雅黑"/>
                <a:cs typeface="微软雅黑"/>
              </a:rPr>
              <a:t>计算机集成</a:t>
            </a:r>
            <a:endParaRPr sz="7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571231" y="2374392"/>
            <a:ext cx="657225" cy="329565"/>
          </a:xfrm>
          <a:custGeom>
            <a:avLst/>
            <a:gdLst/>
            <a:ahLst/>
            <a:cxnLst/>
            <a:rect l="l" t="t" r="r" b="b"/>
            <a:pathLst>
              <a:path w="657225" h="329564">
                <a:moveTo>
                  <a:pt x="0" y="329184"/>
                </a:moveTo>
                <a:lnTo>
                  <a:pt x="656844" y="329184"/>
                </a:lnTo>
                <a:lnTo>
                  <a:pt x="656844" y="0"/>
                </a:lnTo>
                <a:lnTo>
                  <a:pt x="0" y="0"/>
                </a:lnTo>
                <a:lnTo>
                  <a:pt x="0" y="32918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226552" y="2374392"/>
            <a:ext cx="632460" cy="329565"/>
          </a:xfrm>
          <a:custGeom>
            <a:avLst/>
            <a:gdLst/>
            <a:ahLst/>
            <a:cxnLst/>
            <a:rect l="l" t="t" r="r" b="b"/>
            <a:pathLst>
              <a:path w="632459" h="329564">
                <a:moveTo>
                  <a:pt x="0" y="329184"/>
                </a:moveTo>
                <a:lnTo>
                  <a:pt x="632459" y="329184"/>
                </a:lnTo>
                <a:lnTo>
                  <a:pt x="632459" y="0"/>
                </a:lnTo>
                <a:lnTo>
                  <a:pt x="0" y="0"/>
                </a:lnTo>
                <a:lnTo>
                  <a:pt x="0" y="32918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6141720" y="2791967"/>
          <a:ext cx="2725420" cy="920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120"/>
                <a:gridCol w="347980"/>
                <a:gridCol w="345440"/>
                <a:gridCol w="346075"/>
                <a:gridCol w="342265"/>
                <a:gridCol w="341630"/>
                <a:gridCol w="337819"/>
                <a:gridCol w="334644"/>
              </a:tblGrid>
              <a:tr h="2270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450">
                        <a:latin typeface="Times New Roman"/>
                        <a:cs typeface="Times New Roman"/>
                      </a:endParaRPr>
                    </a:p>
                    <a:p>
                      <a:pPr algn="r" marR="36195">
                        <a:lnSpc>
                          <a:spcPct val="100000"/>
                        </a:lnSpc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智能楼宇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3810">
                    <a:lnR w="53975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数据传输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6731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机柜系统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381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扩声系统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67945">
                    <a:lnL w="539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通用软件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64135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运维咨询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6350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基础运维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6350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系统迁移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63500">
                    <a:lnL w="381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</a:tr>
              <a:tr h="2362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r" marR="36830">
                        <a:lnSpc>
                          <a:spcPct val="100000"/>
                        </a:lnSpc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智能安防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R w="539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algn="ctr" marL="5080">
                        <a:lnSpc>
                          <a:spcPct val="100000"/>
                        </a:lnSpc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应急广播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508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algn="ctr" marL="6350">
                        <a:lnSpc>
                          <a:spcPct val="100000"/>
                        </a:lnSpc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动环监控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508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指挥中心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3810">
                    <a:lnL w="539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46355">
                        <a:lnSpc>
                          <a:spcPct val="100000"/>
                        </a:lnSpc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存储灾备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6985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47625">
                        <a:lnSpc>
                          <a:spcPct val="100000"/>
                        </a:lnSpc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标准运维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635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algn="ctr" marL="8255">
                        <a:lnSpc>
                          <a:spcPct val="100000"/>
                        </a:lnSpc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人员驻场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635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algn="ctr" marL="7620">
                        <a:lnSpc>
                          <a:spcPct val="100000"/>
                        </a:lnSpc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设备维保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635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</a:tr>
              <a:tr h="2484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algn="r" marR="64769">
                        <a:lnSpc>
                          <a:spcPct val="100000"/>
                        </a:lnSpc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一卡通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5715">
                    <a:lnR w="539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algn="ctr" marL="5080">
                        <a:lnSpc>
                          <a:spcPct val="100000"/>
                        </a:lnSpc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无线集群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5715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配电系统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254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171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智能会议室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2540">
                    <a:lnL w="539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139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私有云搭建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3175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47625">
                        <a:lnSpc>
                          <a:spcPct val="100000"/>
                        </a:lnSpc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平台服务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508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algn="ctr" marL="27305">
                        <a:lnSpc>
                          <a:spcPct val="100000"/>
                        </a:lnSpc>
                      </a:pPr>
                      <a:r>
                        <a:rPr dirty="0" sz="500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备品备件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508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algn="ctr" marL="4445">
                        <a:lnSpc>
                          <a:spcPct val="100000"/>
                        </a:lnSpc>
                      </a:pPr>
                      <a:r>
                        <a:rPr dirty="0" sz="500" spc="-5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......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508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48035"/>
                    </a:solidFill>
                  </a:tcPr>
                </a:tc>
              </a:tr>
              <a:tr h="208787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1314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500" b="1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智慧园区平台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4445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FAC5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1416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500" b="1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解决方案手提箱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4445">
                    <a:lnL w="539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FAC5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500" spc="-5" b="1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IT</a:t>
                      </a:r>
                      <a:r>
                        <a:rPr dirty="0" sz="500" b="1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基础设施资源平台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4445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FAC5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1562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500" b="1">
                          <a:solidFill>
                            <a:srgbClr val="252525"/>
                          </a:solidFill>
                          <a:latin typeface="微软雅黑"/>
                          <a:cs typeface="微软雅黑"/>
                        </a:rPr>
                        <a:t>统一运维平台</a:t>
                      </a:r>
                      <a:endParaRPr sz="500">
                        <a:latin typeface="微软雅黑"/>
                        <a:cs typeface="微软雅黑"/>
                      </a:endParaRPr>
                    </a:p>
                  </a:txBody>
                  <a:tcPr marL="0" marR="0" marB="0" marT="4445">
                    <a:lnL w="38100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FAC5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昆仑数智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431911" y="4934619"/>
            <a:ext cx="1358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z="1200" spc="-5" b="1">
                <a:solidFill>
                  <a:srgbClr val="404040"/>
                </a:solidFill>
                <a:latin typeface="Arial"/>
                <a:cs typeface="Arial"/>
              </a:rPr>
              <a:t>3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22996" y="2471166"/>
            <a:ext cx="105537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600075" algn="l"/>
              </a:tabLst>
            </a:pPr>
            <a:r>
              <a:rPr dirty="0" sz="700" spc="-5" b="1">
                <a:solidFill>
                  <a:srgbClr val="FFFFFF"/>
                </a:solidFill>
                <a:latin typeface="微软雅黑"/>
                <a:cs typeface="微软雅黑"/>
              </a:rPr>
              <a:t>系统运维</a:t>
            </a:r>
            <a:r>
              <a:rPr dirty="0" sz="700" spc="-5" b="1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sz="700" spc="-5" b="1">
                <a:solidFill>
                  <a:srgbClr val="FFFFFF"/>
                </a:solidFill>
                <a:latin typeface="微软雅黑"/>
                <a:cs typeface="微软雅黑"/>
              </a:rPr>
              <a:t>供应链营销</a:t>
            </a:r>
            <a:endParaRPr sz="7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54292" y="4086301"/>
            <a:ext cx="2654935" cy="650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C00000"/>
                </a:solidFill>
                <a:latin typeface="微软雅黑"/>
                <a:cs typeface="微软雅黑"/>
              </a:rPr>
              <a:t>业务范围：</a:t>
            </a:r>
            <a:r>
              <a:rPr dirty="0" sz="900" spc="-5" b="1">
                <a:latin typeface="微软雅黑"/>
                <a:cs typeface="微软雅黑"/>
              </a:rPr>
              <a:t>为客户提供智慧园区、系统运维</a:t>
            </a:r>
            <a:r>
              <a:rPr dirty="0" sz="900" spc="5" b="1">
                <a:latin typeface="微软雅黑"/>
                <a:cs typeface="微软雅黑"/>
              </a:rPr>
              <a:t>、</a:t>
            </a:r>
            <a:r>
              <a:rPr dirty="0" sz="900" spc="-5" b="1">
                <a:latin typeface="微软雅黑"/>
                <a:cs typeface="微软雅黑"/>
              </a:rPr>
              <a:t>IT</a:t>
            </a:r>
            <a:r>
              <a:rPr dirty="0" sz="900" b="1">
                <a:latin typeface="微软雅黑"/>
                <a:cs typeface="微软雅黑"/>
              </a:rPr>
              <a:t>集</a:t>
            </a:r>
            <a:endParaRPr sz="9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900" b="1">
                <a:latin typeface="微软雅黑"/>
                <a:cs typeface="微软雅黑"/>
              </a:rPr>
              <a:t>成、供应链营销为核心的解决方案、产品和服务体系</a:t>
            </a:r>
            <a:endParaRPr sz="900">
              <a:latin typeface="微软雅黑"/>
              <a:cs typeface="微软雅黑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dirty="0" sz="900" b="1">
                <a:solidFill>
                  <a:srgbClr val="C00000"/>
                </a:solidFill>
                <a:latin typeface="微软雅黑"/>
                <a:cs typeface="微软雅黑"/>
              </a:rPr>
              <a:t>重要案例：</a:t>
            </a:r>
            <a:r>
              <a:rPr dirty="0" sz="900" b="1">
                <a:latin typeface="微软雅黑"/>
                <a:cs typeface="微软雅黑"/>
              </a:rPr>
              <a:t>中油管道恒毅大厦信息化基础设施建设； 伊拉克哈法亚油田OCC智能化项目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8" name="object 28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0966" y="4918659"/>
            <a:ext cx="635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04040"/>
                </a:solidFill>
                <a:latin typeface="微软雅黑"/>
                <a:cs typeface="微软雅黑"/>
              </a:rPr>
              <a:t>昆仑数智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44611" y="4920183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404040"/>
                </a:solidFill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7036" y="193118"/>
            <a:ext cx="586047" cy="289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82295" y="631022"/>
            <a:ext cx="8070215" cy="61087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433070">
              <a:lnSpc>
                <a:spcPct val="100000"/>
              </a:lnSpc>
              <a:spcBef>
                <a:spcPts val="480"/>
              </a:spcBef>
            </a:pPr>
            <a:r>
              <a:rPr dirty="0" sz="1600" spc="5" b="1">
                <a:solidFill>
                  <a:srgbClr val="20232F"/>
                </a:solidFill>
                <a:latin typeface="微软雅黑"/>
                <a:cs typeface="微软雅黑"/>
              </a:rPr>
              <a:t>公司具有</a:t>
            </a:r>
            <a:r>
              <a:rPr dirty="0" sz="1600" spc="15" b="1">
                <a:solidFill>
                  <a:srgbClr val="20232F"/>
                </a:solidFill>
                <a:latin typeface="微软雅黑"/>
                <a:cs typeface="微软雅黑"/>
              </a:rPr>
              <a:t>工</a:t>
            </a:r>
            <a:r>
              <a:rPr dirty="0" sz="1600" spc="10" b="1">
                <a:solidFill>
                  <a:srgbClr val="20232F"/>
                </a:solidFill>
                <a:latin typeface="微软雅黑"/>
                <a:cs typeface="微软雅黑"/>
              </a:rPr>
              <a:t>程</a:t>
            </a:r>
            <a:r>
              <a:rPr dirty="0" sz="1600" spc="5" b="1">
                <a:solidFill>
                  <a:srgbClr val="20232F"/>
                </a:solidFill>
                <a:latin typeface="微软雅黑"/>
                <a:cs typeface="微软雅黑"/>
              </a:rPr>
              <a:t>、</a:t>
            </a:r>
            <a:r>
              <a:rPr dirty="0" sz="1600" spc="15" b="1">
                <a:solidFill>
                  <a:srgbClr val="20232F"/>
                </a:solidFill>
                <a:latin typeface="微软雅黑"/>
                <a:cs typeface="微软雅黑"/>
              </a:rPr>
              <a:t>建</a:t>
            </a:r>
            <a:r>
              <a:rPr dirty="0" sz="1600" spc="5" b="1">
                <a:solidFill>
                  <a:srgbClr val="20232F"/>
                </a:solidFill>
                <a:latin typeface="微软雅黑"/>
                <a:cs typeface="微软雅黑"/>
              </a:rPr>
              <a:t>筑</a:t>
            </a:r>
            <a:r>
              <a:rPr dirty="0" sz="1600" spc="15" b="1">
                <a:solidFill>
                  <a:srgbClr val="20232F"/>
                </a:solidFill>
                <a:latin typeface="微软雅黑"/>
                <a:cs typeface="微软雅黑"/>
              </a:rPr>
              <a:t>、</a:t>
            </a:r>
            <a:r>
              <a:rPr dirty="0" sz="1600" spc="5" b="1">
                <a:solidFill>
                  <a:srgbClr val="20232F"/>
                </a:solidFill>
                <a:latin typeface="微软雅黑"/>
                <a:cs typeface="微软雅黑"/>
              </a:rPr>
              <a:t>开</a:t>
            </a:r>
            <a:r>
              <a:rPr dirty="0" sz="1600" spc="15" b="1">
                <a:solidFill>
                  <a:srgbClr val="20232F"/>
                </a:solidFill>
                <a:latin typeface="微软雅黑"/>
                <a:cs typeface="微软雅黑"/>
              </a:rPr>
              <a:t>发</a:t>
            </a:r>
            <a:r>
              <a:rPr dirty="0" sz="1600" spc="5" b="1">
                <a:solidFill>
                  <a:srgbClr val="20232F"/>
                </a:solidFill>
                <a:latin typeface="微软雅黑"/>
                <a:cs typeface="微软雅黑"/>
              </a:rPr>
              <a:t>、集</a:t>
            </a:r>
            <a:r>
              <a:rPr dirty="0" sz="1600" spc="20" b="1">
                <a:solidFill>
                  <a:srgbClr val="20232F"/>
                </a:solidFill>
                <a:latin typeface="微软雅黑"/>
                <a:cs typeface="微软雅黑"/>
              </a:rPr>
              <a:t>成</a:t>
            </a:r>
            <a:r>
              <a:rPr dirty="0" sz="1600" spc="5" b="1">
                <a:solidFill>
                  <a:srgbClr val="20232F"/>
                </a:solidFill>
                <a:latin typeface="微软雅黑"/>
                <a:cs typeface="微软雅黑"/>
              </a:rPr>
              <a:t>、</a:t>
            </a:r>
            <a:r>
              <a:rPr dirty="0" sz="1600" spc="15" b="1">
                <a:solidFill>
                  <a:srgbClr val="20232F"/>
                </a:solidFill>
                <a:latin typeface="微软雅黑"/>
                <a:cs typeface="微软雅黑"/>
              </a:rPr>
              <a:t>信</a:t>
            </a:r>
            <a:r>
              <a:rPr dirty="0" sz="1600" spc="5" b="1">
                <a:solidFill>
                  <a:srgbClr val="20232F"/>
                </a:solidFill>
                <a:latin typeface="微软雅黑"/>
                <a:cs typeface="微软雅黑"/>
              </a:rPr>
              <a:t>息</a:t>
            </a:r>
            <a:r>
              <a:rPr dirty="0" sz="1600" spc="15" b="1">
                <a:solidFill>
                  <a:srgbClr val="20232F"/>
                </a:solidFill>
                <a:latin typeface="微软雅黑"/>
                <a:cs typeface="微软雅黑"/>
              </a:rPr>
              <a:t>安</a:t>
            </a:r>
            <a:r>
              <a:rPr dirty="0" sz="1600" spc="10" b="1">
                <a:solidFill>
                  <a:srgbClr val="20232F"/>
                </a:solidFill>
                <a:latin typeface="微软雅黑"/>
                <a:cs typeface="微软雅黑"/>
              </a:rPr>
              <a:t>全</a:t>
            </a:r>
            <a:r>
              <a:rPr dirty="0" sz="1600" spc="5" b="1">
                <a:solidFill>
                  <a:srgbClr val="20232F"/>
                </a:solidFill>
                <a:latin typeface="微软雅黑"/>
                <a:cs typeface="微软雅黑"/>
              </a:rPr>
              <a:t>、</a:t>
            </a:r>
            <a:r>
              <a:rPr dirty="0" sz="1600" spc="15" b="1">
                <a:solidFill>
                  <a:srgbClr val="20232F"/>
                </a:solidFill>
                <a:latin typeface="微软雅黑"/>
                <a:cs typeface="微软雅黑"/>
              </a:rPr>
              <a:t>通</a:t>
            </a:r>
            <a:r>
              <a:rPr dirty="0" sz="1600" spc="5" b="1">
                <a:solidFill>
                  <a:srgbClr val="20232F"/>
                </a:solidFill>
                <a:latin typeface="微软雅黑"/>
                <a:cs typeface="微软雅黑"/>
              </a:rPr>
              <a:t>信等</a:t>
            </a:r>
            <a:r>
              <a:rPr dirty="0" sz="1600" spc="15" b="1">
                <a:solidFill>
                  <a:srgbClr val="20232F"/>
                </a:solidFill>
                <a:latin typeface="微软雅黑"/>
                <a:cs typeface="微软雅黑"/>
              </a:rPr>
              <a:t>多个</a:t>
            </a:r>
            <a:r>
              <a:rPr dirty="0" sz="1600" spc="5" b="1">
                <a:solidFill>
                  <a:srgbClr val="20232F"/>
                </a:solidFill>
                <a:latin typeface="微软雅黑"/>
                <a:cs typeface="微软雅黑"/>
              </a:rPr>
              <a:t>领</a:t>
            </a:r>
            <a:r>
              <a:rPr dirty="0" sz="1600" spc="15" b="1">
                <a:solidFill>
                  <a:srgbClr val="20232F"/>
                </a:solidFill>
                <a:latin typeface="微软雅黑"/>
                <a:cs typeface="微软雅黑"/>
              </a:rPr>
              <a:t>域</a:t>
            </a:r>
            <a:r>
              <a:rPr dirty="0" sz="1600" spc="5" b="1">
                <a:latin typeface="微软雅黑"/>
                <a:cs typeface="微软雅黑"/>
              </a:rPr>
              <a:t>30余</a:t>
            </a:r>
            <a:r>
              <a:rPr dirty="0" sz="1600" spc="15" b="1">
                <a:latin typeface="微软雅黑"/>
                <a:cs typeface="微软雅黑"/>
              </a:rPr>
              <a:t>项</a:t>
            </a:r>
            <a:r>
              <a:rPr dirty="0" sz="1600" spc="5" b="1">
                <a:latin typeface="微软雅黑"/>
                <a:cs typeface="微软雅黑"/>
              </a:rPr>
              <a:t>资</a:t>
            </a:r>
            <a:r>
              <a:rPr dirty="0" sz="1600" spc="20" b="1">
                <a:latin typeface="微软雅黑"/>
                <a:cs typeface="微软雅黑"/>
              </a:rPr>
              <a:t>质</a:t>
            </a:r>
            <a:r>
              <a:rPr dirty="0" sz="1600" spc="5" b="1">
                <a:solidFill>
                  <a:srgbClr val="20232F"/>
                </a:solidFill>
                <a:latin typeface="微软雅黑"/>
                <a:cs typeface="微软雅黑"/>
              </a:rPr>
              <a:t>，支</a:t>
            </a:r>
            <a:r>
              <a:rPr dirty="0" sz="1600" spc="15" b="1">
                <a:solidFill>
                  <a:srgbClr val="20232F"/>
                </a:solidFill>
                <a:latin typeface="微软雅黑"/>
                <a:cs typeface="微软雅黑"/>
              </a:rPr>
              <a:t>撑</a:t>
            </a:r>
            <a:r>
              <a:rPr dirty="0" sz="1600" spc="-5" b="1">
                <a:solidFill>
                  <a:srgbClr val="20232F"/>
                </a:solidFill>
                <a:latin typeface="微软雅黑"/>
                <a:cs typeface="微软雅黑"/>
              </a:rPr>
              <a:t>规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600" spc="-10" b="1">
                <a:solidFill>
                  <a:srgbClr val="20232F"/>
                </a:solidFill>
                <a:latin typeface="微软雅黑"/>
                <a:cs typeface="微软雅黑"/>
              </a:rPr>
              <a:t>划咨询、开发实</a:t>
            </a:r>
            <a:r>
              <a:rPr dirty="0" sz="1600" spc="-5" b="1">
                <a:solidFill>
                  <a:srgbClr val="20232F"/>
                </a:solidFill>
                <a:latin typeface="微软雅黑"/>
                <a:cs typeface="微软雅黑"/>
              </a:rPr>
              <a:t>施</a:t>
            </a:r>
            <a:r>
              <a:rPr dirty="0" sz="1600" spc="-10" b="1">
                <a:solidFill>
                  <a:srgbClr val="20232F"/>
                </a:solidFill>
                <a:latin typeface="微软雅黑"/>
                <a:cs typeface="微软雅黑"/>
              </a:rPr>
              <a:t>、</a:t>
            </a:r>
            <a:r>
              <a:rPr dirty="0" sz="1600" spc="-5" b="1">
                <a:solidFill>
                  <a:srgbClr val="20232F"/>
                </a:solidFill>
                <a:latin typeface="微软雅黑"/>
                <a:cs typeface="微软雅黑"/>
              </a:rPr>
              <a:t>运</a:t>
            </a:r>
            <a:r>
              <a:rPr dirty="0" sz="1600" spc="-10" b="1">
                <a:solidFill>
                  <a:srgbClr val="20232F"/>
                </a:solidFill>
                <a:latin typeface="微软雅黑"/>
                <a:cs typeface="微软雅黑"/>
              </a:rPr>
              <a:t>营</a:t>
            </a:r>
            <a:r>
              <a:rPr dirty="0" sz="1600" spc="-5" b="1">
                <a:solidFill>
                  <a:srgbClr val="20232F"/>
                </a:solidFill>
                <a:latin typeface="微软雅黑"/>
                <a:cs typeface="微软雅黑"/>
              </a:rPr>
              <a:t>运</a:t>
            </a:r>
            <a:r>
              <a:rPr dirty="0" sz="1600" spc="-10" b="1">
                <a:solidFill>
                  <a:srgbClr val="20232F"/>
                </a:solidFill>
                <a:latin typeface="微软雅黑"/>
                <a:cs typeface="微软雅黑"/>
              </a:rPr>
              <a:t>维</a:t>
            </a:r>
            <a:r>
              <a:rPr dirty="0" sz="1600" spc="-5" b="1">
                <a:solidFill>
                  <a:srgbClr val="20232F"/>
                </a:solidFill>
                <a:latin typeface="微软雅黑"/>
                <a:cs typeface="微软雅黑"/>
              </a:rPr>
              <a:t>等</a:t>
            </a:r>
            <a:r>
              <a:rPr dirty="0" sz="1600" spc="-10" b="1">
                <a:solidFill>
                  <a:srgbClr val="20232F"/>
                </a:solidFill>
                <a:latin typeface="微软雅黑"/>
                <a:cs typeface="微软雅黑"/>
              </a:rPr>
              <a:t>一</a:t>
            </a:r>
            <a:r>
              <a:rPr dirty="0" sz="1600" b="1">
                <a:solidFill>
                  <a:srgbClr val="20232F"/>
                </a:solidFill>
                <a:latin typeface="微软雅黑"/>
                <a:cs typeface="微软雅黑"/>
              </a:rPr>
              <a:t>体</a:t>
            </a:r>
            <a:r>
              <a:rPr dirty="0" sz="1600" spc="-5" b="1">
                <a:solidFill>
                  <a:srgbClr val="20232F"/>
                </a:solidFill>
                <a:latin typeface="微软雅黑"/>
                <a:cs typeface="微软雅黑"/>
              </a:rPr>
              <a:t>化</a:t>
            </a:r>
            <a:r>
              <a:rPr dirty="0" sz="1600" spc="-10" b="1">
                <a:solidFill>
                  <a:srgbClr val="20232F"/>
                </a:solidFill>
                <a:latin typeface="微软雅黑"/>
                <a:cs typeface="微软雅黑"/>
              </a:rPr>
              <a:t>服</a:t>
            </a:r>
            <a:r>
              <a:rPr dirty="0" sz="1600" spc="10" b="1">
                <a:solidFill>
                  <a:srgbClr val="20232F"/>
                </a:solidFill>
                <a:latin typeface="微软雅黑"/>
                <a:cs typeface="微软雅黑"/>
              </a:rPr>
              <a:t>务</a:t>
            </a:r>
            <a:r>
              <a:rPr dirty="0" sz="1600" spc="-5" b="1">
                <a:solidFill>
                  <a:srgbClr val="20232F"/>
                </a:solidFill>
                <a:latin typeface="微软雅黑"/>
                <a:cs typeface="微软雅黑"/>
              </a:rPr>
              <a:t>。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5675" y="178435"/>
            <a:ext cx="909319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000000"/>
                </a:solidFill>
              </a:rPr>
              <a:t>企业资质</a:t>
            </a:r>
            <a:endParaRPr sz="1800"/>
          </a:p>
        </p:txBody>
      </p:sp>
      <p:sp>
        <p:nvSpPr>
          <p:cNvPr id="8" name="object 8"/>
          <p:cNvSpPr/>
          <p:nvPr/>
        </p:nvSpPr>
        <p:spPr>
          <a:xfrm>
            <a:off x="1581658" y="3226054"/>
            <a:ext cx="507365" cy="357505"/>
          </a:xfrm>
          <a:custGeom>
            <a:avLst/>
            <a:gdLst/>
            <a:ahLst/>
            <a:cxnLst/>
            <a:rect l="l" t="t" r="r" b="b"/>
            <a:pathLst>
              <a:path w="507364" h="357504">
                <a:moveTo>
                  <a:pt x="118364" y="0"/>
                </a:moveTo>
                <a:lnTo>
                  <a:pt x="67500" y="11779"/>
                </a:lnTo>
                <a:lnTo>
                  <a:pt x="30353" y="46989"/>
                </a:lnTo>
                <a:lnTo>
                  <a:pt x="7604" y="105171"/>
                </a:lnTo>
                <a:lnTo>
                  <a:pt x="0" y="185546"/>
                </a:lnTo>
                <a:lnTo>
                  <a:pt x="1809" y="225032"/>
                </a:lnTo>
                <a:lnTo>
                  <a:pt x="16287" y="288952"/>
                </a:lnTo>
                <a:lnTo>
                  <a:pt x="44856" y="332698"/>
                </a:lnTo>
                <a:lnTo>
                  <a:pt x="85659" y="354744"/>
                </a:lnTo>
                <a:lnTo>
                  <a:pt x="110490" y="357504"/>
                </a:lnTo>
                <a:lnTo>
                  <a:pt x="136848" y="354601"/>
                </a:lnTo>
                <a:lnTo>
                  <a:pt x="160099" y="345900"/>
                </a:lnTo>
                <a:lnTo>
                  <a:pt x="180230" y="331412"/>
                </a:lnTo>
                <a:lnTo>
                  <a:pt x="188706" y="321309"/>
                </a:lnTo>
                <a:lnTo>
                  <a:pt x="114553" y="321309"/>
                </a:lnTo>
                <a:lnTo>
                  <a:pt x="83976" y="312691"/>
                </a:lnTo>
                <a:lnTo>
                  <a:pt x="62150" y="286845"/>
                </a:lnTo>
                <a:lnTo>
                  <a:pt x="49063" y="243782"/>
                </a:lnTo>
                <a:lnTo>
                  <a:pt x="44703" y="183514"/>
                </a:lnTo>
                <a:lnTo>
                  <a:pt x="49154" y="119173"/>
                </a:lnTo>
                <a:lnTo>
                  <a:pt x="62499" y="73215"/>
                </a:lnTo>
                <a:lnTo>
                  <a:pt x="84726" y="45640"/>
                </a:lnTo>
                <a:lnTo>
                  <a:pt x="115823" y="36448"/>
                </a:lnTo>
                <a:lnTo>
                  <a:pt x="193653" y="36448"/>
                </a:lnTo>
                <a:lnTo>
                  <a:pt x="188634" y="28354"/>
                </a:lnTo>
                <a:lnTo>
                  <a:pt x="157879" y="7087"/>
                </a:lnTo>
                <a:lnTo>
                  <a:pt x="118364" y="0"/>
                </a:lnTo>
                <a:close/>
              </a:path>
              <a:path w="507364" h="357504">
                <a:moveTo>
                  <a:pt x="193653" y="36448"/>
                </a:moveTo>
                <a:lnTo>
                  <a:pt x="115823" y="36448"/>
                </a:lnTo>
                <a:lnTo>
                  <a:pt x="145327" y="45499"/>
                </a:lnTo>
                <a:lnTo>
                  <a:pt x="166401" y="72659"/>
                </a:lnTo>
                <a:lnTo>
                  <a:pt x="179046" y="117941"/>
                </a:lnTo>
                <a:lnTo>
                  <a:pt x="183260" y="181356"/>
                </a:lnTo>
                <a:lnTo>
                  <a:pt x="178972" y="242550"/>
                </a:lnTo>
                <a:lnTo>
                  <a:pt x="166100" y="286289"/>
                </a:lnTo>
                <a:lnTo>
                  <a:pt x="144631" y="312550"/>
                </a:lnTo>
                <a:lnTo>
                  <a:pt x="114553" y="321309"/>
                </a:lnTo>
                <a:lnTo>
                  <a:pt x="188706" y="321309"/>
                </a:lnTo>
                <a:lnTo>
                  <a:pt x="210752" y="285412"/>
                </a:lnTo>
                <a:lnTo>
                  <a:pt x="226270" y="218459"/>
                </a:lnTo>
                <a:lnTo>
                  <a:pt x="228218" y="177291"/>
                </a:lnTo>
                <a:lnTo>
                  <a:pt x="223816" y="113450"/>
                </a:lnTo>
                <a:lnTo>
                  <a:pt x="210617" y="63806"/>
                </a:lnTo>
                <a:lnTo>
                  <a:pt x="193653" y="36448"/>
                </a:lnTo>
                <a:close/>
              </a:path>
              <a:path w="507364" h="357504">
                <a:moveTo>
                  <a:pt x="455548" y="270382"/>
                </a:moveTo>
                <a:lnTo>
                  <a:pt x="413130" y="270382"/>
                </a:lnTo>
                <a:lnTo>
                  <a:pt x="413130" y="351662"/>
                </a:lnTo>
                <a:lnTo>
                  <a:pt x="455548" y="351662"/>
                </a:lnTo>
                <a:lnTo>
                  <a:pt x="455548" y="270382"/>
                </a:lnTo>
                <a:close/>
              </a:path>
              <a:path w="507364" h="357504">
                <a:moveTo>
                  <a:pt x="455548" y="5841"/>
                </a:moveTo>
                <a:lnTo>
                  <a:pt x="410209" y="5841"/>
                </a:lnTo>
                <a:lnTo>
                  <a:pt x="395085" y="34111"/>
                </a:lnTo>
                <a:lnTo>
                  <a:pt x="378078" y="63309"/>
                </a:lnTo>
                <a:lnTo>
                  <a:pt x="338328" y="124587"/>
                </a:lnTo>
                <a:lnTo>
                  <a:pt x="294878" y="184118"/>
                </a:lnTo>
                <a:lnTo>
                  <a:pt x="251714" y="236219"/>
                </a:lnTo>
                <a:lnTo>
                  <a:pt x="251714" y="270382"/>
                </a:lnTo>
                <a:lnTo>
                  <a:pt x="507365" y="270382"/>
                </a:lnTo>
                <a:lnTo>
                  <a:pt x="507365" y="234187"/>
                </a:lnTo>
                <a:lnTo>
                  <a:pt x="300862" y="234187"/>
                </a:lnTo>
                <a:lnTo>
                  <a:pt x="318198" y="212232"/>
                </a:lnTo>
                <a:lnTo>
                  <a:pt x="349440" y="170322"/>
                </a:lnTo>
                <a:lnTo>
                  <a:pt x="376394" y="130601"/>
                </a:lnTo>
                <a:lnTo>
                  <a:pt x="401298" y="90164"/>
                </a:lnTo>
                <a:lnTo>
                  <a:pt x="413130" y="69468"/>
                </a:lnTo>
                <a:lnTo>
                  <a:pt x="455548" y="69468"/>
                </a:lnTo>
                <a:lnTo>
                  <a:pt x="455548" y="5841"/>
                </a:lnTo>
                <a:close/>
              </a:path>
              <a:path w="507364" h="357504">
                <a:moveTo>
                  <a:pt x="455548" y="69468"/>
                </a:moveTo>
                <a:lnTo>
                  <a:pt x="413130" y="69468"/>
                </a:lnTo>
                <a:lnTo>
                  <a:pt x="413130" y="234187"/>
                </a:lnTo>
                <a:lnTo>
                  <a:pt x="455548" y="234187"/>
                </a:lnTo>
                <a:lnTo>
                  <a:pt x="455548" y="69468"/>
                </a:lnTo>
                <a:close/>
              </a:path>
            </a:pathLst>
          </a:custGeom>
          <a:solidFill>
            <a:srgbClr val="9E2A1B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12615" y="3226054"/>
            <a:ext cx="483234" cy="358140"/>
          </a:xfrm>
          <a:custGeom>
            <a:avLst/>
            <a:gdLst/>
            <a:ahLst/>
            <a:cxnLst/>
            <a:rect l="l" t="t" r="r" b="b"/>
            <a:pathLst>
              <a:path w="483235" h="358139">
                <a:moveTo>
                  <a:pt x="118237" y="0"/>
                </a:moveTo>
                <a:lnTo>
                  <a:pt x="67484" y="11779"/>
                </a:lnTo>
                <a:lnTo>
                  <a:pt x="30352" y="46989"/>
                </a:lnTo>
                <a:lnTo>
                  <a:pt x="7556" y="105171"/>
                </a:lnTo>
                <a:lnTo>
                  <a:pt x="0" y="185546"/>
                </a:lnTo>
                <a:lnTo>
                  <a:pt x="1789" y="225032"/>
                </a:lnTo>
                <a:lnTo>
                  <a:pt x="16180" y="288952"/>
                </a:lnTo>
                <a:lnTo>
                  <a:pt x="44785" y="332698"/>
                </a:lnTo>
                <a:lnTo>
                  <a:pt x="85603" y="354744"/>
                </a:lnTo>
                <a:lnTo>
                  <a:pt x="110489" y="357504"/>
                </a:lnTo>
                <a:lnTo>
                  <a:pt x="136830" y="354601"/>
                </a:lnTo>
                <a:lnTo>
                  <a:pt x="160051" y="345900"/>
                </a:lnTo>
                <a:lnTo>
                  <a:pt x="180177" y="331412"/>
                </a:lnTo>
                <a:lnTo>
                  <a:pt x="188679" y="321309"/>
                </a:lnTo>
                <a:lnTo>
                  <a:pt x="114426" y="321309"/>
                </a:lnTo>
                <a:lnTo>
                  <a:pt x="83849" y="312691"/>
                </a:lnTo>
                <a:lnTo>
                  <a:pt x="62023" y="286845"/>
                </a:lnTo>
                <a:lnTo>
                  <a:pt x="48936" y="243782"/>
                </a:lnTo>
                <a:lnTo>
                  <a:pt x="44576" y="183514"/>
                </a:lnTo>
                <a:lnTo>
                  <a:pt x="49029" y="119173"/>
                </a:lnTo>
                <a:lnTo>
                  <a:pt x="62388" y="73215"/>
                </a:lnTo>
                <a:lnTo>
                  <a:pt x="84653" y="45640"/>
                </a:lnTo>
                <a:lnTo>
                  <a:pt x="115824" y="36448"/>
                </a:lnTo>
                <a:lnTo>
                  <a:pt x="193577" y="36448"/>
                </a:lnTo>
                <a:lnTo>
                  <a:pt x="188562" y="28354"/>
                </a:lnTo>
                <a:lnTo>
                  <a:pt x="157801" y="7087"/>
                </a:lnTo>
                <a:lnTo>
                  <a:pt x="118237" y="0"/>
                </a:lnTo>
                <a:close/>
              </a:path>
              <a:path w="483235" h="358139">
                <a:moveTo>
                  <a:pt x="193577" y="36448"/>
                </a:moveTo>
                <a:lnTo>
                  <a:pt x="115824" y="36448"/>
                </a:lnTo>
                <a:lnTo>
                  <a:pt x="145327" y="45499"/>
                </a:lnTo>
                <a:lnTo>
                  <a:pt x="166401" y="72659"/>
                </a:lnTo>
                <a:lnTo>
                  <a:pt x="179046" y="117941"/>
                </a:lnTo>
                <a:lnTo>
                  <a:pt x="183261" y="181356"/>
                </a:lnTo>
                <a:lnTo>
                  <a:pt x="178952" y="242550"/>
                </a:lnTo>
                <a:lnTo>
                  <a:pt x="166036" y="286289"/>
                </a:lnTo>
                <a:lnTo>
                  <a:pt x="144524" y="312550"/>
                </a:lnTo>
                <a:lnTo>
                  <a:pt x="114426" y="321309"/>
                </a:lnTo>
                <a:lnTo>
                  <a:pt x="188679" y="321309"/>
                </a:lnTo>
                <a:lnTo>
                  <a:pt x="210732" y="285412"/>
                </a:lnTo>
                <a:lnTo>
                  <a:pt x="226163" y="218459"/>
                </a:lnTo>
                <a:lnTo>
                  <a:pt x="228092" y="177291"/>
                </a:lnTo>
                <a:lnTo>
                  <a:pt x="223701" y="113450"/>
                </a:lnTo>
                <a:lnTo>
                  <a:pt x="210527" y="63806"/>
                </a:lnTo>
                <a:lnTo>
                  <a:pt x="193577" y="36448"/>
                </a:lnTo>
                <a:close/>
              </a:path>
              <a:path w="483235" h="358139">
                <a:moveTo>
                  <a:pt x="286638" y="298449"/>
                </a:moveTo>
                <a:lnTo>
                  <a:pt x="286638" y="343153"/>
                </a:lnTo>
                <a:lnTo>
                  <a:pt x="300168" y="349488"/>
                </a:lnTo>
                <a:lnTo>
                  <a:pt x="316769" y="354012"/>
                </a:lnTo>
                <a:lnTo>
                  <a:pt x="336466" y="356727"/>
                </a:lnTo>
                <a:lnTo>
                  <a:pt x="359283" y="357631"/>
                </a:lnTo>
                <a:lnTo>
                  <a:pt x="386143" y="355701"/>
                </a:lnTo>
                <a:lnTo>
                  <a:pt x="410146" y="349900"/>
                </a:lnTo>
                <a:lnTo>
                  <a:pt x="431292" y="340219"/>
                </a:lnTo>
                <a:lnTo>
                  <a:pt x="449580" y="326643"/>
                </a:lnTo>
                <a:lnTo>
                  <a:pt x="454253" y="321309"/>
                </a:lnTo>
                <a:lnTo>
                  <a:pt x="358139" y="321309"/>
                </a:lnTo>
                <a:lnTo>
                  <a:pt x="340020" y="319881"/>
                </a:lnTo>
                <a:lnTo>
                  <a:pt x="322056" y="315594"/>
                </a:lnTo>
                <a:lnTo>
                  <a:pt x="304258" y="308451"/>
                </a:lnTo>
                <a:lnTo>
                  <a:pt x="286638" y="298449"/>
                </a:lnTo>
                <a:close/>
              </a:path>
              <a:path w="483235" h="358139">
                <a:moveTo>
                  <a:pt x="461033" y="178434"/>
                </a:moveTo>
                <a:lnTo>
                  <a:pt x="350265" y="178434"/>
                </a:lnTo>
                <a:lnTo>
                  <a:pt x="370201" y="179579"/>
                </a:lnTo>
                <a:lnTo>
                  <a:pt x="387731" y="183022"/>
                </a:lnTo>
                <a:lnTo>
                  <a:pt x="425745" y="206922"/>
                </a:lnTo>
                <a:lnTo>
                  <a:pt x="438658" y="248284"/>
                </a:lnTo>
                <a:lnTo>
                  <a:pt x="437276" y="263971"/>
                </a:lnTo>
                <a:lnTo>
                  <a:pt x="416560" y="301243"/>
                </a:lnTo>
                <a:lnTo>
                  <a:pt x="375358" y="320049"/>
                </a:lnTo>
                <a:lnTo>
                  <a:pt x="358139" y="321309"/>
                </a:lnTo>
                <a:lnTo>
                  <a:pt x="454253" y="321309"/>
                </a:lnTo>
                <a:lnTo>
                  <a:pt x="464248" y="309901"/>
                </a:lnTo>
                <a:lnTo>
                  <a:pt x="474725" y="290718"/>
                </a:lnTo>
                <a:lnTo>
                  <a:pt x="481012" y="269083"/>
                </a:lnTo>
                <a:lnTo>
                  <a:pt x="483108" y="244982"/>
                </a:lnTo>
                <a:lnTo>
                  <a:pt x="481153" y="221674"/>
                </a:lnTo>
                <a:lnTo>
                  <a:pt x="475281" y="201104"/>
                </a:lnTo>
                <a:lnTo>
                  <a:pt x="465480" y="183296"/>
                </a:lnTo>
                <a:lnTo>
                  <a:pt x="461033" y="178434"/>
                </a:lnTo>
                <a:close/>
              </a:path>
              <a:path w="483235" h="358139">
                <a:moveTo>
                  <a:pt x="465963" y="5841"/>
                </a:moveTo>
                <a:lnTo>
                  <a:pt x="304292" y="5841"/>
                </a:lnTo>
                <a:lnTo>
                  <a:pt x="291592" y="181356"/>
                </a:lnTo>
                <a:lnTo>
                  <a:pt x="305046" y="180042"/>
                </a:lnTo>
                <a:lnTo>
                  <a:pt x="319309" y="179133"/>
                </a:lnTo>
                <a:lnTo>
                  <a:pt x="334383" y="178605"/>
                </a:lnTo>
                <a:lnTo>
                  <a:pt x="350265" y="178434"/>
                </a:lnTo>
                <a:lnTo>
                  <a:pt x="461033" y="178434"/>
                </a:lnTo>
                <a:lnTo>
                  <a:pt x="451738" y="168275"/>
                </a:lnTo>
                <a:lnTo>
                  <a:pt x="434621" y="156273"/>
                </a:lnTo>
                <a:lnTo>
                  <a:pt x="414528" y="147700"/>
                </a:lnTo>
                <a:lnTo>
                  <a:pt x="391481" y="142557"/>
                </a:lnTo>
                <a:lnTo>
                  <a:pt x="386671" y="142239"/>
                </a:lnTo>
                <a:lnTo>
                  <a:pt x="334010" y="142239"/>
                </a:lnTo>
                <a:lnTo>
                  <a:pt x="341122" y="44195"/>
                </a:lnTo>
                <a:lnTo>
                  <a:pt x="465963" y="44195"/>
                </a:lnTo>
                <a:lnTo>
                  <a:pt x="465963" y="5841"/>
                </a:lnTo>
                <a:close/>
              </a:path>
              <a:path w="483235" h="358139">
                <a:moveTo>
                  <a:pt x="365506" y="140843"/>
                </a:moveTo>
                <a:lnTo>
                  <a:pt x="334010" y="142239"/>
                </a:lnTo>
                <a:lnTo>
                  <a:pt x="386671" y="142239"/>
                </a:lnTo>
                <a:lnTo>
                  <a:pt x="365506" y="140843"/>
                </a:lnTo>
                <a:close/>
              </a:path>
            </a:pathLst>
          </a:custGeom>
          <a:solidFill>
            <a:srgbClr val="9E2A1B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240778" y="3226054"/>
            <a:ext cx="497205" cy="357505"/>
          </a:xfrm>
          <a:custGeom>
            <a:avLst/>
            <a:gdLst/>
            <a:ahLst/>
            <a:cxnLst/>
            <a:rect l="l" t="t" r="r" b="b"/>
            <a:pathLst>
              <a:path w="497204" h="357504">
                <a:moveTo>
                  <a:pt x="118364" y="0"/>
                </a:moveTo>
                <a:lnTo>
                  <a:pt x="67500" y="11779"/>
                </a:lnTo>
                <a:lnTo>
                  <a:pt x="30352" y="46989"/>
                </a:lnTo>
                <a:lnTo>
                  <a:pt x="7604" y="105171"/>
                </a:lnTo>
                <a:lnTo>
                  <a:pt x="0" y="185546"/>
                </a:lnTo>
                <a:lnTo>
                  <a:pt x="1809" y="225032"/>
                </a:lnTo>
                <a:lnTo>
                  <a:pt x="16287" y="288952"/>
                </a:lnTo>
                <a:lnTo>
                  <a:pt x="44857" y="332698"/>
                </a:lnTo>
                <a:lnTo>
                  <a:pt x="85659" y="354744"/>
                </a:lnTo>
                <a:lnTo>
                  <a:pt x="110490" y="357504"/>
                </a:lnTo>
                <a:lnTo>
                  <a:pt x="136848" y="354601"/>
                </a:lnTo>
                <a:lnTo>
                  <a:pt x="160099" y="345900"/>
                </a:lnTo>
                <a:lnTo>
                  <a:pt x="180230" y="331412"/>
                </a:lnTo>
                <a:lnTo>
                  <a:pt x="188706" y="321309"/>
                </a:lnTo>
                <a:lnTo>
                  <a:pt x="114553" y="321309"/>
                </a:lnTo>
                <a:lnTo>
                  <a:pt x="83977" y="312691"/>
                </a:lnTo>
                <a:lnTo>
                  <a:pt x="62151" y="286845"/>
                </a:lnTo>
                <a:lnTo>
                  <a:pt x="49063" y="243782"/>
                </a:lnTo>
                <a:lnTo>
                  <a:pt x="44703" y="183514"/>
                </a:lnTo>
                <a:lnTo>
                  <a:pt x="49154" y="119173"/>
                </a:lnTo>
                <a:lnTo>
                  <a:pt x="62499" y="73215"/>
                </a:lnTo>
                <a:lnTo>
                  <a:pt x="84726" y="45640"/>
                </a:lnTo>
                <a:lnTo>
                  <a:pt x="115824" y="36448"/>
                </a:lnTo>
                <a:lnTo>
                  <a:pt x="193653" y="36448"/>
                </a:lnTo>
                <a:lnTo>
                  <a:pt x="188634" y="28354"/>
                </a:lnTo>
                <a:lnTo>
                  <a:pt x="157879" y="7087"/>
                </a:lnTo>
                <a:lnTo>
                  <a:pt x="118364" y="0"/>
                </a:lnTo>
                <a:close/>
              </a:path>
              <a:path w="497204" h="357504">
                <a:moveTo>
                  <a:pt x="193653" y="36448"/>
                </a:moveTo>
                <a:lnTo>
                  <a:pt x="115824" y="36448"/>
                </a:lnTo>
                <a:lnTo>
                  <a:pt x="145327" y="45499"/>
                </a:lnTo>
                <a:lnTo>
                  <a:pt x="166401" y="72659"/>
                </a:lnTo>
                <a:lnTo>
                  <a:pt x="179046" y="117941"/>
                </a:lnTo>
                <a:lnTo>
                  <a:pt x="183261" y="181356"/>
                </a:lnTo>
                <a:lnTo>
                  <a:pt x="178972" y="242550"/>
                </a:lnTo>
                <a:lnTo>
                  <a:pt x="166100" y="286289"/>
                </a:lnTo>
                <a:lnTo>
                  <a:pt x="144631" y="312550"/>
                </a:lnTo>
                <a:lnTo>
                  <a:pt x="114553" y="321309"/>
                </a:lnTo>
                <a:lnTo>
                  <a:pt x="188706" y="321309"/>
                </a:lnTo>
                <a:lnTo>
                  <a:pt x="210752" y="285412"/>
                </a:lnTo>
                <a:lnTo>
                  <a:pt x="226270" y="218459"/>
                </a:lnTo>
                <a:lnTo>
                  <a:pt x="228219" y="177291"/>
                </a:lnTo>
                <a:lnTo>
                  <a:pt x="223816" y="113450"/>
                </a:lnTo>
                <a:lnTo>
                  <a:pt x="210617" y="63806"/>
                </a:lnTo>
                <a:lnTo>
                  <a:pt x="193653" y="36448"/>
                </a:lnTo>
                <a:close/>
              </a:path>
              <a:path w="497204" h="357504">
                <a:moveTo>
                  <a:pt x="417322" y="0"/>
                </a:moveTo>
                <a:lnTo>
                  <a:pt x="359314" y="13509"/>
                </a:lnTo>
                <a:lnTo>
                  <a:pt x="313690" y="53975"/>
                </a:lnTo>
                <a:lnTo>
                  <a:pt x="284083" y="117300"/>
                </a:lnTo>
                <a:lnTo>
                  <a:pt x="276667" y="156005"/>
                </a:lnTo>
                <a:lnTo>
                  <a:pt x="274276" y="197929"/>
                </a:lnTo>
                <a:lnTo>
                  <a:pt x="274309" y="201604"/>
                </a:lnTo>
                <a:lnTo>
                  <a:pt x="281717" y="266430"/>
                </a:lnTo>
                <a:lnTo>
                  <a:pt x="304292" y="316229"/>
                </a:lnTo>
                <a:lnTo>
                  <a:pt x="340010" y="347154"/>
                </a:lnTo>
                <a:lnTo>
                  <a:pt x="386969" y="357504"/>
                </a:lnTo>
                <a:lnTo>
                  <a:pt x="409902" y="355459"/>
                </a:lnTo>
                <a:lnTo>
                  <a:pt x="430704" y="349329"/>
                </a:lnTo>
                <a:lnTo>
                  <a:pt x="449387" y="339127"/>
                </a:lnTo>
                <a:lnTo>
                  <a:pt x="465963" y="324865"/>
                </a:lnTo>
                <a:lnTo>
                  <a:pt x="468717" y="321309"/>
                </a:lnTo>
                <a:lnTo>
                  <a:pt x="388112" y="321309"/>
                </a:lnTo>
                <a:lnTo>
                  <a:pt x="373800" y="319785"/>
                </a:lnTo>
                <a:lnTo>
                  <a:pt x="339725" y="296925"/>
                </a:lnTo>
                <a:lnTo>
                  <a:pt x="322705" y="254938"/>
                </a:lnTo>
                <a:lnTo>
                  <a:pt x="321564" y="238506"/>
                </a:lnTo>
                <a:lnTo>
                  <a:pt x="322707" y="225188"/>
                </a:lnTo>
                <a:lnTo>
                  <a:pt x="326136" y="212836"/>
                </a:lnTo>
                <a:lnTo>
                  <a:pt x="331850" y="201412"/>
                </a:lnTo>
                <a:lnTo>
                  <a:pt x="339851" y="190881"/>
                </a:lnTo>
                <a:lnTo>
                  <a:pt x="349565" y="182244"/>
                </a:lnTo>
                <a:lnTo>
                  <a:pt x="318897" y="182244"/>
                </a:lnTo>
                <a:lnTo>
                  <a:pt x="326025" y="121697"/>
                </a:lnTo>
                <a:lnTo>
                  <a:pt x="346584" y="75437"/>
                </a:lnTo>
                <a:lnTo>
                  <a:pt x="378222" y="46180"/>
                </a:lnTo>
                <a:lnTo>
                  <a:pt x="418719" y="36448"/>
                </a:lnTo>
                <a:lnTo>
                  <a:pt x="475233" y="36448"/>
                </a:lnTo>
                <a:lnTo>
                  <a:pt x="475233" y="10032"/>
                </a:lnTo>
                <a:lnTo>
                  <a:pt x="463702" y="5679"/>
                </a:lnTo>
                <a:lnTo>
                  <a:pt x="450230" y="2539"/>
                </a:lnTo>
                <a:lnTo>
                  <a:pt x="434782" y="638"/>
                </a:lnTo>
                <a:lnTo>
                  <a:pt x="417322" y="0"/>
                </a:lnTo>
                <a:close/>
              </a:path>
              <a:path w="497204" h="357504">
                <a:moveTo>
                  <a:pt x="475198" y="170814"/>
                </a:moveTo>
                <a:lnTo>
                  <a:pt x="387603" y="170814"/>
                </a:lnTo>
                <a:lnTo>
                  <a:pt x="402248" y="172053"/>
                </a:lnTo>
                <a:lnTo>
                  <a:pt x="415131" y="175767"/>
                </a:lnTo>
                <a:lnTo>
                  <a:pt x="448183" y="214534"/>
                </a:lnTo>
                <a:lnTo>
                  <a:pt x="452374" y="246252"/>
                </a:lnTo>
                <a:lnTo>
                  <a:pt x="451256" y="262046"/>
                </a:lnTo>
                <a:lnTo>
                  <a:pt x="434594" y="300354"/>
                </a:lnTo>
                <a:lnTo>
                  <a:pt x="401732" y="320000"/>
                </a:lnTo>
                <a:lnTo>
                  <a:pt x="388112" y="321309"/>
                </a:lnTo>
                <a:lnTo>
                  <a:pt x="468717" y="321309"/>
                </a:lnTo>
                <a:lnTo>
                  <a:pt x="479464" y="307437"/>
                </a:lnTo>
                <a:lnTo>
                  <a:pt x="489108" y="287734"/>
                </a:lnTo>
                <a:lnTo>
                  <a:pt x="494895" y="265769"/>
                </a:lnTo>
                <a:lnTo>
                  <a:pt x="496824" y="241553"/>
                </a:lnTo>
                <a:lnTo>
                  <a:pt x="495155" y="218551"/>
                </a:lnTo>
                <a:lnTo>
                  <a:pt x="490140" y="197929"/>
                </a:lnTo>
                <a:lnTo>
                  <a:pt x="481768" y="179689"/>
                </a:lnTo>
                <a:lnTo>
                  <a:pt x="475198" y="170814"/>
                </a:lnTo>
                <a:close/>
              </a:path>
              <a:path w="497204" h="357504">
                <a:moveTo>
                  <a:pt x="398399" y="134619"/>
                </a:moveTo>
                <a:lnTo>
                  <a:pt x="373296" y="137596"/>
                </a:lnTo>
                <a:lnTo>
                  <a:pt x="351885" y="146526"/>
                </a:lnTo>
                <a:lnTo>
                  <a:pt x="334140" y="161409"/>
                </a:lnTo>
                <a:lnTo>
                  <a:pt x="320040" y="182244"/>
                </a:lnTo>
                <a:lnTo>
                  <a:pt x="349565" y="182244"/>
                </a:lnTo>
                <a:lnTo>
                  <a:pt x="349706" y="182119"/>
                </a:lnTo>
                <a:lnTo>
                  <a:pt x="360965" y="175847"/>
                </a:lnTo>
                <a:lnTo>
                  <a:pt x="373606" y="172075"/>
                </a:lnTo>
                <a:lnTo>
                  <a:pt x="387603" y="170814"/>
                </a:lnTo>
                <a:lnTo>
                  <a:pt x="475198" y="170814"/>
                </a:lnTo>
                <a:lnTo>
                  <a:pt x="470026" y="163829"/>
                </a:lnTo>
                <a:lnTo>
                  <a:pt x="455477" y="151068"/>
                </a:lnTo>
                <a:lnTo>
                  <a:pt x="438689" y="141938"/>
                </a:lnTo>
                <a:lnTo>
                  <a:pt x="419663" y="136451"/>
                </a:lnTo>
                <a:lnTo>
                  <a:pt x="398399" y="134619"/>
                </a:lnTo>
                <a:close/>
              </a:path>
              <a:path w="497204" h="357504">
                <a:moveTo>
                  <a:pt x="475233" y="36448"/>
                </a:moveTo>
                <a:lnTo>
                  <a:pt x="418719" y="36448"/>
                </a:lnTo>
                <a:lnTo>
                  <a:pt x="433264" y="37308"/>
                </a:lnTo>
                <a:lnTo>
                  <a:pt x="447548" y="39893"/>
                </a:lnTo>
                <a:lnTo>
                  <a:pt x="461545" y="44217"/>
                </a:lnTo>
                <a:lnTo>
                  <a:pt x="475233" y="50291"/>
                </a:lnTo>
                <a:lnTo>
                  <a:pt x="475233" y="36448"/>
                </a:lnTo>
                <a:close/>
              </a:path>
            </a:pathLst>
          </a:custGeom>
          <a:solidFill>
            <a:srgbClr val="9E2A1B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96771" y="1343660"/>
            <a:ext cx="418465" cy="359410"/>
          </a:xfrm>
          <a:custGeom>
            <a:avLst/>
            <a:gdLst/>
            <a:ahLst/>
            <a:cxnLst/>
            <a:rect l="l" t="t" r="r" b="b"/>
            <a:pathLst>
              <a:path w="418464" h="359410">
                <a:moveTo>
                  <a:pt x="118236" y="1777"/>
                </a:moveTo>
                <a:lnTo>
                  <a:pt x="67484" y="13573"/>
                </a:lnTo>
                <a:lnTo>
                  <a:pt x="30353" y="48894"/>
                </a:lnTo>
                <a:lnTo>
                  <a:pt x="7556" y="106965"/>
                </a:lnTo>
                <a:lnTo>
                  <a:pt x="0" y="187325"/>
                </a:lnTo>
                <a:lnTo>
                  <a:pt x="1807" y="226827"/>
                </a:lnTo>
                <a:lnTo>
                  <a:pt x="16234" y="290784"/>
                </a:lnTo>
                <a:lnTo>
                  <a:pt x="44785" y="334476"/>
                </a:lnTo>
                <a:lnTo>
                  <a:pt x="85603" y="356522"/>
                </a:lnTo>
                <a:lnTo>
                  <a:pt x="110490" y="359282"/>
                </a:lnTo>
                <a:lnTo>
                  <a:pt x="136830" y="356379"/>
                </a:lnTo>
                <a:lnTo>
                  <a:pt x="160051" y="347678"/>
                </a:lnTo>
                <a:lnTo>
                  <a:pt x="180177" y="333190"/>
                </a:lnTo>
                <a:lnTo>
                  <a:pt x="188679" y="323088"/>
                </a:lnTo>
                <a:lnTo>
                  <a:pt x="114553" y="323088"/>
                </a:lnTo>
                <a:lnTo>
                  <a:pt x="83956" y="314469"/>
                </a:lnTo>
                <a:lnTo>
                  <a:pt x="62087" y="288623"/>
                </a:lnTo>
                <a:lnTo>
                  <a:pt x="48956" y="245560"/>
                </a:lnTo>
                <a:lnTo>
                  <a:pt x="44577" y="185292"/>
                </a:lnTo>
                <a:lnTo>
                  <a:pt x="49029" y="120951"/>
                </a:lnTo>
                <a:lnTo>
                  <a:pt x="62388" y="74993"/>
                </a:lnTo>
                <a:lnTo>
                  <a:pt x="84653" y="47418"/>
                </a:lnTo>
                <a:lnTo>
                  <a:pt x="115823" y="38226"/>
                </a:lnTo>
                <a:lnTo>
                  <a:pt x="193552" y="38226"/>
                </a:lnTo>
                <a:lnTo>
                  <a:pt x="188562" y="30169"/>
                </a:lnTo>
                <a:lnTo>
                  <a:pt x="157801" y="8877"/>
                </a:lnTo>
                <a:lnTo>
                  <a:pt x="118236" y="1777"/>
                </a:lnTo>
                <a:close/>
              </a:path>
              <a:path w="418464" h="359410">
                <a:moveTo>
                  <a:pt x="193552" y="38226"/>
                </a:moveTo>
                <a:lnTo>
                  <a:pt x="115823" y="38226"/>
                </a:lnTo>
                <a:lnTo>
                  <a:pt x="145327" y="47277"/>
                </a:lnTo>
                <a:lnTo>
                  <a:pt x="166401" y="74437"/>
                </a:lnTo>
                <a:lnTo>
                  <a:pt x="179046" y="119719"/>
                </a:lnTo>
                <a:lnTo>
                  <a:pt x="183260" y="183134"/>
                </a:lnTo>
                <a:lnTo>
                  <a:pt x="178954" y="244381"/>
                </a:lnTo>
                <a:lnTo>
                  <a:pt x="166052" y="288115"/>
                </a:lnTo>
                <a:lnTo>
                  <a:pt x="144577" y="314346"/>
                </a:lnTo>
                <a:lnTo>
                  <a:pt x="114553" y="323088"/>
                </a:lnTo>
                <a:lnTo>
                  <a:pt x="188679" y="323088"/>
                </a:lnTo>
                <a:lnTo>
                  <a:pt x="210732" y="287208"/>
                </a:lnTo>
                <a:lnTo>
                  <a:pt x="226163" y="220291"/>
                </a:lnTo>
                <a:lnTo>
                  <a:pt x="228091" y="179069"/>
                </a:lnTo>
                <a:lnTo>
                  <a:pt x="223701" y="115277"/>
                </a:lnTo>
                <a:lnTo>
                  <a:pt x="210527" y="65639"/>
                </a:lnTo>
                <a:lnTo>
                  <a:pt x="193552" y="38226"/>
                </a:lnTo>
                <a:close/>
              </a:path>
              <a:path w="418464" h="359410">
                <a:moveTo>
                  <a:pt x="418465" y="57657"/>
                </a:moveTo>
                <a:lnTo>
                  <a:pt x="375158" y="57657"/>
                </a:lnTo>
                <a:lnTo>
                  <a:pt x="375158" y="353440"/>
                </a:lnTo>
                <a:lnTo>
                  <a:pt x="418465" y="353440"/>
                </a:lnTo>
                <a:lnTo>
                  <a:pt x="418465" y="57657"/>
                </a:lnTo>
                <a:close/>
              </a:path>
              <a:path w="418464" h="359410">
                <a:moveTo>
                  <a:pt x="418465" y="0"/>
                </a:moveTo>
                <a:lnTo>
                  <a:pt x="401954" y="0"/>
                </a:lnTo>
                <a:lnTo>
                  <a:pt x="392668" y="7526"/>
                </a:lnTo>
                <a:lnTo>
                  <a:pt x="381571" y="15255"/>
                </a:lnTo>
                <a:lnTo>
                  <a:pt x="338564" y="39159"/>
                </a:lnTo>
                <a:lnTo>
                  <a:pt x="295147" y="55625"/>
                </a:lnTo>
                <a:lnTo>
                  <a:pt x="295147" y="98551"/>
                </a:lnTo>
                <a:lnTo>
                  <a:pt x="340359" y="80644"/>
                </a:lnTo>
                <a:lnTo>
                  <a:pt x="375158" y="57657"/>
                </a:lnTo>
                <a:lnTo>
                  <a:pt x="418465" y="57657"/>
                </a:lnTo>
                <a:lnTo>
                  <a:pt x="418465" y="0"/>
                </a:lnTo>
                <a:close/>
              </a:path>
            </a:pathLst>
          </a:custGeom>
          <a:solidFill>
            <a:srgbClr val="9E2A1B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39495" y="1711451"/>
            <a:ext cx="2581910" cy="1470660"/>
          </a:xfrm>
          <a:prstGeom prst="rect">
            <a:avLst/>
          </a:prstGeom>
          <a:solidFill>
            <a:srgbClr val="D9D9D9">
              <a:alpha val="50195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200" spc="-50" b="1">
                <a:solidFill>
                  <a:srgbClr val="9E2A1B"/>
                </a:solidFill>
                <a:latin typeface="微软雅黑"/>
                <a:cs typeface="微软雅黑"/>
              </a:rPr>
              <a:t>工程与建筑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3983" y="1784604"/>
            <a:ext cx="2392680" cy="113728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2705" rIns="0" bIns="0" rtlCol="0" vert="horz">
            <a:spAutoFit/>
          </a:bodyPr>
          <a:lstStyle/>
          <a:p>
            <a:pPr algn="ctr" marL="309880" marR="303530">
              <a:lnSpc>
                <a:spcPct val="120000"/>
              </a:lnSpc>
              <a:spcBef>
                <a:spcPts val="415"/>
              </a:spcBef>
            </a:pPr>
            <a:r>
              <a:rPr dirty="0" sz="1000" spc="-5">
                <a:solidFill>
                  <a:srgbClr val="9E2A1B"/>
                </a:solidFill>
                <a:latin typeface="微软雅黑"/>
                <a:cs typeface="微软雅黑"/>
              </a:rPr>
              <a:t>建筑机电安装工程专业承包资质 </a:t>
            </a:r>
            <a:r>
              <a:rPr dirty="0" sz="1000" spc="-5">
                <a:solidFill>
                  <a:srgbClr val="20232F"/>
                </a:solidFill>
                <a:latin typeface="微软雅黑"/>
                <a:cs typeface="微软雅黑"/>
              </a:rPr>
              <a:t>电子与智能化工程专业承包资质 </a:t>
            </a:r>
            <a:r>
              <a:rPr dirty="0" sz="1000" spc="-10">
                <a:solidFill>
                  <a:srgbClr val="20232F"/>
                </a:solidFill>
                <a:latin typeface="微软雅黑"/>
                <a:cs typeface="微软雅黑"/>
              </a:rPr>
              <a:t>安防工程一级企业资质</a:t>
            </a:r>
            <a:endParaRPr sz="10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dirty="0" sz="1000" spc="-5">
                <a:solidFill>
                  <a:srgbClr val="9E2A1B"/>
                </a:solidFill>
                <a:latin typeface="微软雅黑"/>
                <a:cs typeface="微软雅黑"/>
              </a:rPr>
              <a:t>工程咨询单位资质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09947" y="1387983"/>
            <a:ext cx="492125" cy="357505"/>
          </a:xfrm>
          <a:custGeom>
            <a:avLst/>
            <a:gdLst/>
            <a:ahLst/>
            <a:cxnLst/>
            <a:rect l="l" t="t" r="r" b="b"/>
            <a:pathLst>
              <a:path w="492125" h="357505">
                <a:moveTo>
                  <a:pt x="118237" y="0"/>
                </a:moveTo>
                <a:lnTo>
                  <a:pt x="67484" y="11779"/>
                </a:lnTo>
                <a:lnTo>
                  <a:pt x="30352" y="46989"/>
                </a:lnTo>
                <a:lnTo>
                  <a:pt x="7556" y="105124"/>
                </a:lnTo>
                <a:lnTo>
                  <a:pt x="0" y="185546"/>
                </a:lnTo>
                <a:lnTo>
                  <a:pt x="1789" y="225032"/>
                </a:lnTo>
                <a:lnTo>
                  <a:pt x="16180" y="288952"/>
                </a:lnTo>
                <a:lnTo>
                  <a:pt x="44785" y="332678"/>
                </a:lnTo>
                <a:lnTo>
                  <a:pt x="85603" y="354637"/>
                </a:lnTo>
                <a:lnTo>
                  <a:pt x="110489" y="357377"/>
                </a:lnTo>
                <a:lnTo>
                  <a:pt x="136830" y="354494"/>
                </a:lnTo>
                <a:lnTo>
                  <a:pt x="160051" y="345836"/>
                </a:lnTo>
                <a:lnTo>
                  <a:pt x="180177" y="331392"/>
                </a:lnTo>
                <a:lnTo>
                  <a:pt x="188671" y="321309"/>
                </a:lnTo>
                <a:lnTo>
                  <a:pt x="114426" y="321309"/>
                </a:lnTo>
                <a:lnTo>
                  <a:pt x="83903" y="312691"/>
                </a:lnTo>
                <a:lnTo>
                  <a:pt x="62071" y="286845"/>
                </a:lnTo>
                <a:lnTo>
                  <a:pt x="48954" y="243782"/>
                </a:lnTo>
                <a:lnTo>
                  <a:pt x="44576" y="183514"/>
                </a:lnTo>
                <a:lnTo>
                  <a:pt x="49029" y="119173"/>
                </a:lnTo>
                <a:lnTo>
                  <a:pt x="62388" y="73215"/>
                </a:lnTo>
                <a:lnTo>
                  <a:pt x="84653" y="45640"/>
                </a:lnTo>
                <a:lnTo>
                  <a:pt x="115824" y="36449"/>
                </a:lnTo>
                <a:lnTo>
                  <a:pt x="193577" y="36449"/>
                </a:lnTo>
                <a:lnTo>
                  <a:pt x="188562" y="28354"/>
                </a:lnTo>
                <a:lnTo>
                  <a:pt x="157801" y="7087"/>
                </a:lnTo>
                <a:lnTo>
                  <a:pt x="118237" y="0"/>
                </a:lnTo>
                <a:close/>
              </a:path>
              <a:path w="492125" h="357505">
                <a:moveTo>
                  <a:pt x="193577" y="36449"/>
                </a:moveTo>
                <a:lnTo>
                  <a:pt x="115824" y="36449"/>
                </a:lnTo>
                <a:lnTo>
                  <a:pt x="145327" y="45499"/>
                </a:lnTo>
                <a:lnTo>
                  <a:pt x="166401" y="72659"/>
                </a:lnTo>
                <a:lnTo>
                  <a:pt x="179046" y="117941"/>
                </a:lnTo>
                <a:lnTo>
                  <a:pt x="183261" y="181355"/>
                </a:lnTo>
                <a:lnTo>
                  <a:pt x="178952" y="242550"/>
                </a:lnTo>
                <a:lnTo>
                  <a:pt x="166036" y="286289"/>
                </a:lnTo>
                <a:lnTo>
                  <a:pt x="144524" y="312550"/>
                </a:lnTo>
                <a:lnTo>
                  <a:pt x="114426" y="321309"/>
                </a:lnTo>
                <a:lnTo>
                  <a:pt x="188671" y="321309"/>
                </a:lnTo>
                <a:lnTo>
                  <a:pt x="210732" y="285412"/>
                </a:lnTo>
                <a:lnTo>
                  <a:pt x="226163" y="218459"/>
                </a:lnTo>
                <a:lnTo>
                  <a:pt x="228091" y="177291"/>
                </a:lnTo>
                <a:lnTo>
                  <a:pt x="223701" y="113450"/>
                </a:lnTo>
                <a:lnTo>
                  <a:pt x="210527" y="63806"/>
                </a:lnTo>
                <a:lnTo>
                  <a:pt x="193577" y="36449"/>
                </a:lnTo>
                <a:close/>
              </a:path>
              <a:path w="492125" h="357505">
                <a:moveTo>
                  <a:pt x="463461" y="36575"/>
                </a:moveTo>
                <a:lnTo>
                  <a:pt x="372617" y="36575"/>
                </a:lnTo>
                <a:lnTo>
                  <a:pt x="387048" y="37576"/>
                </a:lnTo>
                <a:lnTo>
                  <a:pt x="399859" y="40576"/>
                </a:lnTo>
                <a:lnTo>
                  <a:pt x="433879" y="71548"/>
                </a:lnTo>
                <a:lnTo>
                  <a:pt x="438276" y="96519"/>
                </a:lnTo>
                <a:lnTo>
                  <a:pt x="437348" y="109856"/>
                </a:lnTo>
                <a:lnTo>
                  <a:pt x="423417" y="145414"/>
                </a:lnTo>
                <a:lnTo>
                  <a:pt x="386663" y="181723"/>
                </a:lnTo>
                <a:lnTo>
                  <a:pt x="349396" y="208913"/>
                </a:lnTo>
                <a:lnTo>
                  <a:pt x="333470" y="221281"/>
                </a:lnTo>
                <a:lnTo>
                  <a:pt x="300755" y="252980"/>
                </a:lnTo>
                <a:lnTo>
                  <a:pt x="279001" y="294618"/>
                </a:lnTo>
                <a:lnTo>
                  <a:pt x="274447" y="334390"/>
                </a:lnTo>
                <a:lnTo>
                  <a:pt x="274447" y="351663"/>
                </a:lnTo>
                <a:lnTo>
                  <a:pt x="491871" y="351663"/>
                </a:lnTo>
                <a:lnTo>
                  <a:pt x="491871" y="312800"/>
                </a:lnTo>
                <a:lnTo>
                  <a:pt x="319913" y="312800"/>
                </a:lnTo>
                <a:lnTo>
                  <a:pt x="320290" y="304635"/>
                </a:lnTo>
                <a:lnTo>
                  <a:pt x="339435" y="265612"/>
                </a:lnTo>
                <a:lnTo>
                  <a:pt x="384278" y="230292"/>
                </a:lnTo>
                <a:lnTo>
                  <a:pt x="404113" y="216407"/>
                </a:lnTo>
                <a:lnTo>
                  <a:pt x="423785" y="201834"/>
                </a:lnTo>
                <a:lnTo>
                  <a:pt x="453745" y="173259"/>
                </a:lnTo>
                <a:lnTo>
                  <a:pt x="477202" y="128746"/>
                </a:lnTo>
                <a:lnTo>
                  <a:pt x="481584" y="93090"/>
                </a:lnTo>
                <a:lnTo>
                  <a:pt x="479798" y="72776"/>
                </a:lnTo>
                <a:lnTo>
                  <a:pt x="474440" y="54689"/>
                </a:lnTo>
                <a:lnTo>
                  <a:pt x="465510" y="38816"/>
                </a:lnTo>
                <a:lnTo>
                  <a:pt x="463461" y="36575"/>
                </a:lnTo>
                <a:close/>
              </a:path>
              <a:path w="492125" h="357505">
                <a:moveTo>
                  <a:pt x="377571" y="0"/>
                </a:moveTo>
                <a:lnTo>
                  <a:pt x="338262" y="5304"/>
                </a:lnTo>
                <a:lnTo>
                  <a:pt x="297306" y="28114"/>
                </a:lnTo>
                <a:lnTo>
                  <a:pt x="288543" y="36449"/>
                </a:lnTo>
                <a:lnTo>
                  <a:pt x="288543" y="78866"/>
                </a:lnTo>
                <a:lnTo>
                  <a:pt x="298164" y="69270"/>
                </a:lnTo>
                <a:lnTo>
                  <a:pt x="308165" y="60864"/>
                </a:lnTo>
                <a:lnTo>
                  <a:pt x="351107" y="39338"/>
                </a:lnTo>
                <a:lnTo>
                  <a:pt x="372617" y="36575"/>
                </a:lnTo>
                <a:lnTo>
                  <a:pt x="463461" y="36575"/>
                </a:lnTo>
                <a:lnTo>
                  <a:pt x="453009" y="25145"/>
                </a:lnTo>
                <a:lnTo>
                  <a:pt x="437578" y="14144"/>
                </a:lnTo>
                <a:lnTo>
                  <a:pt x="419862" y="6286"/>
                </a:lnTo>
                <a:lnTo>
                  <a:pt x="399859" y="1571"/>
                </a:lnTo>
                <a:lnTo>
                  <a:pt x="377571" y="0"/>
                </a:lnTo>
                <a:close/>
              </a:path>
            </a:pathLst>
          </a:custGeom>
          <a:solidFill>
            <a:srgbClr val="9E2A1B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371088" y="1711451"/>
            <a:ext cx="2580640" cy="1470660"/>
          </a:xfrm>
          <a:prstGeom prst="rect">
            <a:avLst/>
          </a:prstGeom>
          <a:solidFill>
            <a:srgbClr val="D9D9D9">
              <a:alpha val="50195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algn="ctr" marL="1270">
              <a:lnSpc>
                <a:spcPct val="100000"/>
              </a:lnSpc>
              <a:spcBef>
                <a:spcPts val="5"/>
              </a:spcBef>
            </a:pPr>
            <a:r>
              <a:rPr dirty="0" sz="1200" spc="-50" b="1">
                <a:solidFill>
                  <a:srgbClr val="9E2A1B"/>
                </a:solidFill>
                <a:latin typeface="微软雅黑"/>
                <a:cs typeface="微软雅黑"/>
              </a:rPr>
              <a:t>开发与集成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65576" y="1784604"/>
            <a:ext cx="2391410" cy="113728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2704" rIns="0" bIns="0" rtlCol="0" vert="horz">
            <a:spAutoFit/>
          </a:bodyPr>
          <a:lstStyle/>
          <a:p>
            <a:pPr algn="ctr" marL="346075" marR="337185">
              <a:lnSpc>
                <a:spcPct val="120100"/>
              </a:lnSpc>
              <a:spcBef>
                <a:spcPts val="414"/>
              </a:spcBef>
            </a:pPr>
            <a:r>
              <a:rPr dirty="0" sz="1000" spc="-10" b="1">
                <a:solidFill>
                  <a:srgbClr val="9E2A1B"/>
                </a:solidFill>
                <a:latin typeface="微软雅黑"/>
                <a:cs typeface="微软雅黑"/>
              </a:rPr>
              <a:t>CMMI-5</a:t>
            </a:r>
            <a:r>
              <a:rPr dirty="0" sz="1000" spc="-50" b="1">
                <a:solidFill>
                  <a:srgbClr val="9E2A1B"/>
                </a:solidFill>
                <a:latin typeface="微软雅黑"/>
                <a:cs typeface="微软雅黑"/>
              </a:rPr>
              <a:t> </a:t>
            </a:r>
            <a:r>
              <a:rPr dirty="0" sz="1000" spc="-5" b="1">
                <a:solidFill>
                  <a:srgbClr val="9E2A1B"/>
                </a:solidFill>
                <a:latin typeface="微软雅黑"/>
                <a:cs typeface="微软雅黑"/>
              </a:rPr>
              <a:t>软件成熟度等级证书 </a:t>
            </a:r>
            <a:r>
              <a:rPr dirty="0" sz="1000" spc="-5">
                <a:solidFill>
                  <a:srgbClr val="9E2A1B"/>
                </a:solidFill>
                <a:latin typeface="微软雅黑"/>
                <a:cs typeface="微软雅黑"/>
              </a:rPr>
              <a:t>信息系统集成及服务资质一级 </a:t>
            </a:r>
            <a:r>
              <a:rPr dirty="0" sz="1000" spc="-10">
                <a:solidFill>
                  <a:srgbClr val="9E2A1B"/>
                </a:solidFill>
                <a:latin typeface="微软雅黑"/>
                <a:cs typeface="微软雅黑"/>
              </a:rPr>
              <a:t>建筑智能化系统设计专项资质 </a:t>
            </a:r>
            <a:r>
              <a:rPr dirty="0" sz="1000" spc="-5">
                <a:solidFill>
                  <a:srgbClr val="20232E"/>
                </a:solidFill>
                <a:latin typeface="微软雅黑"/>
                <a:cs typeface="微软雅黑"/>
              </a:rPr>
              <a:t>ITSS全权成员单位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240778" y="1396872"/>
            <a:ext cx="482600" cy="357505"/>
          </a:xfrm>
          <a:custGeom>
            <a:avLst/>
            <a:gdLst/>
            <a:ahLst/>
            <a:cxnLst/>
            <a:rect l="l" t="t" r="r" b="b"/>
            <a:pathLst>
              <a:path w="482600" h="357505">
                <a:moveTo>
                  <a:pt x="118364" y="0"/>
                </a:moveTo>
                <a:lnTo>
                  <a:pt x="67500" y="11731"/>
                </a:lnTo>
                <a:lnTo>
                  <a:pt x="30352" y="46989"/>
                </a:lnTo>
                <a:lnTo>
                  <a:pt x="7604" y="105060"/>
                </a:lnTo>
                <a:lnTo>
                  <a:pt x="0" y="185419"/>
                </a:lnTo>
                <a:lnTo>
                  <a:pt x="1809" y="224924"/>
                </a:lnTo>
                <a:lnTo>
                  <a:pt x="16287" y="288932"/>
                </a:lnTo>
                <a:lnTo>
                  <a:pt x="44857" y="332624"/>
                </a:lnTo>
                <a:lnTo>
                  <a:pt x="85659" y="354619"/>
                </a:lnTo>
                <a:lnTo>
                  <a:pt x="110490" y="357377"/>
                </a:lnTo>
                <a:lnTo>
                  <a:pt x="136848" y="354474"/>
                </a:lnTo>
                <a:lnTo>
                  <a:pt x="160099" y="345773"/>
                </a:lnTo>
                <a:lnTo>
                  <a:pt x="180230" y="331285"/>
                </a:lnTo>
                <a:lnTo>
                  <a:pt x="188706" y="321182"/>
                </a:lnTo>
                <a:lnTo>
                  <a:pt x="114553" y="321182"/>
                </a:lnTo>
                <a:lnTo>
                  <a:pt x="83977" y="312584"/>
                </a:lnTo>
                <a:lnTo>
                  <a:pt x="62151" y="286781"/>
                </a:lnTo>
                <a:lnTo>
                  <a:pt x="49063" y="243762"/>
                </a:lnTo>
                <a:lnTo>
                  <a:pt x="44703" y="183514"/>
                </a:lnTo>
                <a:lnTo>
                  <a:pt x="49154" y="119100"/>
                </a:lnTo>
                <a:lnTo>
                  <a:pt x="62499" y="73104"/>
                </a:lnTo>
                <a:lnTo>
                  <a:pt x="84726" y="45515"/>
                </a:lnTo>
                <a:lnTo>
                  <a:pt x="115824" y="36322"/>
                </a:lnTo>
                <a:lnTo>
                  <a:pt x="193582" y="36322"/>
                </a:lnTo>
                <a:lnTo>
                  <a:pt x="188634" y="28346"/>
                </a:lnTo>
                <a:lnTo>
                  <a:pt x="157879" y="7086"/>
                </a:lnTo>
                <a:lnTo>
                  <a:pt x="118364" y="0"/>
                </a:lnTo>
                <a:close/>
              </a:path>
              <a:path w="482600" h="357505">
                <a:moveTo>
                  <a:pt x="193582" y="36322"/>
                </a:moveTo>
                <a:lnTo>
                  <a:pt x="115824" y="36322"/>
                </a:lnTo>
                <a:lnTo>
                  <a:pt x="145327" y="45372"/>
                </a:lnTo>
                <a:lnTo>
                  <a:pt x="166401" y="72532"/>
                </a:lnTo>
                <a:lnTo>
                  <a:pt x="179046" y="117814"/>
                </a:lnTo>
                <a:lnTo>
                  <a:pt x="183261" y="181228"/>
                </a:lnTo>
                <a:lnTo>
                  <a:pt x="178972" y="242476"/>
                </a:lnTo>
                <a:lnTo>
                  <a:pt x="166100" y="286210"/>
                </a:lnTo>
                <a:lnTo>
                  <a:pt x="144631" y="312441"/>
                </a:lnTo>
                <a:lnTo>
                  <a:pt x="114553" y="321182"/>
                </a:lnTo>
                <a:lnTo>
                  <a:pt x="188706" y="321182"/>
                </a:lnTo>
                <a:lnTo>
                  <a:pt x="210752" y="285303"/>
                </a:lnTo>
                <a:lnTo>
                  <a:pt x="226270" y="218386"/>
                </a:lnTo>
                <a:lnTo>
                  <a:pt x="228219" y="177164"/>
                </a:lnTo>
                <a:lnTo>
                  <a:pt x="223816" y="113385"/>
                </a:lnTo>
                <a:lnTo>
                  <a:pt x="210617" y="63779"/>
                </a:lnTo>
                <a:lnTo>
                  <a:pt x="193582" y="36322"/>
                </a:lnTo>
                <a:close/>
              </a:path>
              <a:path w="482600" h="357505">
                <a:moveTo>
                  <a:pt x="279780" y="293750"/>
                </a:moveTo>
                <a:lnTo>
                  <a:pt x="279780" y="339089"/>
                </a:lnTo>
                <a:lnTo>
                  <a:pt x="296092" y="347091"/>
                </a:lnTo>
                <a:lnTo>
                  <a:pt x="314737" y="352806"/>
                </a:lnTo>
                <a:lnTo>
                  <a:pt x="335716" y="356235"/>
                </a:lnTo>
                <a:lnTo>
                  <a:pt x="359028" y="357377"/>
                </a:lnTo>
                <a:lnTo>
                  <a:pt x="385554" y="355592"/>
                </a:lnTo>
                <a:lnTo>
                  <a:pt x="409305" y="350234"/>
                </a:lnTo>
                <a:lnTo>
                  <a:pt x="430270" y="341304"/>
                </a:lnTo>
                <a:lnTo>
                  <a:pt x="448437" y="328802"/>
                </a:lnTo>
                <a:lnTo>
                  <a:pt x="455717" y="321182"/>
                </a:lnTo>
                <a:lnTo>
                  <a:pt x="359918" y="321182"/>
                </a:lnTo>
                <a:lnTo>
                  <a:pt x="338199" y="319468"/>
                </a:lnTo>
                <a:lnTo>
                  <a:pt x="317611" y="314325"/>
                </a:lnTo>
                <a:lnTo>
                  <a:pt x="298142" y="305752"/>
                </a:lnTo>
                <a:lnTo>
                  <a:pt x="279780" y="293750"/>
                </a:lnTo>
                <a:close/>
              </a:path>
              <a:path w="482600" h="357505">
                <a:moveTo>
                  <a:pt x="455714" y="36322"/>
                </a:moveTo>
                <a:lnTo>
                  <a:pt x="361823" y="36322"/>
                </a:lnTo>
                <a:lnTo>
                  <a:pt x="389659" y="39889"/>
                </a:lnTo>
                <a:lnTo>
                  <a:pt x="409543" y="50577"/>
                </a:lnTo>
                <a:lnTo>
                  <a:pt x="421473" y="68361"/>
                </a:lnTo>
                <a:lnTo>
                  <a:pt x="425450" y="93217"/>
                </a:lnTo>
                <a:lnTo>
                  <a:pt x="420237" y="120221"/>
                </a:lnTo>
                <a:lnTo>
                  <a:pt x="404606" y="139509"/>
                </a:lnTo>
                <a:lnTo>
                  <a:pt x="378569" y="151082"/>
                </a:lnTo>
                <a:lnTo>
                  <a:pt x="342138" y="154939"/>
                </a:lnTo>
                <a:lnTo>
                  <a:pt x="314705" y="154939"/>
                </a:lnTo>
                <a:lnTo>
                  <a:pt x="314705" y="191007"/>
                </a:lnTo>
                <a:lnTo>
                  <a:pt x="343407" y="191007"/>
                </a:lnTo>
                <a:lnTo>
                  <a:pt x="384559" y="195123"/>
                </a:lnTo>
                <a:lnTo>
                  <a:pt x="413924" y="207454"/>
                </a:lnTo>
                <a:lnTo>
                  <a:pt x="431526" y="227976"/>
                </a:lnTo>
                <a:lnTo>
                  <a:pt x="437388" y="256666"/>
                </a:lnTo>
                <a:lnTo>
                  <a:pt x="436098" y="270670"/>
                </a:lnTo>
                <a:lnTo>
                  <a:pt x="416560" y="303656"/>
                </a:lnTo>
                <a:lnTo>
                  <a:pt x="376894" y="320087"/>
                </a:lnTo>
                <a:lnTo>
                  <a:pt x="359918" y="321182"/>
                </a:lnTo>
                <a:lnTo>
                  <a:pt x="455717" y="321182"/>
                </a:lnTo>
                <a:lnTo>
                  <a:pt x="463178" y="313374"/>
                </a:lnTo>
                <a:lnTo>
                  <a:pt x="473694" y="295671"/>
                </a:lnTo>
                <a:lnTo>
                  <a:pt x="479994" y="275707"/>
                </a:lnTo>
                <a:lnTo>
                  <a:pt x="482092" y="253491"/>
                </a:lnTo>
                <a:lnTo>
                  <a:pt x="480734" y="237491"/>
                </a:lnTo>
                <a:lnTo>
                  <a:pt x="460375" y="197612"/>
                </a:lnTo>
                <a:lnTo>
                  <a:pt x="418834" y="174341"/>
                </a:lnTo>
                <a:lnTo>
                  <a:pt x="401066" y="171196"/>
                </a:lnTo>
                <a:lnTo>
                  <a:pt x="401066" y="170306"/>
                </a:lnTo>
                <a:lnTo>
                  <a:pt x="431329" y="157567"/>
                </a:lnTo>
                <a:lnTo>
                  <a:pt x="452961" y="138779"/>
                </a:lnTo>
                <a:lnTo>
                  <a:pt x="465949" y="113942"/>
                </a:lnTo>
                <a:lnTo>
                  <a:pt x="470280" y="83057"/>
                </a:lnTo>
                <a:lnTo>
                  <a:pt x="468612" y="65458"/>
                </a:lnTo>
                <a:lnTo>
                  <a:pt x="463597" y="49609"/>
                </a:lnTo>
                <a:lnTo>
                  <a:pt x="455714" y="36322"/>
                </a:lnTo>
                <a:close/>
              </a:path>
              <a:path w="482600" h="357505">
                <a:moveTo>
                  <a:pt x="372491" y="0"/>
                </a:moveTo>
                <a:lnTo>
                  <a:pt x="350535" y="1216"/>
                </a:lnTo>
                <a:lnTo>
                  <a:pt x="330009" y="4873"/>
                </a:lnTo>
                <a:lnTo>
                  <a:pt x="310911" y="10983"/>
                </a:lnTo>
                <a:lnTo>
                  <a:pt x="293243" y="19557"/>
                </a:lnTo>
                <a:lnTo>
                  <a:pt x="293243" y="60960"/>
                </a:lnTo>
                <a:lnTo>
                  <a:pt x="309602" y="50198"/>
                </a:lnTo>
                <a:lnTo>
                  <a:pt x="326485" y="42497"/>
                </a:lnTo>
                <a:lnTo>
                  <a:pt x="343892" y="37867"/>
                </a:lnTo>
                <a:lnTo>
                  <a:pt x="361823" y="36322"/>
                </a:lnTo>
                <a:lnTo>
                  <a:pt x="455714" y="36322"/>
                </a:lnTo>
                <a:lnTo>
                  <a:pt x="455225" y="35498"/>
                </a:lnTo>
                <a:lnTo>
                  <a:pt x="443483" y="23113"/>
                </a:lnTo>
                <a:lnTo>
                  <a:pt x="428980" y="12965"/>
                </a:lnTo>
                <a:lnTo>
                  <a:pt x="412321" y="5746"/>
                </a:lnTo>
                <a:lnTo>
                  <a:pt x="393495" y="1432"/>
                </a:lnTo>
                <a:lnTo>
                  <a:pt x="372491" y="0"/>
                </a:lnTo>
                <a:close/>
              </a:path>
            </a:pathLst>
          </a:custGeom>
          <a:solidFill>
            <a:srgbClr val="9E2A1B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198108" y="1711451"/>
            <a:ext cx="2581910" cy="1470660"/>
          </a:xfrm>
          <a:prstGeom prst="rect">
            <a:avLst/>
          </a:prstGeom>
          <a:solidFill>
            <a:srgbClr val="D9D9D9">
              <a:alpha val="50195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algn="ctr" marL="2540">
              <a:lnSpc>
                <a:spcPct val="100000"/>
              </a:lnSpc>
              <a:spcBef>
                <a:spcPts val="5"/>
              </a:spcBef>
            </a:pPr>
            <a:r>
              <a:rPr dirty="0" sz="1200" spc="-50" b="1">
                <a:solidFill>
                  <a:srgbClr val="9E2A1B"/>
                </a:solidFill>
                <a:latin typeface="微软雅黑"/>
                <a:cs typeface="微软雅黑"/>
              </a:rPr>
              <a:t>信息安全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94120" y="1784604"/>
            <a:ext cx="2391410" cy="113728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2704" rIns="0" bIns="0" rtlCol="0" vert="horz">
            <a:spAutoFit/>
          </a:bodyPr>
          <a:lstStyle/>
          <a:p>
            <a:pPr algn="ctr" marL="309880" marR="302260">
              <a:lnSpc>
                <a:spcPct val="120100"/>
              </a:lnSpc>
              <a:spcBef>
                <a:spcPts val="414"/>
              </a:spcBef>
            </a:pPr>
            <a:r>
              <a:rPr dirty="0" sz="1000" spc="-5" b="1">
                <a:solidFill>
                  <a:srgbClr val="9E2A1B"/>
                </a:solidFill>
                <a:latin typeface="微软雅黑"/>
                <a:cs typeface="微软雅黑"/>
              </a:rPr>
              <a:t>涉密信息系统集成资质证书甲级 </a:t>
            </a:r>
            <a:r>
              <a:rPr dirty="0" sz="1000" spc="-5">
                <a:solidFill>
                  <a:srgbClr val="20232E"/>
                </a:solidFill>
                <a:latin typeface="微软雅黑"/>
                <a:cs typeface="微软雅黑"/>
              </a:rPr>
              <a:t>信息系统业务安全服务一级资质 </a:t>
            </a:r>
            <a:r>
              <a:rPr dirty="0" sz="1000" spc="-10">
                <a:solidFill>
                  <a:srgbClr val="20232E"/>
                </a:solidFill>
                <a:latin typeface="微软雅黑"/>
                <a:cs typeface="微软雅黑"/>
              </a:rPr>
              <a:t>国家信息安全服务二级资质 </a:t>
            </a:r>
            <a:r>
              <a:rPr dirty="0" sz="1000" spc="-5">
                <a:solidFill>
                  <a:srgbClr val="20232E"/>
                </a:solidFill>
                <a:latin typeface="微软雅黑"/>
                <a:cs typeface="微软雅黑"/>
              </a:rPr>
              <a:t>CISP信息安全培训资质</a:t>
            </a:r>
            <a:endParaRPr sz="10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dirty="0" sz="1000" spc="-5">
                <a:solidFill>
                  <a:srgbClr val="9E2A1B"/>
                </a:solidFill>
                <a:latin typeface="微软雅黑"/>
                <a:cs typeface="微软雅黑"/>
              </a:rPr>
              <a:t>武器装备科研单位保密资质认证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9495" y="3544823"/>
            <a:ext cx="2581910" cy="1470660"/>
          </a:xfrm>
          <a:custGeom>
            <a:avLst/>
            <a:gdLst/>
            <a:ahLst/>
            <a:cxnLst/>
            <a:rect l="l" t="t" r="r" b="b"/>
            <a:pathLst>
              <a:path w="2581910" h="1470660">
                <a:moveTo>
                  <a:pt x="0" y="1470660"/>
                </a:moveTo>
                <a:lnTo>
                  <a:pt x="2581656" y="1470660"/>
                </a:lnTo>
                <a:lnTo>
                  <a:pt x="2581656" y="0"/>
                </a:lnTo>
                <a:lnTo>
                  <a:pt x="0" y="0"/>
                </a:lnTo>
                <a:lnTo>
                  <a:pt x="0" y="1470660"/>
                </a:lnTo>
                <a:close/>
              </a:path>
            </a:pathLst>
          </a:custGeom>
          <a:solidFill>
            <a:srgbClr val="D9D9D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525016" y="4777232"/>
            <a:ext cx="6121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b="1">
                <a:solidFill>
                  <a:srgbClr val="9E2A1B"/>
                </a:solidFill>
                <a:latin typeface="微软雅黑"/>
                <a:cs typeface="微软雅黑"/>
              </a:rPr>
              <a:t>通信信息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3983" y="3619500"/>
            <a:ext cx="2392680" cy="11353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2704" rIns="0" bIns="0" rtlCol="0" vert="horz">
            <a:spAutoFit/>
          </a:bodyPr>
          <a:lstStyle/>
          <a:p>
            <a:pPr marL="387985" marR="303530" indent="-78105">
              <a:lnSpc>
                <a:spcPct val="120000"/>
              </a:lnSpc>
              <a:spcBef>
                <a:spcPts val="414"/>
              </a:spcBef>
            </a:pPr>
            <a:r>
              <a:rPr dirty="0" sz="1000" spc="-5">
                <a:solidFill>
                  <a:srgbClr val="9E2A1B"/>
                </a:solidFill>
                <a:latin typeface="微软雅黑"/>
                <a:cs typeface="微软雅黑"/>
              </a:rPr>
              <a:t>电信与信息服务业务经营许可证 </a:t>
            </a:r>
            <a:r>
              <a:rPr dirty="0" sz="1000" spc="-5">
                <a:solidFill>
                  <a:srgbClr val="9E2A1B"/>
                </a:solidFill>
                <a:latin typeface="微软雅黑"/>
                <a:cs typeface="微软雅黑"/>
              </a:rPr>
              <a:t>增值电信业</a:t>
            </a:r>
            <a:r>
              <a:rPr dirty="0" sz="1000" spc="-10">
                <a:solidFill>
                  <a:srgbClr val="9E2A1B"/>
                </a:solidFill>
                <a:latin typeface="微软雅黑"/>
                <a:cs typeface="微软雅黑"/>
              </a:rPr>
              <a:t>务</a:t>
            </a:r>
            <a:r>
              <a:rPr dirty="0" sz="1000" spc="-5">
                <a:solidFill>
                  <a:srgbClr val="9E2A1B"/>
                </a:solidFill>
                <a:latin typeface="微软雅黑"/>
                <a:cs typeface="微软雅黑"/>
              </a:rPr>
              <a:t>(IDC)经营许可 </a:t>
            </a:r>
            <a:r>
              <a:rPr dirty="0" sz="1000" spc="-5">
                <a:solidFill>
                  <a:srgbClr val="20232E"/>
                </a:solidFill>
                <a:latin typeface="微软雅黑"/>
                <a:cs typeface="微软雅黑"/>
              </a:rPr>
              <a:t>增值电信业</a:t>
            </a:r>
            <a:r>
              <a:rPr dirty="0" sz="1000" spc="-10">
                <a:solidFill>
                  <a:srgbClr val="20232E"/>
                </a:solidFill>
                <a:latin typeface="微软雅黑"/>
                <a:cs typeface="微软雅黑"/>
              </a:rPr>
              <a:t>务</a:t>
            </a:r>
            <a:r>
              <a:rPr dirty="0" sz="1000" spc="-5">
                <a:solidFill>
                  <a:srgbClr val="20232E"/>
                </a:solidFill>
                <a:latin typeface="微软雅黑"/>
                <a:cs typeface="微软雅黑"/>
              </a:rPr>
              <a:t>(ISP)经营许可 增值电信业</a:t>
            </a:r>
            <a:r>
              <a:rPr dirty="0" sz="1000" spc="-10">
                <a:solidFill>
                  <a:srgbClr val="20232E"/>
                </a:solidFill>
                <a:latin typeface="微软雅黑"/>
                <a:cs typeface="微软雅黑"/>
              </a:rPr>
              <a:t>务(VPN)</a:t>
            </a:r>
            <a:r>
              <a:rPr dirty="0" sz="1000" spc="-5">
                <a:solidFill>
                  <a:srgbClr val="20232E"/>
                </a:solidFill>
                <a:latin typeface="微软雅黑"/>
                <a:cs typeface="微软雅黑"/>
              </a:rPr>
              <a:t>经营许可</a:t>
            </a:r>
            <a:endParaRPr sz="10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dirty="0" sz="1000" spc="-5">
                <a:solidFill>
                  <a:srgbClr val="20232E"/>
                </a:solidFill>
                <a:latin typeface="微软雅黑"/>
                <a:cs typeface="微软雅黑"/>
              </a:rPr>
              <a:t>跨地区增值电信业</a:t>
            </a:r>
            <a:r>
              <a:rPr dirty="0" sz="1000" spc="-10">
                <a:solidFill>
                  <a:srgbClr val="20232E"/>
                </a:solidFill>
                <a:latin typeface="微软雅黑"/>
                <a:cs typeface="微软雅黑"/>
              </a:rPr>
              <a:t>务</a:t>
            </a:r>
            <a:r>
              <a:rPr dirty="0" sz="1000" spc="-5">
                <a:solidFill>
                  <a:srgbClr val="20232E"/>
                </a:solidFill>
                <a:latin typeface="微软雅黑"/>
                <a:cs typeface="微软雅黑"/>
              </a:rPr>
              <a:t>(SP)经营许可</a:t>
            </a:r>
            <a:endParaRPr sz="1000">
              <a:latin typeface="微软雅黑"/>
              <a:cs typeface="微软雅黑"/>
            </a:endParaRPr>
          </a:p>
          <a:p>
            <a:pPr algn="ctr">
              <a:lnSpc>
                <a:spcPts val="1085"/>
              </a:lnSpc>
              <a:spcBef>
                <a:spcPts val="240"/>
              </a:spcBef>
            </a:pPr>
            <a:r>
              <a:rPr dirty="0" sz="1000" spc="-10">
                <a:solidFill>
                  <a:srgbClr val="9E2A1B"/>
                </a:solidFill>
                <a:latin typeface="微软雅黑"/>
                <a:cs typeface="微软雅黑"/>
              </a:rPr>
              <a:t>卫星通信专网建设资质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71088" y="3544823"/>
            <a:ext cx="2580640" cy="1470660"/>
          </a:xfrm>
          <a:prstGeom prst="rect">
            <a:avLst/>
          </a:prstGeom>
          <a:solidFill>
            <a:srgbClr val="D9D9D9">
              <a:alpha val="50195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Times New Roman"/>
              <a:cs typeface="Times New Roman"/>
            </a:endParaRPr>
          </a:p>
          <a:p>
            <a:pPr algn="ctr" marL="1270">
              <a:lnSpc>
                <a:spcPct val="100000"/>
              </a:lnSpc>
              <a:spcBef>
                <a:spcPts val="5"/>
              </a:spcBef>
            </a:pPr>
            <a:r>
              <a:rPr dirty="0" sz="1200" spc="-50" b="1">
                <a:solidFill>
                  <a:srgbClr val="9E2A1B"/>
                </a:solidFill>
                <a:latin typeface="微软雅黑"/>
                <a:cs typeface="微软雅黑"/>
              </a:rPr>
              <a:t>体系认证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65576" y="3619500"/>
            <a:ext cx="2391410" cy="11353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2704" rIns="0" bIns="0" rtlCol="0" vert="horz">
            <a:spAutoFit/>
          </a:bodyPr>
          <a:lstStyle/>
          <a:p>
            <a:pPr algn="ctr" marL="269875" marR="260985">
              <a:lnSpc>
                <a:spcPct val="120000"/>
              </a:lnSpc>
              <a:spcBef>
                <a:spcPts val="414"/>
              </a:spcBef>
            </a:pPr>
            <a:r>
              <a:rPr dirty="0" sz="1000" spc="-10">
                <a:solidFill>
                  <a:srgbClr val="9E2A1B"/>
                </a:solidFill>
                <a:latin typeface="微软雅黑"/>
                <a:cs typeface="微软雅黑"/>
              </a:rPr>
              <a:t>IS</a:t>
            </a:r>
            <a:r>
              <a:rPr dirty="0" sz="1000" spc="-5">
                <a:solidFill>
                  <a:srgbClr val="9E2A1B"/>
                </a:solidFill>
                <a:latin typeface="微软雅黑"/>
                <a:cs typeface="微软雅黑"/>
              </a:rPr>
              <a:t>O2700</a:t>
            </a:r>
            <a:r>
              <a:rPr dirty="0" sz="1000" spc="5">
                <a:solidFill>
                  <a:srgbClr val="9E2A1B"/>
                </a:solidFill>
                <a:latin typeface="微软雅黑"/>
                <a:cs typeface="微软雅黑"/>
              </a:rPr>
              <a:t>1</a:t>
            </a:r>
            <a:r>
              <a:rPr dirty="0" sz="1000" spc="-5">
                <a:solidFill>
                  <a:srgbClr val="9E2A1B"/>
                </a:solidFill>
                <a:latin typeface="微软雅黑"/>
                <a:cs typeface="微软雅黑"/>
              </a:rPr>
              <a:t>信息安全管理体系认证  </a:t>
            </a:r>
            <a:r>
              <a:rPr dirty="0" sz="1000" spc="-5">
                <a:solidFill>
                  <a:srgbClr val="9E2A1B"/>
                </a:solidFill>
                <a:latin typeface="微软雅黑"/>
                <a:cs typeface="微软雅黑"/>
              </a:rPr>
              <a:t>ISO20000服务管理体系认证 </a:t>
            </a:r>
            <a:r>
              <a:rPr dirty="0" sz="1000" spc="-5">
                <a:solidFill>
                  <a:srgbClr val="20232E"/>
                </a:solidFill>
                <a:latin typeface="微软雅黑"/>
                <a:cs typeface="微软雅黑"/>
              </a:rPr>
              <a:t>ISO9001质量管理体系认证 ISO14001环境管理体系认证 OHSAS18001职业健康安全体系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198108" y="3544823"/>
            <a:ext cx="2581910" cy="1470660"/>
          </a:xfrm>
          <a:custGeom>
            <a:avLst/>
            <a:gdLst/>
            <a:ahLst/>
            <a:cxnLst/>
            <a:rect l="l" t="t" r="r" b="b"/>
            <a:pathLst>
              <a:path w="2581909" h="1470660">
                <a:moveTo>
                  <a:pt x="0" y="1470660"/>
                </a:moveTo>
                <a:lnTo>
                  <a:pt x="2581656" y="1470660"/>
                </a:lnTo>
                <a:lnTo>
                  <a:pt x="2581656" y="0"/>
                </a:lnTo>
                <a:lnTo>
                  <a:pt x="0" y="0"/>
                </a:lnTo>
                <a:lnTo>
                  <a:pt x="0" y="1470660"/>
                </a:lnTo>
                <a:close/>
              </a:path>
            </a:pathLst>
          </a:custGeom>
          <a:solidFill>
            <a:srgbClr val="D9D9D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331456" y="4777232"/>
            <a:ext cx="3181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b="1">
                <a:solidFill>
                  <a:srgbClr val="9E2A1B"/>
                </a:solidFill>
                <a:latin typeface="微软雅黑"/>
                <a:cs typeface="微软雅黑"/>
              </a:rPr>
              <a:t>其他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94120" y="3619500"/>
            <a:ext cx="2391410" cy="11353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2704" rIns="0" bIns="0" rtlCol="0" vert="horz">
            <a:spAutoFit/>
          </a:bodyPr>
          <a:lstStyle/>
          <a:p>
            <a:pPr algn="ctr" marL="626745" marR="618490" indent="-1905">
              <a:lnSpc>
                <a:spcPct val="120000"/>
              </a:lnSpc>
              <a:spcBef>
                <a:spcPts val="414"/>
              </a:spcBef>
            </a:pPr>
            <a:r>
              <a:rPr dirty="0" sz="1000" spc="-5">
                <a:solidFill>
                  <a:srgbClr val="9E2A1B"/>
                </a:solidFill>
                <a:latin typeface="微软雅黑"/>
                <a:cs typeface="微软雅黑"/>
              </a:rPr>
              <a:t>北京高新技术企业 </a:t>
            </a:r>
            <a:r>
              <a:rPr dirty="0" sz="1000" spc="-5">
                <a:solidFill>
                  <a:srgbClr val="9E2A1B"/>
                </a:solidFill>
                <a:latin typeface="微软雅黑"/>
                <a:cs typeface="微软雅黑"/>
              </a:rPr>
              <a:t>中关村高新技术企业</a:t>
            </a:r>
            <a:endParaRPr sz="1000">
              <a:latin typeface="微软雅黑"/>
              <a:cs typeface="微软雅黑"/>
            </a:endParaRPr>
          </a:p>
          <a:p>
            <a:pPr algn="ctr" marL="500380" marR="490855">
              <a:lnSpc>
                <a:spcPct val="120000"/>
              </a:lnSpc>
            </a:pPr>
            <a:r>
              <a:rPr dirty="0" sz="1000" spc="-5">
                <a:solidFill>
                  <a:srgbClr val="9E2A1B"/>
                </a:solidFill>
                <a:latin typeface="微软雅黑"/>
                <a:cs typeface="微软雅黑"/>
              </a:rPr>
              <a:t>中国石油物资供应商准入  </a:t>
            </a:r>
            <a:r>
              <a:rPr dirty="0" sz="1000" spc="-10">
                <a:solidFill>
                  <a:srgbClr val="20232E"/>
                </a:solidFill>
                <a:latin typeface="微软雅黑"/>
                <a:cs typeface="微软雅黑"/>
              </a:rPr>
              <a:t>3A</a:t>
            </a:r>
            <a:r>
              <a:rPr dirty="0" sz="1000" spc="-5">
                <a:solidFill>
                  <a:srgbClr val="20232E"/>
                </a:solidFill>
                <a:latin typeface="微软雅黑"/>
                <a:cs typeface="微软雅黑"/>
              </a:rPr>
              <a:t>企业信用等级证书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9" name="object 29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0" name="object 30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1" name="object 31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0966" y="4918659"/>
            <a:ext cx="635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04040"/>
                </a:solidFill>
                <a:latin typeface="微软雅黑"/>
                <a:cs typeface="微软雅黑"/>
              </a:rPr>
              <a:t>昆仑数智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44611" y="4920183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404040"/>
                </a:solidFill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7036" y="193118"/>
            <a:ext cx="586047" cy="289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70610" y="178435"/>
            <a:ext cx="46735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 b="1">
                <a:latin typeface="微软雅黑"/>
                <a:cs typeface="微软雅黑"/>
              </a:rPr>
              <a:t>目录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563624"/>
            <a:ext cx="9144000" cy="2087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15567" y="1923288"/>
            <a:ext cx="1442085" cy="1442085"/>
          </a:xfrm>
          <a:custGeom>
            <a:avLst/>
            <a:gdLst/>
            <a:ahLst/>
            <a:cxnLst/>
            <a:rect l="l" t="t" r="r" b="b"/>
            <a:pathLst>
              <a:path w="1442085" h="1442085">
                <a:moveTo>
                  <a:pt x="720851" y="0"/>
                </a:moveTo>
                <a:lnTo>
                  <a:pt x="673452" y="1533"/>
                </a:lnTo>
                <a:lnTo>
                  <a:pt x="626872" y="6069"/>
                </a:lnTo>
                <a:lnTo>
                  <a:pt x="581206" y="13513"/>
                </a:lnTo>
                <a:lnTo>
                  <a:pt x="536548" y="23771"/>
                </a:lnTo>
                <a:lnTo>
                  <a:pt x="492995" y="36746"/>
                </a:lnTo>
                <a:lnTo>
                  <a:pt x="450641" y="52345"/>
                </a:lnTo>
                <a:lnTo>
                  <a:pt x="409581" y="70472"/>
                </a:lnTo>
                <a:lnTo>
                  <a:pt x="369909" y="91033"/>
                </a:lnTo>
                <a:lnTo>
                  <a:pt x="331722" y="113931"/>
                </a:lnTo>
                <a:lnTo>
                  <a:pt x="295113" y="139074"/>
                </a:lnTo>
                <a:lnTo>
                  <a:pt x="260178" y="166364"/>
                </a:lnTo>
                <a:lnTo>
                  <a:pt x="227011" y="195709"/>
                </a:lnTo>
                <a:lnTo>
                  <a:pt x="195709" y="227011"/>
                </a:lnTo>
                <a:lnTo>
                  <a:pt x="166364" y="260178"/>
                </a:lnTo>
                <a:lnTo>
                  <a:pt x="139074" y="295113"/>
                </a:lnTo>
                <a:lnTo>
                  <a:pt x="113931" y="331722"/>
                </a:lnTo>
                <a:lnTo>
                  <a:pt x="91033" y="369909"/>
                </a:lnTo>
                <a:lnTo>
                  <a:pt x="70472" y="409581"/>
                </a:lnTo>
                <a:lnTo>
                  <a:pt x="52345" y="450641"/>
                </a:lnTo>
                <a:lnTo>
                  <a:pt x="36746" y="492995"/>
                </a:lnTo>
                <a:lnTo>
                  <a:pt x="23771" y="536548"/>
                </a:lnTo>
                <a:lnTo>
                  <a:pt x="13513" y="581206"/>
                </a:lnTo>
                <a:lnTo>
                  <a:pt x="6069" y="626872"/>
                </a:lnTo>
                <a:lnTo>
                  <a:pt x="1533" y="673452"/>
                </a:lnTo>
                <a:lnTo>
                  <a:pt x="0" y="720851"/>
                </a:lnTo>
                <a:lnTo>
                  <a:pt x="1533" y="768251"/>
                </a:lnTo>
                <a:lnTo>
                  <a:pt x="6069" y="814831"/>
                </a:lnTo>
                <a:lnTo>
                  <a:pt x="13513" y="860497"/>
                </a:lnTo>
                <a:lnTo>
                  <a:pt x="23771" y="905155"/>
                </a:lnTo>
                <a:lnTo>
                  <a:pt x="36746" y="948708"/>
                </a:lnTo>
                <a:lnTo>
                  <a:pt x="52345" y="991062"/>
                </a:lnTo>
                <a:lnTo>
                  <a:pt x="70472" y="1032122"/>
                </a:lnTo>
                <a:lnTo>
                  <a:pt x="91033" y="1071794"/>
                </a:lnTo>
                <a:lnTo>
                  <a:pt x="113931" y="1109981"/>
                </a:lnTo>
                <a:lnTo>
                  <a:pt x="139074" y="1146590"/>
                </a:lnTo>
                <a:lnTo>
                  <a:pt x="166364" y="1181525"/>
                </a:lnTo>
                <a:lnTo>
                  <a:pt x="195709" y="1214692"/>
                </a:lnTo>
                <a:lnTo>
                  <a:pt x="227011" y="1245994"/>
                </a:lnTo>
                <a:lnTo>
                  <a:pt x="260178" y="1275339"/>
                </a:lnTo>
                <a:lnTo>
                  <a:pt x="295113" y="1302629"/>
                </a:lnTo>
                <a:lnTo>
                  <a:pt x="331722" y="1327772"/>
                </a:lnTo>
                <a:lnTo>
                  <a:pt x="369909" y="1350670"/>
                </a:lnTo>
                <a:lnTo>
                  <a:pt x="409581" y="1371231"/>
                </a:lnTo>
                <a:lnTo>
                  <a:pt x="450641" y="1389358"/>
                </a:lnTo>
                <a:lnTo>
                  <a:pt x="492995" y="1404957"/>
                </a:lnTo>
                <a:lnTo>
                  <a:pt x="536548" y="1417932"/>
                </a:lnTo>
                <a:lnTo>
                  <a:pt x="581206" y="1428190"/>
                </a:lnTo>
                <a:lnTo>
                  <a:pt x="626872" y="1435634"/>
                </a:lnTo>
                <a:lnTo>
                  <a:pt x="673452" y="1440170"/>
                </a:lnTo>
                <a:lnTo>
                  <a:pt x="720851" y="1441704"/>
                </a:lnTo>
                <a:lnTo>
                  <a:pt x="768251" y="1440170"/>
                </a:lnTo>
                <a:lnTo>
                  <a:pt x="814831" y="1435634"/>
                </a:lnTo>
                <a:lnTo>
                  <a:pt x="860497" y="1428190"/>
                </a:lnTo>
                <a:lnTo>
                  <a:pt x="905155" y="1417932"/>
                </a:lnTo>
                <a:lnTo>
                  <a:pt x="948708" y="1404957"/>
                </a:lnTo>
                <a:lnTo>
                  <a:pt x="991062" y="1389358"/>
                </a:lnTo>
                <a:lnTo>
                  <a:pt x="1032122" y="1371231"/>
                </a:lnTo>
                <a:lnTo>
                  <a:pt x="1071794" y="1350670"/>
                </a:lnTo>
                <a:lnTo>
                  <a:pt x="1109981" y="1327772"/>
                </a:lnTo>
                <a:lnTo>
                  <a:pt x="1146590" y="1302629"/>
                </a:lnTo>
                <a:lnTo>
                  <a:pt x="1181525" y="1275339"/>
                </a:lnTo>
                <a:lnTo>
                  <a:pt x="1214692" y="1245994"/>
                </a:lnTo>
                <a:lnTo>
                  <a:pt x="1245994" y="1214692"/>
                </a:lnTo>
                <a:lnTo>
                  <a:pt x="1275339" y="1181525"/>
                </a:lnTo>
                <a:lnTo>
                  <a:pt x="1302629" y="1146590"/>
                </a:lnTo>
                <a:lnTo>
                  <a:pt x="1327772" y="1109981"/>
                </a:lnTo>
                <a:lnTo>
                  <a:pt x="1350670" y="1071794"/>
                </a:lnTo>
                <a:lnTo>
                  <a:pt x="1371231" y="1032122"/>
                </a:lnTo>
                <a:lnTo>
                  <a:pt x="1389358" y="991062"/>
                </a:lnTo>
                <a:lnTo>
                  <a:pt x="1404957" y="948708"/>
                </a:lnTo>
                <a:lnTo>
                  <a:pt x="1417932" y="905155"/>
                </a:lnTo>
                <a:lnTo>
                  <a:pt x="1428190" y="860497"/>
                </a:lnTo>
                <a:lnTo>
                  <a:pt x="1435634" y="814831"/>
                </a:lnTo>
                <a:lnTo>
                  <a:pt x="1440170" y="768251"/>
                </a:lnTo>
                <a:lnTo>
                  <a:pt x="1441704" y="720851"/>
                </a:lnTo>
                <a:lnTo>
                  <a:pt x="1440170" y="673452"/>
                </a:lnTo>
                <a:lnTo>
                  <a:pt x="1435634" y="626872"/>
                </a:lnTo>
                <a:lnTo>
                  <a:pt x="1428190" y="581206"/>
                </a:lnTo>
                <a:lnTo>
                  <a:pt x="1417932" y="536548"/>
                </a:lnTo>
                <a:lnTo>
                  <a:pt x="1404957" y="492995"/>
                </a:lnTo>
                <a:lnTo>
                  <a:pt x="1389358" y="450641"/>
                </a:lnTo>
                <a:lnTo>
                  <a:pt x="1371231" y="409581"/>
                </a:lnTo>
                <a:lnTo>
                  <a:pt x="1350670" y="369909"/>
                </a:lnTo>
                <a:lnTo>
                  <a:pt x="1327772" y="331722"/>
                </a:lnTo>
                <a:lnTo>
                  <a:pt x="1302629" y="295113"/>
                </a:lnTo>
                <a:lnTo>
                  <a:pt x="1275339" y="260178"/>
                </a:lnTo>
                <a:lnTo>
                  <a:pt x="1245994" y="227011"/>
                </a:lnTo>
                <a:lnTo>
                  <a:pt x="1214692" y="195709"/>
                </a:lnTo>
                <a:lnTo>
                  <a:pt x="1181525" y="166364"/>
                </a:lnTo>
                <a:lnTo>
                  <a:pt x="1146590" y="139074"/>
                </a:lnTo>
                <a:lnTo>
                  <a:pt x="1109981" y="113931"/>
                </a:lnTo>
                <a:lnTo>
                  <a:pt x="1071794" y="91033"/>
                </a:lnTo>
                <a:lnTo>
                  <a:pt x="1032122" y="70472"/>
                </a:lnTo>
                <a:lnTo>
                  <a:pt x="991062" y="52345"/>
                </a:lnTo>
                <a:lnTo>
                  <a:pt x="948708" y="36746"/>
                </a:lnTo>
                <a:lnTo>
                  <a:pt x="905155" y="23771"/>
                </a:lnTo>
                <a:lnTo>
                  <a:pt x="860497" y="13513"/>
                </a:lnTo>
                <a:lnTo>
                  <a:pt x="814831" y="6069"/>
                </a:lnTo>
                <a:lnTo>
                  <a:pt x="768251" y="1533"/>
                </a:lnTo>
                <a:lnTo>
                  <a:pt x="7208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48383" y="2234183"/>
            <a:ext cx="608330" cy="769620"/>
          </a:xfrm>
          <a:custGeom>
            <a:avLst/>
            <a:gdLst/>
            <a:ahLst/>
            <a:cxnLst/>
            <a:rect l="l" t="t" r="r" b="b"/>
            <a:pathLst>
              <a:path w="608330" h="769619">
                <a:moveTo>
                  <a:pt x="243332" y="679450"/>
                </a:moveTo>
                <a:lnTo>
                  <a:pt x="1015" y="679450"/>
                </a:lnTo>
                <a:lnTo>
                  <a:pt x="9906" y="684530"/>
                </a:lnTo>
                <a:lnTo>
                  <a:pt x="18796" y="690880"/>
                </a:lnTo>
                <a:lnTo>
                  <a:pt x="27685" y="695959"/>
                </a:lnTo>
                <a:lnTo>
                  <a:pt x="36829" y="701039"/>
                </a:lnTo>
                <a:lnTo>
                  <a:pt x="45974" y="704850"/>
                </a:lnTo>
                <a:lnTo>
                  <a:pt x="55244" y="709930"/>
                </a:lnTo>
                <a:lnTo>
                  <a:pt x="64388" y="713739"/>
                </a:lnTo>
                <a:lnTo>
                  <a:pt x="73659" y="718819"/>
                </a:lnTo>
                <a:lnTo>
                  <a:pt x="131064" y="741680"/>
                </a:lnTo>
                <a:lnTo>
                  <a:pt x="190372" y="756919"/>
                </a:lnTo>
                <a:lnTo>
                  <a:pt x="210565" y="760730"/>
                </a:lnTo>
                <a:lnTo>
                  <a:pt x="220598" y="763269"/>
                </a:lnTo>
                <a:lnTo>
                  <a:pt x="261492" y="768350"/>
                </a:lnTo>
                <a:lnTo>
                  <a:pt x="271653" y="768350"/>
                </a:lnTo>
                <a:lnTo>
                  <a:pt x="281940" y="769619"/>
                </a:lnTo>
                <a:lnTo>
                  <a:pt x="341884" y="769619"/>
                </a:lnTo>
                <a:lnTo>
                  <a:pt x="361188" y="768350"/>
                </a:lnTo>
                <a:lnTo>
                  <a:pt x="408940" y="762000"/>
                </a:lnTo>
                <a:lnTo>
                  <a:pt x="427863" y="758189"/>
                </a:lnTo>
                <a:lnTo>
                  <a:pt x="437260" y="756919"/>
                </a:lnTo>
                <a:lnTo>
                  <a:pt x="488251" y="742950"/>
                </a:lnTo>
                <a:lnTo>
                  <a:pt x="309245" y="742950"/>
                </a:lnTo>
                <a:lnTo>
                  <a:pt x="243332" y="679450"/>
                </a:lnTo>
                <a:close/>
              </a:path>
              <a:path w="608330" h="769619">
                <a:moveTo>
                  <a:pt x="444880" y="355600"/>
                </a:moveTo>
                <a:lnTo>
                  <a:pt x="443610" y="356869"/>
                </a:lnTo>
                <a:lnTo>
                  <a:pt x="438784" y="361950"/>
                </a:lnTo>
                <a:lnTo>
                  <a:pt x="433959" y="365759"/>
                </a:lnTo>
                <a:lnTo>
                  <a:pt x="429005" y="370839"/>
                </a:lnTo>
                <a:lnTo>
                  <a:pt x="423672" y="374650"/>
                </a:lnTo>
                <a:lnTo>
                  <a:pt x="418338" y="379730"/>
                </a:lnTo>
                <a:lnTo>
                  <a:pt x="407161" y="387350"/>
                </a:lnTo>
                <a:lnTo>
                  <a:pt x="401320" y="389889"/>
                </a:lnTo>
                <a:lnTo>
                  <a:pt x="389382" y="397509"/>
                </a:lnTo>
                <a:lnTo>
                  <a:pt x="376935" y="402589"/>
                </a:lnTo>
                <a:lnTo>
                  <a:pt x="370585" y="403859"/>
                </a:lnTo>
                <a:lnTo>
                  <a:pt x="357504" y="408939"/>
                </a:lnTo>
                <a:lnTo>
                  <a:pt x="351154" y="410209"/>
                </a:lnTo>
                <a:lnTo>
                  <a:pt x="352297" y="411480"/>
                </a:lnTo>
                <a:lnTo>
                  <a:pt x="353567" y="412750"/>
                </a:lnTo>
                <a:lnTo>
                  <a:pt x="354584" y="415289"/>
                </a:lnTo>
                <a:lnTo>
                  <a:pt x="355853" y="416559"/>
                </a:lnTo>
                <a:lnTo>
                  <a:pt x="356742" y="419100"/>
                </a:lnTo>
                <a:lnTo>
                  <a:pt x="357632" y="420369"/>
                </a:lnTo>
                <a:lnTo>
                  <a:pt x="359283" y="424180"/>
                </a:lnTo>
                <a:lnTo>
                  <a:pt x="360045" y="426719"/>
                </a:lnTo>
                <a:lnTo>
                  <a:pt x="360679" y="427989"/>
                </a:lnTo>
                <a:lnTo>
                  <a:pt x="361060" y="430530"/>
                </a:lnTo>
                <a:lnTo>
                  <a:pt x="361568" y="431800"/>
                </a:lnTo>
                <a:lnTo>
                  <a:pt x="361949" y="434339"/>
                </a:lnTo>
                <a:lnTo>
                  <a:pt x="362203" y="435609"/>
                </a:lnTo>
                <a:lnTo>
                  <a:pt x="362330" y="443230"/>
                </a:lnTo>
                <a:lnTo>
                  <a:pt x="362077" y="445769"/>
                </a:lnTo>
                <a:lnTo>
                  <a:pt x="361696" y="448309"/>
                </a:lnTo>
                <a:lnTo>
                  <a:pt x="360679" y="453389"/>
                </a:lnTo>
                <a:lnTo>
                  <a:pt x="359917" y="455930"/>
                </a:lnTo>
                <a:lnTo>
                  <a:pt x="358902" y="457200"/>
                </a:lnTo>
                <a:lnTo>
                  <a:pt x="358013" y="459739"/>
                </a:lnTo>
                <a:lnTo>
                  <a:pt x="356997" y="462280"/>
                </a:lnTo>
                <a:lnTo>
                  <a:pt x="355727" y="464819"/>
                </a:lnTo>
                <a:lnTo>
                  <a:pt x="354329" y="466089"/>
                </a:lnTo>
                <a:lnTo>
                  <a:pt x="352933" y="468630"/>
                </a:lnTo>
                <a:lnTo>
                  <a:pt x="351409" y="471169"/>
                </a:lnTo>
                <a:lnTo>
                  <a:pt x="348107" y="473709"/>
                </a:lnTo>
                <a:lnTo>
                  <a:pt x="346202" y="476250"/>
                </a:lnTo>
                <a:lnTo>
                  <a:pt x="373253" y="679450"/>
                </a:lnTo>
                <a:lnTo>
                  <a:pt x="309245" y="742950"/>
                </a:lnTo>
                <a:lnTo>
                  <a:pt x="488251" y="742950"/>
                </a:lnTo>
                <a:lnTo>
                  <a:pt x="492886" y="741680"/>
                </a:lnTo>
                <a:lnTo>
                  <a:pt x="511174" y="735330"/>
                </a:lnTo>
                <a:lnTo>
                  <a:pt x="520065" y="732789"/>
                </a:lnTo>
                <a:lnTo>
                  <a:pt x="555624" y="717550"/>
                </a:lnTo>
                <a:lnTo>
                  <a:pt x="573151" y="708659"/>
                </a:lnTo>
                <a:lnTo>
                  <a:pt x="581786" y="704850"/>
                </a:lnTo>
                <a:lnTo>
                  <a:pt x="598804" y="694689"/>
                </a:lnTo>
                <a:lnTo>
                  <a:pt x="608076" y="689609"/>
                </a:lnTo>
                <a:lnTo>
                  <a:pt x="607948" y="681989"/>
                </a:lnTo>
                <a:lnTo>
                  <a:pt x="607567" y="674369"/>
                </a:lnTo>
                <a:lnTo>
                  <a:pt x="607314" y="666750"/>
                </a:lnTo>
                <a:lnTo>
                  <a:pt x="606805" y="660400"/>
                </a:lnTo>
                <a:lnTo>
                  <a:pt x="604901" y="638809"/>
                </a:lnTo>
                <a:lnTo>
                  <a:pt x="604011" y="632459"/>
                </a:lnTo>
                <a:lnTo>
                  <a:pt x="603249" y="626109"/>
                </a:lnTo>
                <a:lnTo>
                  <a:pt x="602360" y="619759"/>
                </a:lnTo>
                <a:lnTo>
                  <a:pt x="601217" y="613409"/>
                </a:lnTo>
                <a:lnTo>
                  <a:pt x="600202" y="605789"/>
                </a:lnTo>
                <a:lnTo>
                  <a:pt x="597661" y="593089"/>
                </a:lnTo>
                <a:lnTo>
                  <a:pt x="596265" y="588009"/>
                </a:lnTo>
                <a:lnTo>
                  <a:pt x="594867" y="581659"/>
                </a:lnTo>
                <a:lnTo>
                  <a:pt x="593216" y="575309"/>
                </a:lnTo>
                <a:lnTo>
                  <a:pt x="590168" y="562609"/>
                </a:lnTo>
                <a:lnTo>
                  <a:pt x="588264" y="557530"/>
                </a:lnTo>
                <a:lnTo>
                  <a:pt x="586613" y="551180"/>
                </a:lnTo>
                <a:lnTo>
                  <a:pt x="584580" y="546100"/>
                </a:lnTo>
                <a:lnTo>
                  <a:pt x="582803" y="539750"/>
                </a:lnTo>
                <a:lnTo>
                  <a:pt x="580771" y="534669"/>
                </a:lnTo>
                <a:lnTo>
                  <a:pt x="578611" y="528319"/>
                </a:lnTo>
                <a:lnTo>
                  <a:pt x="574293" y="518159"/>
                </a:lnTo>
                <a:lnTo>
                  <a:pt x="571880" y="511809"/>
                </a:lnTo>
                <a:lnTo>
                  <a:pt x="569595" y="506730"/>
                </a:lnTo>
                <a:lnTo>
                  <a:pt x="567054" y="501650"/>
                </a:lnTo>
                <a:lnTo>
                  <a:pt x="564641" y="496569"/>
                </a:lnTo>
                <a:lnTo>
                  <a:pt x="559308" y="486409"/>
                </a:lnTo>
                <a:lnTo>
                  <a:pt x="556514" y="481330"/>
                </a:lnTo>
                <a:lnTo>
                  <a:pt x="553847" y="476250"/>
                </a:lnTo>
                <a:lnTo>
                  <a:pt x="550926" y="471169"/>
                </a:lnTo>
                <a:lnTo>
                  <a:pt x="548004" y="467359"/>
                </a:lnTo>
                <a:lnTo>
                  <a:pt x="545084" y="462280"/>
                </a:lnTo>
                <a:lnTo>
                  <a:pt x="541909" y="457200"/>
                </a:lnTo>
                <a:lnTo>
                  <a:pt x="538860" y="452119"/>
                </a:lnTo>
                <a:lnTo>
                  <a:pt x="535813" y="448309"/>
                </a:lnTo>
                <a:lnTo>
                  <a:pt x="532384" y="443230"/>
                </a:lnTo>
                <a:lnTo>
                  <a:pt x="525779" y="434339"/>
                </a:lnTo>
                <a:lnTo>
                  <a:pt x="522351" y="430530"/>
                </a:lnTo>
                <a:lnTo>
                  <a:pt x="518922" y="425450"/>
                </a:lnTo>
                <a:lnTo>
                  <a:pt x="511683" y="417830"/>
                </a:lnTo>
                <a:lnTo>
                  <a:pt x="507999" y="412750"/>
                </a:lnTo>
                <a:lnTo>
                  <a:pt x="500507" y="405130"/>
                </a:lnTo>
                <a:lnTo>
                  <a:pt x="496697" y="401319"/>
                </a:lnTo>
                <a:lnTo>
                  <a:pt x="488696" y="393700"/>
                </a:lnTo>
                <a:lnTo>
                  <a:pt x="484759" y="388619"/>
                </a:lnTo>
                <a:lnTo>
                  <a:pt x="476630" y="381000"/>
                </a:lnTo>
                <a:lnTo>
                  <a:pt x="472313" y="378459"/>
                </a:lnTo>
                <a:lnTo>
                  <a:pt x="463803" y="370839"/>
                </a:lnTo>
                <a:lnTo>
                  <a:pt x="455167" y="363219"/>
                </a:lnTo>
                <a:lnTo>
                  <a:pt x="446151" y="356869"/>
                </a:lnTo>
                <a:lnTo>
                  <a:pt x="444880" y="355600"/>
                </a:lnTo>
                <a:close/>
              </a:path>
              <a:path w="608330" h="769619">
                <a:moveTo>
                  <a:pt x="174243" y="346710"/>
                </a:moveTo>
                <a:lnTo>
                  <a:pt x="172847" y="347979"/>
                </a:lnTo>
                <a:lnTo>
                  <a:pt x="163448" y="354329"/>
                </a:lnTo>
                <a:lnTo>
                  <a:pt x="154559" y="361950"/>
                </a:lnTo>
                <a:lnTo>
                  <a:pt x="149859" y="364489"/>
                </a:lnTo>
                <a:lnTo>
                  <a:pt x="145415" y="368300"/>
                </a:lnTo>
                <a:lnTo>
                  <a:pt x="141223" y="372109"/>
                </a:lnTo>
                <a:lnTo>
                  <a:pt x="136778" y="375919"/>
                </a:lnTo>
                <a:lnTo>
                  <a:pt x="128397" y="382269"/>
                </a:lnTo>
                <a:lnTo>
                  <a:pt x="124333" y="386080"/>
                </a:lnTo>
                <a:lnTo>
                  <a:pt x="120141" y="389889"/>
                </a:lnTo>
                <a:lnTo>
                  <a:pt x="116078" y="394969"/>
                </a:lnTo>
                <a:lnTo>
                  <a:pt x="112267" y="398780"/>
                </a:lnTo>
                <a:lnTo>
                  <a:pt x="108203" y="402589"/>
                </a:lnTo>
                <a:lnTo>
                  <a:pt x="100710" y="410209"/>
                </a:lnTo>
                <a:lnTo>
                  <a:pt x="96901" y="414019"/>
                </a:lnTo>
                <a:lnTo>
                  <a:pt x="86105" y="426719"/>
                </a:lnTo>
                <a:lnTo>
                  <a:pt x="82549" y="431800"/>
                </a:lnTo>
                <a:lnTo>
                  <a:pt x="79247" y="435609"/>
                </a:lnTo>
                <a:lnTo>
                  <a:pt x="75818" y="440689"/>
                </a:lnTo>
                <a:lnTo>
                  <a:pt x="72516" y="445769"/>
                </a:lnTo>
                <a:lnTo>
                  <a:pt x="69215" y="449580"/>
                </a:lnTo>
                <a:lnTo>
                  <a:pt x="66166" y="454659"/>
                </a:lnTo>
                <a:lnTo>
                  <a:pt x="62991" y="459739"/>
                </a:lnTo>
                <a:lnTo>
                  <a:pt x="60071" y="464819"/>
                </a:lnTo>
                <a:lnTo>
                  <a:pt x="40640" y="500380"/>
                </a:lnTo>
                <a:lnTo>
                  <a:pt x="33400" y="515619"/>
                </a:lnTo>
                <a:lnTo>
                  <a:pt x="31115" y="521969"/>
                </a:lnTo>
                <a:lnTo>
                  <a:pt x="24891" y="538480"/>
                </a:lnTo>
                <a:lnTo>
                  <a:pt x="22732" y="544830"/>
                </a:lnTo>
                <a:lnTo>
                  <a:pt x="20954" y="551180"/>
                </a:lnTo>
                <a:lnTo>
                  <a:pt x="19050" y="556259"/>
                </a:lnTo>
                <a:lnTo>
                  <a:pt x="17399" y="562609"/>
                </a:lnTo>
                <a:lnTo>
                  <a:pt x="15621" y="568959"/>
                </a:lnTo>
                <a:lnTo>
                  <a:pt x="13969" y="575309"/>
                </a:lnTo>
                <a:lnTo>
                  <a:pt x="12700" y="581659"/>
                </a:lnTo>
                <a:lnTo>
                  <a:pt x="11049" y="588009"/>
                </a:lnTo>
                <a:lnTo>
                  <a:pt x="4190" y="627380"/>
                </a:lnTo>
                <a:lnTo>
                  <a:pt x="0" y="678180"/>
                </a:lnTo>
                <a:lnTo>
                  <a:pt x="0" y="684530"/>
                </a:lnTo>
                <a:lnTo>
                  <a:pt x="1015" y="679450"/>
                </a:lnTo>
                <a:lnTo>
                  <a:pt x="243332" y="679450"/>
                </a:lnTo>
                <a:lnTo>
                  <a:pt x="270383" y="476250"/>
                </a:lnTo>
                <a:lnTo>
                  <a:pt x="268732" y="474980"/>
                </a:lnTo>
                <a:lnTo>
                  <a:pt x="266827" y="472439"/>
                </a:lnTo>
                <a:lnTo>
                  <a:pt x="265176" y="471169"/>
                </a:lnTo>
                <a:lnTo>
                  <a:pt x="263778" y="468630"/>
                </a:lnTo>
                <a:lnTo>
                  <a:pt x="262254" y="466089"/>
                </a:lnTo>
                <a:lnTo>
                  <a:pt x="260984" y="464819"/>
                </a:lnTo>
                <a:lnTo>
                  <a:pt x="259841" y="462280"/>
                </a:lnTo>
                <a:lnTo>
                  <a:pt x="258572" y="459739"/>
                </a:lnTo>
                <a:lnTo>
                  <a:pt x="254253" y="443230"/>
                </a:lnTo>
                <a:lnTo>
                  <a:pt x="254380" y="435609"/>
                </a:lnTo>
                <a:lnTo>
                  <a:pt x="254889" y="433069"/>
                </a:lnTo>
                <a:lnTo>
                  <a:pt x="255270" y="431800"/>
                </a:lnTo>
                <a:lnTo>
                  <a:pt x="255651" y="429259"/>
                </a:lnTo>
                <a:lnTo>
                  <a:pt x="256413" y="426719"/>
                </a:lnTo>
                <a:lnTo>
                  <a:pt x="257047" y="425450"/>
                </a:lnTo>
                <a:lnTo>
                  <a:pt x="257809" y="422909"/>
                </a:lnTo>
                <a:lnTo>
                  <a:pt x="258698" y="421639"/>
                </a:lnTo>
                <a:lnTo>
                  <a:pt x="259715" y="419100"/>
                </a:lnTo>
                <a:lnTo>
                  <a:pt x="260858" y="416559"/>
                </a:lnTo>
                <a:lnTo>
                  <a:pt x="261873" y="415289"/>
                </a:lnTo>
                <a:lnTo>
                  <a:pt x="263271" y="412750"/>
                </a:lnTo>
                <a:lnTo>
                  <a:pt x="264541" y="411480"/>
                </a:lnTo>
                <a:lnTo>
                  <a:pt x="265938" y="410209"/>
                </a:lnTo>
                <a:lnTo>
                  <a:pt x="267461" y="407669"/>
                </a:lnTo>
                <a:lnTo>
                  <a:pt x="260730" y="406400"/>
                </a:lnTo>
                <a:lnTo>
                  <a:pt x="241172" y="398780"/>
                </a:lnTo>
                <a:lnTo>
                  <a:pt x="234949" y="396239"/>
                </a:lnTo>
                <a:lnTo>
                  <a:pt x="228727" y="392430"/>
                </a:lnTo>
                <a:lnTo>
                  <a:pt x="222758" y="389889"/>
                </a:lnTo>
                <a:lnTo>
                  <a:pt x="216661" y="386080"/>
                </a:lnTo>
                <a:lnTo>
                  <a:pt x="211073" y="382269"/>
                </a:lnTo>
                <a:lnTo>
                  <a:pt x="205485" y="377189"/>
                </a:lnTo>
                <a:lnTo>
                  <a:pt x="199897" y="373380"/>
                </a:lnTo>
                <a:lnTo>
                  <a:pt x="194817" y="368300"/>
                </a:lnTo>
                <a:lnTo>
                  <a:pt x="189610" y="364489"/>
                </a:lnTo>
                <a:lnTo>
                  <a:pt x="184784" y="359410"/>
                </a:lnTo>
                <a:lnTo>
                  <a:pt x="177799" y="351789"/>
                </a:lnTo>
                <a:lnTo>
                  <a:pt x="175514" y="347979"/>
                </a:lnTo>
                <a:lnTo>
                  <a:pt x="174243" y="346710"/>
                </a:lnTo>
                <a:close/>
              </a:path>
              <a:path w="608330" h="769619">
                <a:moveTo>
                  <a:pt x="319913" y="360679"/>
                </a:moveTo>
                <a:lnTo>
                  <a:pt x="299847" y="360679"/>
                </a:lnTo>
                <a:lnTo>
                  <a:pt x="304291" y="361950"/>
                </a:lnTo>
                <a:lnTo>
                  <a:pt x="316103" y="361950"/>
                </a:lnTo>
                <a:lnTo>
                  <a:pt x="319913" y="360679"/>
                </a:lnTo>
                <a:close/>
              </a:path>
              <a:path w="608330" h="769619">
                <a:moveTo>
                  <a:pt x="336168" y="2539"/>
                </a:moveTo>
                <a:lnTo>
                  <a:pt x="281178" y="2539"/>
                </a:lnTo>
                <a:lnTo>
                  <a:pt x="276733" y="3810"/>
                </a:lnTo>
                <a:lnTo>
                  <a:pt x="267970" y="5079"/>
                </a:lnTo>
                <a:lnTo>
                  <a:pt x="255015" y="8889"/>
                </a:lnTo>
                <a:lnTo>
                  <a:pt x="250952" y="10160"/>
                </a:lnTo>
                <a:lnTo>
                  <a:pt x="246634" y="11429"/>
                </a:lnTo>
                <a:lnTo>
                  <a:pt x="242697" y="12700"/>
                </a:lnTo>
                <a:lnTo>
                  <a:pt x="238505" y="15239"/>
                </a:lnTo>
                <a:lnTo>
                  <a:pt x="230632" y="17779"/>
                </a:lnTo>
                <a:lnTo>
                  <a:pt x="226567" y="20319"/>
                </a:lnTo>
                <a:lnTo>
                  <a:pt x="222758" y="22860"/>
                </a:lnTo>
                <a:lnTo>
                  <a:pt x="218947" y="24129"/>
                </a:lnTo>
                <a:lnTo>
                  <a:pt x="215138" y="26669"/>
                </a:lnTo>
                <a:lnTo>
                  <a:pt x="207772" y="31750"/>
                </a:lnTo>
                <a:lnTo>
                  <a:pt x="204342" y="34289"/>
                </a:lnTo>
                <a:lnTo>
                  <a:pt x="200786" y="36829"/>
                </a:lnTo>
                <a:lnTo>
                  <a:pt x="193928" y="41910"/>
                </a:lnTo>
                <a:lnTo>
                  <a:pt x="187324" y="46989"/>
                </a:lnTo>
                <a:lnTo>
                  <a:pt x="184277" y="50800"/>
                </a:lnTo>
                <a:lnTo>
                  <a:pt x="181102" y="53339"/>
                </a:lnTo>
                <a:lnTo>
                  <a:pt x="178053" y="55879"/>
                </a:lnTo>
                <a:lnTo>
                  <a:pt x="169417" y="66039"/>
                </a:lnTo>
                <a:lnTo>
                  <a:pt x="164084" y="73660"/>
                </a:lnTo>
                <a:lnTo>
                  <a:pt x="161543" y="76200"/>
                </a:lnTo>
                <a:lnTo>
                  <a:pt x="156717" y="83819"/>
                </a:lnTo>
                <a:lnTo>
                  <a:pt x="152146" y="91439"/>
                </a:lnTo>
                <a:lnTo>
                  <a:pt x="150114" y="95250"/>
                </a:lnTo>
                <a:lnTo>
                  <a:pt x="147954" y="99060"/>
                </a:lnTo>
                <a:lnTo>
                  <a:pt x="144145" y="106679"/>
                </a:lnTo>
                <a:lnTo>
                  <a:pt x="142366" y="110489"/>
                </a:lnTo>
                <a:lnTo>
                  <a:pt x="140715" y="114300"/>
                </a:lnTo>
                <a:lnTo>
                  <a:pt x="139191" y="119379"/>
                </a:lnTo>
                <a:lnTo>
                  <a:pt x="137795" y="123189"/>
                </a:lnTo>
                <a:lnTo>
                  <a:pt x="136271" y="127000"/>
                </a:lnTo>
                <a:lnTo>
                  <a:pt x="135001" y="132079"/>
                </a:lnTo>
                <a:lnTo>
                  <a:pt x="132715" y="139700"/>
                </a:lnTo>
                <a:lnTo>
                  <a:pt x="128142" y="181610"/>
                </a:lnTo>
                <a:lnTo>
                  <a:pt x="128397" y="190500"/>
                </a:lnTo>
                <a:lnTo>
                  <a:pt x="134747" y="228600"/>
                </a:lnTo>
                <a:lnTo>
                  <a:pt x="136016" y="233679"/>
                </a:lnTo>
                <a:lnTo>
                  <a:pt x="137540" y="237489"/>
                </a:lnTo>
                <a:lnTo>
                  <a:pt x="138938" y="242569"/>
                </a:lnTo>
                <a:lnTo>
                  <a:pt x="140589" y="246379"/>
                </a:lnTo>
                <a:lnTo>
                  <a:pt x="142366" y="251460"/>
                </a:lnTo>
                <a:lnTo>
                  <a:pt x="146177" y="259079"/>
                </a:lnTo>
                <a:lnTo>
                  <a:pt x="148335" y="264160"/>
                </a:lnTo>
                <a:lnTo>
                  <a:pt x="171449" y="298450"/>
                </a:lnTo>
                <a:lnTo>
                  <a:pt x="174371" y="300989"/>
                </a:lnTo>
                <a:lnTo>
                  <a:pt x="177546" y="304800"/>
                </a:lnTo>
                <a:lnTo>
                  <a:pt x="184022" y="311150"/>
                </a:lnTo>
                <a:lnTo>
                  <a:pt x="187324" y="314960"/>
                </a:lnTo>
                <a:lnTo>
                  <a:pt x="193547" y="320039"/>
                </a:lnTo>
                <a:lnTo>
                  <a:pt x="196849" y="322579"/>
                </a:lnTo>
                <a:lnTo>
                  <a:pt x="203072" y="327660"/>
                </a:lnTo>
                <a:lnTo>
                  <a:pt x="213359" y="334010"/>
                </a:lnTo>
                <a:lnTo>
                  <a:pt x="216915" y="336550"/>
                </a:lnTo>
                <a:lnTo>
                  <a:pt x="220345" y="339089"/>
                </a:lnTo>
                <a:lnTo>
                  <a:pt x="223901" y="340360"/>
                </a:lnTo>
                <a:lnTo>
                  <a:pt x="227584" y="342900"/>
                </a:lnTo>
                <a:lnTo>
                  <a:pt x="234949" y="345439"/>
                </a:lnTo>
                <a:lnTo>
                  <a:pt x="238759" y="347979"/>
                </a:lnTo>
                <a:lnTo>
                  <a:pt x="242697" y="349250"/>
                </a:lnTo>
                <a:lnTo>
                  <a:pt x="246507" y="350519"/>
                </a:lnTo>
                <a:lnTo>
                  <a:pt x="250190" y="351789"/>
                </a:lnTo>
                <a:lnTo>
                  <a:pt x="254253" y="353060"/>
                </a:lnTo>
                <a:lnTo>
                  <a:pt x="258190" y="354329"/>
                </a:lnTo>
                <a:lnTo>
                  <a:pt x="262254" y="355600"/>
                </a:lnTo>
                <a:lnTo>
                  <a:pt x="266191" y="356869"/>
                </a:lnTo>
                <a:lnTo>
                  <a:pt x="270383" y="356869"/>
                </a:lnTo>
                <a:lnTo>
                  <a:pt x="274447" y="358139"/>
                </a:lnTo>
                <a:lnTo>
                  <a:pt x="282828" y="359410"/>
                </a:lnTo>
                <a:lnTo>
                  <a:pt x="287020" y="360679"/>
                </a:lnTo>
                <a:lnTo>
                  <a:pt x="331089" y="360679"/>
                </a:lnTo>
                <a:lnTo>
                  <a:pt x="345440" y="358139"/>
                </a:lnTo>
                <a:lnTo>
                  <a:pt x="348996" y="356869"/>
                </a:lnTo>
                <a:lnTo>
                  <a:pt x="356108" y="355600"/>
                </a:lnTo>
                <a:lnTo>
                  <a:pt x="359536" y="354329"/>
                </a:lnTo>
                <a:lnTo>
                  <a:pt x="362839" y="353060"/>
                </a:lnTo>
                <a:lnTo>
                  <a:pt x="366395" y="351789"/>
                </a:lnTo>
                <a:lnTo>
                  <a:pt x="369823" y="350519"/>
                </a:lnTo>
                <a:lnTo>
                  <a:pt x="373126" y="349250"/>
                </a:lnTo>
                <a:lnTo>
                  <a:pt x="376554" y="347979"/>
                </a:lnTo>
                <a:lnTo>
                  <a:pt x="386207" y="344169"/>
                </a:lnTo>
                <a:lnTo>
                  <a:pt x="392684" y="340360"/>
                </a:lnTo>
                <a:lnTo>
                  <a:pt x="398779" y="337819"/>
                </a:lnTo>
                <a:lnTo>
                  <a:pt x="404876" y="334010"/>
                </a:lnTo>
                <a:lnTo>
                  <a:pt x="410845" y="330200"/>
                </a:lnTo>
                <a:lnTo>
                  <a:pt x="416433" y="325119"/>
                </a:lnTo>
                <a:lnTo>
                  <a:pt x="420623" y="322579"/>
                </a:lnTo>
                <a:lnTo>
                  <a:pt x="424560" y="318769"/>
                </a:lnTo>
                <a:lnTo>
                  <a:pt x="428371" y="316229"/>
                </a:lnTo>
                <a:lnTo>
                  <a:pt x="435991" y="308610"/>
                </a:lnTo>
                <a:lnTo>
                  <a:pt x="443103" y="300989"/>
                </a:lnTo>
                <a:lnTo>
                  <a:pt x="449707" y="293369"/>
                </a:lnTo>
                <a:lnTo>
                  <a:pt x="452754" y="289560"/>
                </a:lnTo>
                <a:lnTo>
                  <a:pt x="455929" y="285750"/>
                </a:lnTo>
                <a:lnTo>
                  <a:pt x="458723" y="280669"/>
                </a:lnTo>
                <a:lnTo>
                  <a:pt x="461645" y="276860"/>
                </a:lnTo>
                <a:lnTo>
                  <a:pt x="464311" y="271779"/>
                </a:lnTo>
                <a:lnTo>
                  <a:pt x="466852" y="267969"/>
                </a:lnTo>
                <a:lnTo>
                  <a:pt x="469391" y="262889"/>
                </a:lnTo>
                <a:lnTo>
                  <a:pt x="471551" y="259079"/>
                </a:lnTo>
                <a:lnTo>
                  <a:pt x="485140" y="218439"/>
                </a:lnTo>
                <a:lnTo>
                  <a:pt x="489077" y="181610"/>
                </a:lnTo>
                <a:lnTo>
                  <a:pt x="488822" y="171450"/>
                </a:lnTo>
                <a:lnTo>
                  <a:pt x="488060" y="162560"/>
                </a:lnTo>
                <a:lnTo>
                  <a:pt x="487553" y="158750"/>
                </a:lnTo>
                <a:lnTo>
                  <a:pt x="486283" y="148589"/>
                </a:lnTo>
                <a:lnTo>
                  <a:pt x="485393" y="144779"/>
                </a:lnTo>
                <a:lnTo>
                  <a:pt x="484378" y="139700"/>
                </a:lnTo>
                <a:lnTo>
                  <a:pt x="483361" y="135889"/>
                </a:lnTo>
                <a:lnTo>
                  <a:pt x="482218" y="132079"/>
                </a:lnTo>
                <a:lnTo>
                  <a:pt x="480948" y="127000"/>
                </a:lnTo>
                <a:lnTo>
                  <a:pt x="479424" y="123189"/>
                </a:lnTo>
                <a:lnTo>
                  <a:pt x="476630" y="114300"/>
                </a:lnTo>
                <a:lnTo>
                  <a:pt x="473074" y="106679"/>
                </a:lnTo>
                <a:lnTo>
                  <a:pt x="471170" y="102869"/>
                </a:lnTo>
                <a:lnTo>
                  <a:pt x="469391" y="99060"/>
                </a:lnTo>
                <a:lnTo>
                  <a:pt x="467105" y="95250"/>
                </a:lnTo>
                <a:lnTo>
                  <a:pt x="465073" y="91439"/>
                </a:lnTo>
                <a:lnTo>
                  <a:pt x="462788" y="87629"/>
                </a:lnTo>
                <a:lnTo>
                  <a:pt x="460628" y="83819"/>
                </a:lnTo>
                <a:lnTo>
                  <a:pt x="455803" y="76200"/>
                </a:lnTo>
                <a:lnTo>
                  <a:pt x="453135" y="73660"/>
                </a:lnTo>
                <a:lnTo>
                  <a:pt x="447802" y="66039"/>
                </a:lnTo>
                <a:lnTo>
                  <a:pt x="445008" y="63500"/>
                </a:lnTo>
                <a:lnTo>
                  <a:pt x="442086" y="59689"/>
                </a:lnTo>
                <a:lnTo>
                  <a:pt x="436117" y="53339"/>
                </a:lnTo>
                <a:lnTo>
                  <a:pt x="433070" y="50800"/>
                </a:lnTo>
                <a:lnTo>
                  <a:pt x="429767" y="46989"/>
                </a:lnTo>
                <a:lnTo>
                  <a:pt x="426720" y="44450"/>
                </a:lnTo>
                <a:lnTo>
                  <a:pt x="416433" y="36829"/>
                </a:lnTo>
                <a:lnTo>
                  <a:pt x="412877" y="34289"/>
                </a:lnTo>
                <a:lnTo>
                  <a:pt x="409447" y="31750"/>
                </a:lnTo>
                <a:lnTo>
                  <a:pt x="398398" y="24129"/>
                </a:lnTo>
                <a:lnTo>
                  <a:pt x="394461" y="22860"/>
                </a:lnTo>
                <a:lnTo>
                  <a:pt x="386841" y="17779"/>
                </a:lnTo>
                <a:lnTo>
                  <a:pt x="378714" y="15239"/>
                </a:lnTo>
                <a:lnTo>
                  <a:pt x="370585" y="11429"/>
                </a:lnTo>
                <a:lnTo>
                  <a:pt x="349377" y="5079"/>
                </a:lnTo>
                <a:lnTo>
                  <a:pt x="344932" y="3810"/>
                </a:lnTo>
                <a:lnTo>
                  <a:pt x="340486" y="3810"/>
                </a:lnTo>
                <a:lnTo>
                  <a:pt x="336168" y="2539"/>
                </a:lnTo>
                <a:close/>
              </a:path>
              <a:path w="608330" h="769619">
                <a:moveTo>
                  <a:pt x="327024" y="1269"/>
                </a:moveTo>
                <a:lnTo>
                  <a:pt x="290195" y="1269"/>
                </a:lnTo>
                <a:lnTo>
                  <a:pt x="285622" y="2539"/>
                </a:lnTo>
                <a:lnTo>
                  <a:pt x="331597" y="2539"/>
                </a:lnTo>
                <a:lnTo>
                  <a:pt x="327024" y="1269"/>
                </a:lnTo>
                <a:close/>
              </a:path>
              <a:path w="608330" h="769619">
                <a:moveTo>
                  <a:pt x="313309" y="0"/>
                </a:moveTo>
                <a:lnTo>
                  <a:pt x="303910" y="0"/>
                </a:lnTo>
                <a:lnTo>
                  <a:pt x="294766" y="1269"/>
                </a:lnTo>
                <a:lnTo>
                  <a:pt x="322579" y="1269"/>
                </a:lnTo>
                <a:lnTo>
                  <a:pt x="313309" y="0"/>
                </a:lnTo>
                <a:close/>
              </a:path>
            </a:pathLst>
          </a:custGeom>
          <a:solidFill>
            <a:srgbClr val="007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15411" y="2770632"/>
            <a:ext cx="5473065" cy="17780"/>
          </a:xfrm>
          <a:custGeom>
            <a:avLst/>
            <a:gdLst/>
            <a:ahLst/>
            <a:cxnLst/>
            <a:rect l="l" t="t" r="r" b="b"/>
            <a:pathLst>
              <a:path w="5473065" h="17780">
                <a:moveTo>
                  <a:pt x="0" y="17525"/>
                </a:moveTo>
                <a:lnTo>
                  <a:pt x="5472557" y="0"/>
                </a:lnTo>
              </a:path>
            </a:pathLst>
          </a:custGeom>
          <a:ln w="9144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1352" y="2168144"/>
            <a:ext cx="4094479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组织级项目、质量建设</a:t>
            </a:r>
          </a:p>
        </p:txBody>
      </p:sp>
      <p:sp>
        <p:nvSpPr>
          <p:cNvPr id="12" name="object 12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0966" y="4918659"/>
            <a:ext cx="635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04040"/>
                </a:solidFill>
                <a:latin typeface="微软雅黑"/>
                <a:cs typeface="微软雅黑"/>
              </a:rPr>
              <a:t>昆仑数智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44611" y="4920183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404040"/>
                </a:solidFill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831" y="600455"/>
            <a:ext cx="8909304" cy="2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7036" y="193118"/>
            <a:ext cx="586047" cy="289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70610" y="176910"/>
            <a:ext cx="296735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404040"/>
                </a:solidFill>
              </a:rPr>
              <a:t>一体化质量管理体系</a:t>
            </a:r>
            <a:r>
              <a:rPr dirty="0" sz="1800" spc="-60">
                <a:solidFill>
                  <a:srgbClr val="404040"/>
                </a:solidFill>
                <a:latin typeface="Arial"/>
                <a:cs typeface="Arial"/>
              </a:rPr>
              <a:t>-</a:t>
            </a:r>
            <a:r>
              <a:rPr dirty="0" sz="1800" spc="-60">
                <a:solidFill>
                  <a:srgbClr val="404040"/>
                </a:solidFill>
              </a:rPr>
              <a:t>发展历程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30394" y="4774488"/>
            <a:ext cx="56197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5" b="1">
                <a:latin typeface="微软雅黑"/>
                <a:cs typeface="微软雅黑"/>
              </a:rPr>
              <a:t>发展历程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1578" y="1804371"/>
            <a:ext cx="8368430" cy="14798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7848" y="1799844"/>
            <a:ext cx="8454390" cy="1491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34518" y="1819427"/>
            <a:ext cx="160020" cy="793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20000"/>
              </a:lnSpc>
              <a:spcBef>
                <a:spcPts val="95"/>
              </a:spcBef>
            </a:pPr>
            <a:r>
              <a:rPr dirty="0" sz="1050" b="1">
                <a:latin typeface="微软雅黑"/>
                <a:cs typeface="微软雅黑"/>
              </a:rPr>
              <a:t>管 理 体 </a:t>
            </a:r>
            <a:r>
              <a:rPr dirty="0" sz="1050" spc="5" b="1">
                <a:latin typeface="微软雅黑"/>
                <a:cs typeface="微软雅黑"/>
              </a:rPr>
              <a:t>系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518" y="3895750"/>
            <a:ext cx="160020" cy="794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20100"/>
              </a:lnSpc>
              <a:spcBef>
                <a:spcPts val="95"/>
              </a:spcBef>
            </a:pPr>
            <a:r>
              <a:rPr dirty="0" sz="1050" b="1">
                <a:latin typeface="微软雅黑"/>
                <a:cs typeface="微软雅黑"/>
              </a:rPr>
              <a:t>管 理 实 践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4091" y="1865757"/>
            <a:ext cx="8481872" cy="14733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558409" y="1924558"/>
            <a:ext cx="3962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585858"/>
                </a:solidFill>
                <a:latin typeface="Arial"/>
                <a:cs typeface="Arial"/>
              </a:rPr>
              <a:t>2017</a:t>
            </a:r>
            <a:r>
              <a:rPr dirty="0" sz="900" spc="-5" b="1">
                <a:solidFill>
                  <a:srgbClr val="585858"/>
                </a:solidFill>
                <a:latin typeface="微软雅黑"/>
                <a:cs typeface="微软雅黑"/>
              </a:rPr>
              <a:t>年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7200" y="2961119"/>
            <a:ext cx="759713" cy="4930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5319" y="2979419"/>
            <a:ext cx="374129" cy="1943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5319" y="3083052"/>
            <a:ext cx="374129" cy="1943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97992" y="3185160"/>
            <a:ext cx="288810" cy="1943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87730" y="2769235"/>
            <a:ext cx="396240" cy="557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585858"/>
                </a:solidFill>
                <a:latin typeface="Arial"/>
                <a:cs typeface="Arial"/>
              </a:rPr>
              <a:t>2011</a:t>
            </a:r>
            <a:r>
              <a:rPr dirty="0" sz="900" spc="-5" b="1">
                <a:solidFill>
                  <a:srgbClr val="585858"/>
                </a:solidFill>
                <a:latin typeface="微软雅黑"/>
                <a:cs typeface="微软雅黑"/>
              </a:rPr>
              <a:t>年</a:t>
            </a:r>
            <a:endParaRPr sz="900">
              <a:latin typeface="微软雅黑"/>
              <a:cs typeface="微软雅黑"/>
            </a:endParaRPr>
          </a:p>
          <a:p>
            <a:pPr algn="just" marL="22225" marR="109220">
              <a:lnSpc>
                <a:spcPct val="104000"/>
              </a:lnSpc>
              <a:spcBef>
                <a:spcPts val="670"/>
              </a:spcBef>
            </a:pPr>
            <a:r>
              <a:rPr dirty="0" sz="650" spc="15" b="1">
                <a:solidFill>
                  <a:srgbClr val="FFFFFF"/>
                </a:solidFill>
                <a:latin typeface="微软雅黑"/>
                <a:cs typeface="微软雅黑"/>
              </a:rPr>
              <a:t>质量管 理体系 </a:t>
            </a:r>
            <a:r>
              <a:rPr dirty="0" sz="650" spc="20" b="1">
                <a:solidFill>
                  <a:srgbClr val="FFFFFF"/>
                </a:solidFill>
                <a:latin typeface="微软雅黑"/>
                <a:cs typeface="微软雅黑"/>
              </a:rPr>
              <a:t>建设</a:t>
            </a:r>
            <a:endParaRPr sz="650">
              <a:latin typeface="微软雅黑"/>
              <a:cs typeface="微软雅黑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85772" y="2785872"/>
            <a:ext cx="761250" cy="5036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183891" y="2804160"/>
            <a:ext cx="374129" cy="1943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69236" y="2907792"/>
            <a:ext cx="203454" cy="1943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226564" y="3020567"/>
            <a:ext cx="288810" cy="1943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180336" y="2576566"/>
            <a:ext cx="396240" cy="584835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dirty="0" sz="900" spc="-5" b="1">
                <a:solidFill>
                  <a:srgbClr val="585858"/>
                </a:solidFill>
                <a:latin typeface="Arial"/>
                <a:cs typeface="Arial"/>
              </a:rPr>
              <a:t>2013</a:t>
            </a:r>
            <a:r>
              <a:rPr dirty="0" sz="900" spc="-5" b="1">
                <a:solidFill>
                  <a:srgbClr val="585858"/>
                </a:solidFill>
                <a:latin typeface="微软雅黑"/>
                <a:cs typeface="微软雅黑"/>
              </a:rPr>
              <a:t>年</a:t>
            </a:r>
            <a:endParaRPr sz="900">
              <a:latin typeface="微软雅黑"/>
              <a:cs typeface="微软雅黑"/>
            </a:endParaRPr>
          </a:p>
          <a:p>
            <a:pPr algn="ctr" marL="58419" marR="73660">
              <a:lnSpc>
                <a:spcPct val="104600"/>
              </a:lnSpc>
              <a:spcBef>
                <a:spcPts val="335"/>
              </a:spcBef>
            </a:pPr>
            <a:r>
              <a:rPr dirty="0" sz="650" spc="15" b="1">
                <a:solidFill>
                  <a:srgbClr val="FFFFFF"/>
                </a:solidFill>
                <a:latin typeface="微软雅黑"/>
                <a:cs typeface="微软雅黑"/>
              </a:rPr>
              <a:t>知识成 </a:t>
            </a:r>
            <a:r>
              <a:rPr dirty="0" sz="650" spc="20" b="1">
                <a:solidFill>
                  <a:srgbClr val="FFFFFF"/>
                </a:solidFill>
                <a:latin typeface="微软雅黑"/>
                <a:cs typeface="微软雅黑"/>
              </a:rPr>
              <a:t>果</a:t>
            </a:r>
            <a:endParaRPr sz="650">
              <a:latin typeface="微软雅黑"/>
              <a:cs typeface="微软雅黑"/>
            </a:endParaRPr>
          </a:p>
          <a:p>
            <a:pPr algn="ctr" marR="14604">
              <a:lnSpc>
                <a:spcPct val="100000"/>
              </a:lnSpc>
              <a:spcBef>
                <a:spcPts val="105"/>
              </a:spcBef>
            </a:pPr>
            <a:r>
              <a:rPr dirty="0" sz="650" spc="20" b="1">
                <a:solidFill>
                  <a:srgbClr val="FFFFFF"/>
                </a:solidFill>
                <a:latin typeface="微软雅黑"/>
                <a:cs typeface="微软雅黑"/>
              </a:rPr>
              <a:t>管理</a:t>
            </a:r>
            <a:endParaRPr sz="650">
              <a:latin typeface="微软雅黑"/>
              <a:cs typeface="微软雅黑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6631" y="2921495"/>
            <a:ext cx="759726" cy="43054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44751" y="2959607"/>
            <a:ext cx="374129" cy="19431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44751" y="3083052"/>
            <a:ext cx="374129" cy="19431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435353" y="2728722"/>
            <a:ext cx="396240" cy="4959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585858"/>
                </a:solidFill>
                <a:latin typeface="Arial"/>
                <a:cs typeface="Arial"/>
              </a:rPr>
              <a:t>201</a:t>
            </a:r>
            <a:r>
              <a:rPr dirty="0" sz="900" b="1">
                <a:solidFill>
                  <a:srgbClr val="585858"/>
                </a:solidFill>
                <a:latin typeface="Arial"/>
                <a:cs typeface="Arial"/>
              </a:rPr>
              <a:t>2</a:t>
            </a:r>
            <a:r>
              <a:rPr dirty="0" sz="900" b="1">
                <a:solidFill>
                  <a:srgbClr val="585858"/>
                </a:solidFill>
                <a:latin typeface="微软雅黑"/>
                <a:cs typeface="微软雅黑"/>
              </a:rPr>
              <a:t>年</a:t>
            </a:r>
            <a:endParaRPr sz="900">
              <a:latin typeface="微软雅黑"/>
              <a:cs typeface="微软雅黑"/>
            </a:endParaRPr>
          </a:p>
          <a:p>
            <a:pPr marL="64135" marR="67945">
              <a:lnSpc>
                <a:spcPct val="124600"/>
              </a:lnSpc>
              <a:spcBef>
                <a:spcPts val="670"/>
              </a:spcBef>
            </a:pPr>
            <a:r>
              <a:rPr dirty="0" sz="650" spc="15" b="1">
                <a:solidFill>
                  <a:srgbClr val="FFFFFF"/>
                </a:solidFill>
                <a:latin typeface="微软雅黑"/>
                <a:cs typeface="微软雅黑"/>
              </a:rPr>
              <a:t>项目质 量保证</a:t>
            </a:r>
            <a:endParaRPr sz="650">
              <a:latin typeface="微软雅黑"/>
              <a:cs typeface="微软雅黑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85872" y="2697467"/>
            <a:ext cx="761250" cy="49302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983991" y="2715767"/>
            <a:ext cx="374129" cy="19431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983991" y="2819400"/>
            <a:ext cx="374129" cy="19431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069336" y="2921507"/>
            <a:ext cx="203453" cy="19431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945383" y="2500629"/>
            <a:ext cx="396240" cy="561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585858"/>
                </a:solidFill>
                <a:latin typeface="Arial"/>
                <a:cs typeface="Arial"/>
              </a:rPr>
              <a:t>201</a:t>
            </a:r>
            <a:r>
              <a:rPr dirty="0" sz="900" b="1">
                <a:solidFill>
                  <a:srgbClr val="585858"/>
                </a:solidFill>
                <a:latin typeface="Arial"/>
                <a:cs typeface="Arial"/>
              </a:rPr>
              <a:t>4</a:t>
            </a:r>
            <a:r>
              <a:rPr dirty="0" sz="900" b="1">
                <a:solidFill>
                  <a:srgbClr val="585858"/>
                </a:solidFill>
                <a:latin typeface="微软雅黑"/>
                <a:cs typeface="微软雅黑"/>
              </a:rPr>
              <a:t>年</a:t>
            </a:r>
            <a:endParaRPr sz="900">
              <a:latin typeface="微软雅黑"/>
              <a:cs typeface="微软雅黑"/>
            </a:endParaRPr>
          </a:p>
          <a:p>
            <a:pPr algn="ctr" marL="93980" marR="38100">
              <a:lnSpc>
                <a:spcPct val="103800"/>
              </a:lnSpc>
              <a:spcBef>
                <a:spcPts val="705"/>
              </a:spcBef>
            </a:pPr>
            <a:r>
              <a:rPr dirty="0" sz="650" spc="15" b="1">
                <a:solidFill>
                  <a:srgbClr val="FFFFFF"/>
                </a:solidFill>
                <a:latin typeface="微软雅黑"/>
                <a:cs typeface="微软雅黑"/>
              </a:rPr>
              <a:t>顾客满 意度测 </a:t>
            </a:r>
            <a:r>
              <a:rPr dirty="0" sz="650" spc="20" b="1">
                <a:solidFill>
                  <a:srgbClr val="FFFFFF"/>
                </a:solidFill>
                <a:latin typeface="微软雅黑"/>
                <a:cs typeface="微软雅黑"/>
              </a:rPr>
              <a:t>评</a:t>
            </a:r>
            <a:endParaRPr sz="650">
              <a:latin typeface="微软雅黑"/>
              <a:cs typeface="微软雅黑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793491" y="3282696"/>
            <a:ext cx="771918" cy="65913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870707" y="3338372"/>
            <a:ext cx="581660" cy="52006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42240" indent="-129539">
              <a:lnSpc>
                <a:spcPct val="100000"/>
              </a:lnSpc>
              <a:spcBef>
                <a:spcPts val="290"/>
              </a:spcBef>
              <a:buClr>
                <a:srgbClr val="79B800"/>
              </a:buClr>
              <a:buFont typeface="Arial"/>
              <a:buChar char="•"/>
              <a:tabLst>
                <a:tab pos="142240" algn="l"/>
              </a:tabLst>
            </a:pPr>
            <a:r>
              <a:rPr dirty="0" sz="650" spc="20" b="1">
                <a:latin typeface="微软雅黑"/>
                <a:cs typeface="微软雅黑"/>
              </a:rPr>
              <a:t>满意度调查</a:t>
            </a:r>
            <a:endParaRPr sz="650">
              <a:latin typeface="微软雅黑"/>
              <a:cs typeface="微软雅黑"/>
            </a:endParaRPr>
          </a:p>
          <a:p>
            <a:pPr marL="141605" marR="5080" indent="-129539">
              <a:lnSpc>
                <a:spcPct val="124600"/>
              </a:lnSpc>
              <a:buClr>
                <a:srgbClr val="79B800"/>
              </a:buClr>
              <a:buFont typeface="Arial"/>
              <a:buChar char="•"/>
              <a:tabLst>
                <a:tab pos="142240" algn="l"/>
              </a:tabLst>
            </a:pPr>
            <a:r>
              <a:rPr dirty="0" sz="650" spc="15" b="1">
                <a:latin typeface="微软雅黑"/>
                <a:cs typeface="微软雅黑"/>
              </a:rPr>
              <a:t>对调查结果 </a:t>
            </a:r>
            <a:r>
              <a:rPr dirty="0" sz="650" spc="20" b="1">
                <a:latin typeface="微软雅黑"/>
                <a:cs typeface="微软雅黑"/>
              </a:rPr>
              <a:t>测量、分 析、改进</a:t>
            </a:r>
            <a:endParaRPr sz="650">
              <a:latin typeface="微软雅黑"/>
              <a:cs typeface="微软雅黑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668267" y="2564891"/>
            <a:ext cx="761250" cy="4320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866388" y="2604515"/>
            <a:ext cx="374129" cy="19431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866388" y="2727960"/>
            <a:ext cx="374129" cy="19431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3848861" y="2370582"/>
            <a:ext cx="396240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585858"/>
                </a:solidFill>
                <a:latin typeface="Arial"/>
                <a:cs typeface="Arial"/>
              </a:rPr>
              <a:t>2015</a:t>
            </a:r>
            <a:r>
              <a:rPr dirty="0" sz="900" spc="-5" b="1">
                <a:solidFill>
                  <a:srgbClr val="585858"/>
                </a:solidFill>
                <a:latin typeface="微软雅黑"/>
                <a:cs typeface="微软雅黑"/>
              </a:rPr>
              <a:t>年</a:t>
            </a:r>
            <a:endParaRPr sz="900">
              <a:latin typeface="微软雅黑"/>
              <a:cs typeface="微软雅黑"/>
            </a:endParaRPr>
          </a:p>
          <a:p>
            <a:pPr marL="73025" marR="59055">
              <a:lnSpc>
                <a:spcPct val="124600"/>
              </a:lnSpc>
              <a:spcBef>
                <a:spcPts val="690"/>
              </a:spcBef>
            </a:pPr>
            <a:r>
              <a:rPr dirty="0" sz="650" spc="15" b="1">
                <a:solidFill>
                  <a:srgbClr val="FFFFFF"/>
                </a:solidFill>
                <a:latin typeface="微软雅黑"/>
                <a:cs typeface="微软雅黑"/>
              </a:rPr>
              <a:t>项目卓 越绩效</a:t>
            </a:r>
            <a:endParaRPr sz="650">
              <a:latin typeface="微软雅黑"/>
              <a:cs typeface="微软雅黑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662171" y="3186683"/>
            <a:ext cx="767346" cy="92736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3691254" y="3248329"/>
            <a:ext cx="667385" cy="766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1605" marR="5080" indent="-129539">
              <a:lnSpc>
                <a:spcPct val="124600"/>
              </a:lnSpc>
              <a:spcBef>
                <a:spcPts val="95"/>
              </a:spcBef>
              <a:buClr>
                <a:srgbClr val="79B800"/>
              </a:buClr>
              <a:buFont typeface="Arial"/>
              <a:buChar char="•"/>
              <a:tabLst>
                <a:tab pos="142240" algn="l"/>
              </a:tabLst>
            </a:pPr>
            <a:r>
              <a:rPr dirty="0" sz="650" spc="15" b="1">
                <a:latin typeface="微软雅黑"/>
                <a:cs typeface="微软雅黑"/>
              </a:rPr>
              <a:t>导入卓越绩效 </a:t>
            </a:r>
            <a:r>
              <a:rPr dirty="0" sz="650" spc="20" b="1">
                <a:latin typeface="微软雅黑"/>
                <a:cs typeface="微软雅黑"/>
              </a:rPr>
              <a:t>模型</a:t>
            </a:r>
            <a:endParaRPr sz="650">
              <a:latin typeface="微软雅黑"/>
              <a:cs typeface="微软雅黑"/>
            </a:endParaRPr>
          </a:p>
          <a:p>
            <a:pPr marL="142240" indent="-129539">
              <a:lnSpc>
                <a:spcPct val="100000"/>
              </a:lnSpc>
              <a:spcBef>
                <a:spcPts val="190"/>
              </a:spcBef>
              <a:buClr>
                <a:srgbClr val="79B800"/>
              </a:buClr>
              <a:buFont typeface="Arial"/>
              <a:buChar char="•"/>
              <a:tabLst>
                <a:tab pos="142240" algn="l"/>
              </a:tabLst>
            </a:pPr>
            <a:r>
              <a:rPr dirty="0" sz="650" spc="15" b="1">
                <a:latin typeface="微软雅黑"/>
                <a:cs typeface="微软雅黑"/>
              </a:rPr>
              <a:t>卓越项目绩效</a:t>
            </a:r>
            <a:endParaRPr sz="650">
              <a:latin typeface="微软雅黑"/>
              <a:cs typeface="微软雅黑"/>
            </a:endParaRPr>
          </a:p>
          <a:p>
            <a:pPr marL="141605">
              <a:lnSpc>
                <a:spcPct val="100000"/>
              </a:lnSpc>
              <a:spcBef>
                <a:spcPts val="195"/>
              </a:spcBef>
            </a:pPr>
            <a:r>
              <a:rPr dirty="0" sz="650" spc="20" b="1">
                <a:latin typeface="微软雅黑"/>
                <a:cs typeface="微软雅黑"/>
              </a:rPr>
              <a:t>评估</a:t>
            </a:r>
            <a:endParaRPr sz="650">
              <a:latin typeface="微软雅黑"/>
              <a:cs typeface="微软雅黑"/>
            </a:endParaRPr>
          </a:p>
          <a:p>
            <a:pPr marL="141605" marR="5080" indent="-129539">
              <a:lnSpc>
                <a:spcPct val="124600"/>
              </a:lnSpc>
              <a:buClr>
                <a:srgbClr val="79B800"/>
              </a:buClr>
              <a:buFont typeface="Arial"/>
              <a:buChar char="•"/>
              <a:tabLst>
                <a:tab pos="142240" algn="l"/>
              </a:tabLst>
            </a:pPr>
            <a:r>
              <a:rPr dirty="0" sz="650" spc="15" b="1">
                <a:latin typeface="微软雅黑"/>
                <a:cs typeface="微软雅黑"/>
              </a:rPr>
              <a:t>树立卓越绩效 </a:t>
            </a:r>
            <a:r>
              <a:rPr dirty="0" sz="650" spc="20" b="1">
                <a:latin typeface="微软雅黑"/>
                <a:cs typeface="微软雅黑"/>
              </a:rPr>
              <a:t>标杆</a:t>
            </a:r>
            <a:endParaRPr sz="650">
              <a:latin typeface="微软雅黑"/>
              <a:cs typeface="微软雅黑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509515" y="2999231"/>
            <a:ext cx="744486" cy="65913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4533391" y="3054781"/>
            <a:ext cx="666750" cy="520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2240" marR="5080" indent="-129539">
              <a:lnSpc>
                <a:spcPct val="124700"/>
              </a:lnSpc>
              <a:spcBef>
                <a:spcPts val="95"/>
              </a:spcBef>
              <a:buClr>
                <a:srgbClr val="79B800"/>
              </a:buClr>
              <a:buFont typeface="Arial"/>
              <a:buChar char="•"/>
              <a:tabLst>
                <a:tab pos="142240" algn="l"/>
              </a:tabLst>
            </a:pPr>
            <a:r>
              <a:rPr dirty="0" sz="650" spc="20" b="1">
                <a:solidFill>
                  <a:srgbClr val="1C1C1C"/>
                </a:solidFill>
                <a:latin typeface="微软雅黑"/>
                <a:cs typeface="微软雅黑"/>
              </a:rPr>
              <a:t>质控</a:t>
            </a:r>
            <a:r>
              <a:rPr dirty="0" sz="650" spc="5" b="1">
                <a:solidFill>
                  <a:srgbClr val="1C1C1C"/>
                </a:solidFill>
                <a:latin typeface="Arial"/>
                <a:cs typeface="Arial"/>
              </a:rPr>
              <a:t>QA</a:t>
            </a:r>
            <a:r>
              <a:rPr dirty="0" sz="650" spc="20" b="1">
                <a:solidFill>
                  <a:srgbClr val="1C1C1C"/>
                </a:solidFill>
                <a:latin typeface="微软雅黑"/>
                <a:cs typeface="微软雅黑"/>
              </a:rPr>
              <a:t>转型 </a:t>
            </a:r>
            <a:r>
              <a:rPr dirty="0" sz="650" spc="20" b="1">
                <a:solidFill>
                  <a:srgbClr val="1C1C1C"/>
                </a:solidFill>
                <a:latin typeface="Arial"/>
                <a:cs typeface="Arial"/>
              </a:rPr>
              <a:t>QM</a:t>
            </a:r>
            <a:r>
              <a:rPr dirty="0" sz="650" spc="20" b="1">
                <a:solidFill>
                  <a:srgbClr val="1C1C1C"/>
                </a:solidFill>
                <a:latin typeface="微软雅黑"/>
                <a:cs typeface="微软雅黑"/>
              </a:rPr>
              <a:t>，构建三 </a:t>
            </a:r>
            <a:r>
              <a:rPr dirty="0" sz="650" spc="15" b="1">
                <a:solidFill>
                  <a:srgbClr val="1C1C1C"/>
                </a:solidFill>
                <a:latin typeface="微软雅黑"/>
                <a:cs typeface="微软雅黑"/>
              </a:rPr>
              <a:t>级项目质量保 </a:t>
            </a:r>
            <a:r>
              <a:rPr dirty="0" sz="650" spc="20" b="1">
                <a:solidFill>
                  <a:srgbClr val="1C1C1C"/>
                </a:solidFill>
                <a:latin typeface="微软雅黑"/>
                <a:cs typeface="微软雅黑"/>
              </a:rPr>
              <a:t>证机制</a:t>
            </a:r>
            <a:endParaRPr sz="650">
              <a:latin typeface="微软雅黑"/>
              <a:cs typeface="微软雅黑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546091" y="2382011"/>
            <a:ext cx="761250" cy="43205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767071" y="2418600"/>
            <a:ext cx="244601" cy="1958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893563" y="2420124"/>
            <a:ext cx="203453" cy="1958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744211" y="2543568"/>
            <a:ext cx="374129" cy="19582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4762627" y="2178812"/>
            <a:ext cx="396240" cy="506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585858"/>
                </a:solidFill>
                <a:latin typeface="Arial"/>
                <a:cs typeface="Arial"/>
              </a:rPr>
              <a:t>2016</a:t>
            </a:r>
            <a:r>
              <a:rPr dirty="0" sz="900" spc="-5" b="1">
                <a:solidFill>
                  <a:srgbClr val="585858"/>
                </a:solidFill>
                <a:latin typeface="微软雅黑"/>
                <a:cs typeface="微软雅黑"/>
              </a:rPr>
              <a:t>年</a:t>
            </a:r>
            <a:endParaRPr sz="900">
              <a:latin typeface="微软雅黑"/>
              <a:cs typeface="微软雅黑"/>
            </a:endParaRPr>
          </a:p>
          <a:p>
            <a:pPr marL="36830" marR="94615" indent="22860">
              <a:lnSpc>
                <a:spcPct val="124600"/>
              </a:lnSpc>
              <a:spcBef>
                <a:spcPts val="755"/>
              </a:spcBef>
            </a:pPr>
            <a:r>
              <a:rPr dirty="0" sz="650" spc="5" b="1">
                <a:solidFill>
                  <a:srgbClr val="FFFFFF"/>
                </a:solidFill>
                <a:latin typeface="Arial"/>
                <a:cs typeface="Arial"/>
              </a:rPr>
              <a:t>QA</a:t>
            </a:r>
            <a:r>
              <a:rPr dirty="0" sz="650" spc="20" b="1">
                <a:solidFill>
                  <a:srgbClr val="FFFFFF"/>
                </a:solidFill>
                <a:latin typeface="微软雅黑"/>
                <a:cs typeface="微软雅黑"/>
              </a:rPr>
              <a:t>职 </a:t>
            </a:r>
            <a:r>
              <a:rPr dirty="0" sz="650" spc="20" b="1">
                <a:solidFill>
                  <a:srgbClr val="FFFFFF"/>
                </a:solidFill>
                <a:latin typeface="微软雅黑"/>
                <a:cs typeface="微软雅黑"/>
              </a:rPr>
              <a:t>能转型</a:t>
            </a:r>
            <a:endParaRPr sz="650">
              <a:latin typeface="微软雅黑"/>
              <a:cs typeface="微软雅黑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73623" y="2161006"/>
            <a:ext cx="761250" cy="43207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586983" y="2199132"/>
            <a:ext cx="371106" cy="19431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615940" y="2324100"/>
            <a:ext cx="288810" cy="19431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5629402" y="2191943"/>
            <a:ext cx="253365" cy="272415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650" spc="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650" spc="10" b="1">
                <a:solidFill>
                  <a:srgbClr val="FFFFFF"/>
                </a:solidFill>
                <a:latin typeface="Arial"/>
                <a:cs typeface="Arial"/>
              </a:rPr>
              <a:t>MMI</a:t>
            </a:r>
            <a:endParaRPr sz="650">
              <a:latin typeface="Arial"/>
              <a:cs typeface="Arial"/>
            </a:endParaRPr>
          </a:p>
          <a:p>
            <a:pPr marL="41275">
              <a:lnSpc>
                <a:spcPct val="100000"/>
              </a:lnSpc>
              <a:spcBef>
                <a:spcPts val="195"/>
              </a:spcBef>
            </a:pPr>
            <a:r>
              <a:rPr dirty="0" sz="650" spc="20" b="1">
                <a:solidFill>
                  <a:srgbClr val="FFFFFF"/>
                </a:solidFill>
                <a:latin typeface="微软雅黑"/>
                <a:cs typeface="微软雅黑"/>
              </a:rPr>
              <a:t>四级</a:t>
            </a:r>
            <a:endParaRPr sz="650">
              <a:latin typeface="微软雅黑"/>
              <a:cs typeface="微软雅黑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41620" y="2833090"/>
            <a:ext cx="877074" cy="52199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5358764" y="2882569"/>
            <a:ext cx="838200" cy="396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2240" marR="5080" indent="-129539">
              <a:lnSpc>
                <a:spcPct val="124600"/>
              </a:lnSpc>
              <a:spcBef>
                <a:spcPts val="95"/>
              </a:spcBef>
              <a:buClr>
                <a:srgbClr val="79B800"/>
              </a:buClr>
              <a:buFont typeface="Arial"/>
              <a:buChar char="•"/>
              <a:tabLst>
                <a:tab pos="142240" algn="l"/>
              </a:tabLst>
            </a:pPr>
            <a:r>
              <a:rPr dirty="0" sz="650" spc="20" b="1">
                <a:solidFill>
                  <a:srgbClr val="1C1C1C"/>
                </a:solidFill>
                <a:latin typeface="微软雅黑"/>
                <a:cs typeface="微软雅黑"/>
              </a:rPr>
              <a:t>通过</a:t>
            </a:r>
            <a:r>
              <a:rPr dirty="0" sz="650" spc="10" b="1">
                <a:solidFill>
                  <a:srgbClr val="1C1C1C"/>
                </a:solidFill>
                <a:latin typeface="Arial"/>
                <a:cs typeface="Arial"/>
              </a:rPr>
              <a:t>CMMI</a:t>
            </a:r>
            <a:r>
              <a:rPr dirty="0" sz="650" spc="-10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650" spc="10" b="1">
                <a:solidFill>
                  <a:srgbClr val="1C1C1C"/>
                </a:solidFill>
                <a:latin typeface="Arial"/>
                <a:cs typeface="Arial"/>
              </a:rPr>
              <a:t>L4</a:t>
            </a:r>
            <a:r>
              <a:rPr dirty="0" sz="650" spc="20" b="1">
                <a:solidFill>
                  <a:srgbClr val="1C1C1C"/>
                </a:solidFill>
                <a:latin typeface="微软雅黑"/>
                <a:cs typeface="微软雅黑"/>
              </a:rPr>
              <a:t>认 </a:t>
            </a:r>
            <a:r>
              <a:rPr dirty="0" sz="650" spc="20" b="1">
                <a:solidFill>
                  <a:srgbClr val="1C1C1C"/>
                </a:solidFill>
                <a:latin typeface="微软雅黑"/>
                <a:cs typeface="微软雅黑"/>
              </a:rPr>
              <a:t>证，引入项目量化 </a:t>
            </a:r>
            <a:r>
              <a:rPr dirty="0" sz="650" spc="20" b="1">
                <a:solidFill>
                  <a:srgbClr val="1C1C1C"/>
                </a:solidFill>
                <a:latin typeface="微软雅黑"/>
                <a:cs typeface="微软雅黑"/>
              </a:rPr>
              <a:t>管理思想</a:t>
            </a:r>
            <a:endParaRPr sz="650">
              <a:latin typeface="微软雅黑"/>
              <a:cs typeface="微软雅黑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297167" y="2657843"/>
            <a:ext cx="819149" cy="79782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6419469" y="2721025"/>
            <a:ext cx="581660" cy="642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41605" marR="5080" indent="-129539">
              <a:lnSpc>
                <a:spcPct val="124600"/>
              </a:lnSpc>
              <a:spcBef>
                <a:spcPts val="95"/>
              </a:spcBef>
              <a:buClr>
                <a:srgbClr val="79B800"/>
              </a:buClr>
              <a:buFont typeface="Arial"/>
              <a:buChar char="•"/>
              <a:tabLst>
                <a:tab pos="142240" algn="l"/>
              </a:tabLst>
            </a:pPr>
            <a:r>
              <a:rPr dirty="0" sz="650" spc="15" b="1">
                <a:solidFill>
                  <a:srgbClr val="1C1C1C"/>
                </a:solidFill>
                <a:latin typeface="微软雅黑"/>
                <a:cs typeface="微软雅黑"/>
              </a:rPr>
              <a:t>整合公司专 家资源，建 立规范、统 一的技术评 </a:t>
            </a:r>
            <a:r>
              <a:rPr dirty="0" sz="650" spc="20" b="1">
                <a:solidFill>
                  <a:srgbClr val="1C1C1C"/>
                </a:solidFill>
                <a:latin typeface="微软雅黑"/>
                <a:cs typeface="微软雅黑"/>
              </a:rPr>
              <a:t>审流程</a:t>
            </a:r>
            <a:endParaRPr sz="650">
              <a:latin typeface="微软雅黑"/>
              <a:cs typeface="微软雅黑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193535" y="1898891"/>
            <a:ext cx="787158" cy="43359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403848" y="1940052"/>
            <a:ext cx="374129" cy="19431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489191" y="2063495"/>
            <a:ext cx="203454" cy="19431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6404609" y="1719452"/>
            <a:ext cx="396240" cy="484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585858"/>
                </a:solidFill>
                <a:latin typeface="Arial"/>
                <a:cs typeface="Arial"/>
              </a:rPr>
              <a:t>2018</a:t>
            </a:r>
            <a:r>
              <a:rPr dirty="0" sz="900" spc="-5" b="1">
                <a:solidFill>
                  <a:srgbClr val="585858"/>
                </a:solidFill>
                <a:latin typeface="微软雅黑"/>
                <a:cs typeface="微软雅黑"/>
              </a:rPr>
              <a:t>年</a:t>
            </a:r>
            <a:endParaRPr sz="900">
              <a:latin typeface="微软雅黑"/>
              <a:cs typeface="微软雅黑"/>
            </a:endParaRPr>
          </a:p>
          <a:p>
            <a:pPr algn="ctr" marL="55244" marR="76200">
              <a:lnSpc>
                <a:spcPct val="124600"/>
              </a:lnSpc>
              <a:spcBef>
                <a:spcPts val="585"/>
              </a:spcBef>
            </a:pPr>
            <a:r>
              <a:rPr dirty="0" sz="650" spc="15" b="1">
                <a:solidFill>
                  <a:srgbClr val="FFFFFF"/>
                </a:solidFill>
                <a:latin typeface="微软雅黑"/>
                <a:cs typeface="微软雅黑"/>
              </a:rPr>
              <a:t>技术评 </a:t>
            </a:r>
            <a:r>
              <a:rPr dirty="0" sz="650" spc="20" b="1">
                <a:solidFill>
                  <a:srgbClr val="FFFFFF"/>
                </a:solidFill>
                <a:latin typeface="微软雅黑"/>
                <a:cs typeface="微软雅黑"/>
              </a:rPr>
              <a:t>审</a:t>
            </a:r>
            <a:endParaRPr sz="650">
              <a:latin typeface="微软雅黑"/>
              <a:cs typeface="微软雅黑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32816" y="4640579"/>
            <a:ext cx="8567928" cy="13868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603497" y="4360926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317"/>
                </a:lnTo>
              </a:path>
            </a:pathLst>
          </a:custGeom>
          <a:ln w="28956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70737" y="1834133"/>
            <a:ext cx="791210" cy="746760"/>
          </a:xfrm>
          <a:custGeom>
            <a:avLst/>
            <a:gdLst/>
            <a:ahLst/>
            <a:cxnLst/>
            <a:rect l="l" t="t" r="r" b="b"/>
            <a:pathLst>
              <a:path w="791210" h="746760">
                <a:moveTo>
                  <a:pt x="0" y="373379"/>
                </a:moveTo>
                <a:lnTo>
                  <a:pt x="3081" y="326536"/>
                </a:lnTo>
                <a:lnTo>
                  <a:pt x="12078" y="281432"/>
                </a:lnTo>
                <a:lnTo>
                  <a:pt x="26620" y="238415"/>
                </a:lnTo>
                <a:lnTo>
                  <a:pt x="46336" y="197836"/>
                </a:lnTo>
                <a:lnTo>
                  <a:pt x="70856" y="160044"/>
                </a:lnTo>
                <a:lnTo>
                  <a:pt x="99810" y="125389"/>
                </a:lnTo>
                <a:lnTo>
                  <a:pt x="132826" y="94220"/>
                </a:lnTo>
                <a:lnTo>
                  <a:pt x="169533" y="66887"/>
                </a:lnTo>
                <a:lnTo>
                  <a:pt x="209562" y="43740"/>
                </a:lnTo>
                <a:lnTo>
                  <a:pt x="252542" y="25128"/>
                </a:lnTo>
                <a:lnTo>
                  <a:pt x="298101" y="11401"/>
                </a:lnTo>
                <a:lnTo>
                  <a:pt x="345870" y="2908"/>
                </a:lnTo>
                <a:lnTo>
                  <a:pt x="395478" y="0"/>
                </a:lnTo>
                <a:lnTo>
                  <a:pt x="445085" y="2908"/>
                </a:lnTo>
                <a:lnTo>
                  <a:pt x="492854" y="11401"/>
                </a:lnTo>
                <a:lnTo>
                  <a:pt x="538413" y="25128"/>
                </a:lnTo>
                <a:lnTo>
                  <a:pt x="581393" y="43740"/>
                </a:lnTo>
                <a:lnTo>
                  <a:pt x="621422" y="66887"/>
                </a:lnTo>
                <a:lnTo>
                  <a:pt x="658129" y="94220"/>
                </a:lnTo>
                <a:lnTo>
                  <a:pt x="691145" y="125389"/>
                </a:lnTo>
                <a:lnTo>
                  <a:pt x="720099" y="160044"/>
                </a:lnTo>
                <a:lnTo>
                  <a:pt x="744619" y="197836"/>
                </a:lnTo>
                <a:lnTo>
                  <a:pt x="764335" y="238415"/>
                </a:lnTo>
                <a:lnTo>
                  <a:pt x="778877" y="281432"/>
                </a:lnTo>
                <a:lnTo>
                  <a:pt x="787874" y="326536"/>
                </a:lnTo>
                <a:lnTo>
                  <a:pt x="790956" y="373379"/>
                </a:lnTo>
                <a:lnTo>
                  <a:pt x="787874" y="420223"/>
                </a:lnTo>
                <a:lnTo>
                  <a:pt x="778877" y="465327"/>
                </a:lnTo>
                <a:lnTo>
                  <a:pt x="764335" y="508344"/>
                </a:lnTo>
                <a:lnTo>
                  <a:pt x="744619" y="548923"/>
                </a:lnTo>
                <a:lnTo>
                  <a:pt x="720099" y="586715"/>
                </a:lnTo>
                <a:lnTo>
                  <a:pt x="691145" y="621370"/>
                </a:lnTo>
                <a:lnTo>
                  <a:pt x="658129" y="652539"/>
                </a:lnTo>
                <a:lnTo>
                  <a:pt x="621422" y="679872"/>
                </a:lnTo>
                <a:lnTo>
                  <a:pt x="581393" y="703019"/>
                </a:lnTo>
                <a:lnTo>
                  <a:pt x="538413" y="721631"/>
                </a:lnTo>
                <a:lnTo>
                  <a:pt x="492854" y="735358"/>
                </a:lnTo>
                <a:lnTo>
                  <a:pt x="445085" y="743851"/>
                </a:lnTo>
                <a:lnTo>
                  <a:pt x="395478" y="746759"/>
                </a:lnTo>
                <a:lnTo>
                  <a:pt x="345870" y="743851"/>
                </a:lnTo>
                <a:lnTo>
                  <a:pt x="298101" y="735358"/>
                </a:lnTo>
                <a:lnTo>
                  <a:pt x="252542" y="721631"/>
                </a:lnTo>
                <a:lnTo>
                  <a:pt x="209562" y="703019"/>
                </a:lnTo>
                <a:lnTo>
                  <a:pt x="169533" y="679872"/>
                </a:lnTo>
                <a:lnTo>
                  <a:pt x="132826" y="652539"/>
                </a:lnTo>
                <a:lnTo>
                  <a:pt x="99810" y="621370"/>
                </a:lnTo>
                <a:lnTo>
                  <a:pt x="70856" y="586715"/>
                </a:lnTo>
                <a:lnTo>
                  <a:pt x="46336" y="548923"/>
                </a:lnTo>
                <a:lnTo>
                  <a:pt x="26620" y="508344"/>
                </a:lnTo>
                <a:lnTo>
                  <a:pt x="12078" y="465327"/>
                </a:lnTo>
                <a:lnTo>
                  <a:pt x="3081" y="420223"/>
                </a:lnTo>
                <a:lnTo>
                  <a:pt x="0" y="373379"/>
                </a:lnTo>
                <a:close/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788923" y="1994154"/>
            <a:ext cx="3765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670" algn="l"/>
              </a:tabLst>
            </a:pPr>
            <a:r>
              <a:rPr dirty="0" sz="900" b="1">
                <a:latin typeface="Arial"/>
                <a:cs typeface="Arial"/>
              </a:rPr>
              <a:t>P	</a:t>
            </a:r>
            <a:r>
              <a:rPr dirty="0" sz="900" spc="-5" b="1">
                <a:latin typeface="Arial"/>
                <a:cs typeface="Arial"/>
              </a:rPr>
              <a:t>D</a:t>
            </a:r>
            <a:endParaRPr sz="9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85876" y="2302002"/>
            <a:ext cx="3797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3845" algn="l"/>
              </a:tabLst>
            </a:pPr>
            <a:r>
              <a:rPr dirty="0" sz="900" spc="-5" b="1">
                <a:latin typeface="Arial"/>
                <a:cs typeface="Arial"/>
              </a:rPr>
              <a:t>A</a:t>
            </a:r>
            <a:r>
              <a:rPr dirty="0" sz="900" spc="-5" b="1">
                <a:latin typeface="Arial"/>
                <a:cs typeface="Arial"/>
              </a:rPr>
              <a:t>	</a:t>
            </a:r>
            <a:r>
              <a:rPr dirty="0" sz="900" spc="-5" b="1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93318" y="1707420"/>
            <a:ext cx="677545" cy="215900"/>
          </a:xfrm>
          <a:custGeom>
            <a:avLst/>
            <a:gdLst/>
            <a:ahLst/>
            <a:cxnLst/>
            <a:rect l="l" t="t" r="r" b="b"/>
            <a:pathLst>
              <a:path w="677544" h="215900">
                <a:moveTo>
                  <a:pt x="370399" y="0"/>
                </a:moveTo>
                <a:lnTo>
                  <a:pt x="325982" y="2936"/>
                </a:lnTo>
                <a:lnTo>
                  <a:pt x="281702" y="9859"/>
                </a:lnTo>
                <a:lnTo>
                  <a:pt x="237851" y="20737"/>
                </a:lnTo>
                <a:lnTo>
                  <a:pt x="194719" y="35537"/>
                </a:lnTo>
                <a:lnTo>
                  <a:pt x="152596" y="54226"/>
                </a:lnTo>
                <a:lnTo>
                  <a:pt x="111769" y="76774"/>
                </a:lnTo>
                <a:lnTo>
                  <a:pt x="72538" y="103142"/>
                </a:lnTo>
                <a:lnTo>
                  <a:pt x="35183" y="133305"/>
                </a:lnTo>
                <a:lnTo>
                  <a:pt x="0" y="167226"/>
                </a:lnTo>
                <a:lnTo>
                  <a:pt x="50850" y="215359"/>
                </a:lnTo>
                <a:lnTo>
                  <a:pt x="87981" y="180201"/>
                </a:lnTo>
                <a:lnTo>
                  <a:pt x="127763" y="149793"/>
                </a:lnTo>
                <a:lnTo>
                  <a:pt x="169747" y="124191"/>
                </a:lnTo>
                <a:lnTo>
                  <a:pt x="213486" y="103449"/>
                </a:lnTo>
                <a:lnTo>
                  <a:pt x="258531" y="87625"/>
                </a:lnTo>
                <a:lnTo>
                  <a:pt x="304447" y="76772"/>
                </a:lnTo>
                <a:lnTo>
                  <a:pt x="350747" y="70951"/>
                </a:lnTo>
                <a:lnTo>
                  <a:pt x="397020" y="70213"/>
                </a:lnTo>
                <a:lnTo>
                  <a:pt x="626819" y="70213"/>
                </a:lnTo>
                <a:lnTo>
                  <a:pt x="623540" y="67935"/>
                </a:lnTo>
                <a:lnTo>
                  <a:pt x="584392" y="46265"/>
                </a:lnTo>
                <a:lnTo>
                  <a:pt x="543640" y="28777"/>
                </a:lnTo>
                <a:lnTo>
                  <a:pt x="501575" y="15439"/>
                </a:lnTo>
                <a:lnTo>
                  <a:pt x="458486" y="6219"/>
                </a:lnTo>
                <a:lnTo>
                  <a:pt x="414664" y="1083"/>
                </a:lnTo>
                <a:lnTo>
                  <a:pt x="370399" y="0"/>
                </a:lnTo>
                <a:close/>
              </a:path>
              <a:path w="677544" h="215900">
                <a:moveTo>
                  <a:pt x="626819" y="70213"/>
                </a:moveTo>
                <a:lnTo>
                  <a:pt x="397020" y="70213"/>
                </a:lnTo>
                <a:lnTo>
                  <a:pt x="442807" y="74616"/>
                </a:lnTo>
                <a:lnTo>
                  <a:pt x="487658" y="84214"/>
                </a:lnTo>
                <a:lnTo>
                  <a:pt x="531125" y="99065"/>
                </a:lnTo>
                <a:lnTo>
                  <a:pt x="572760" y="119224"/>
                </a:lnTo>
                <a:lnTo>
                  <a:pt x="612114" y="144747"/>
                </a:lnTo>
                <a:lnTo>
                  <a:pt x="595820" y="161765"/>
                </a:lnTo>
                <a:lnTo>
                  <a:pt x="670902" y="148557"/>
                </a:lnTo>
                <a:lnTo>
                  <a:pt x="675593" y="93820"/>
                </a:lnTo>
                <a:lnTo>
                  <a:pt x="660793" y="93820"/>
                </a:lnTo>
                <a:lnTo>
                  <a:pt x="626819" y="70213"/>
                </a:lnTo>
                <a:close/>
              </a:path>
              <a:path w="677544" h="215900">
                <a:moveTo>
                  <a:pt x="677062" y="76675"/>
                </a:moveTo>
                <a:lnTo>
                  <a:pt x="660793" y="93820"/>
                </a:lnTo>
                <a:lnTo>
                  <a:pt x="675593" y="93820"/>
                </a:lnTo>
                <a:lnTo>
                  <a:pt x="677062" y="7667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06551" y="2206751"/>
            <a:ext cx="719455" cy="0"/>
          </a:xfrm>
          <a:custGeom>
            <a:avLst/>
            <a:gdLst/>
            <a:ahLst/>
            <a:cxnLst/>
            <a:rect l="l" t="t" r="r" b="b"/>
            <a:pathLst>
              <a:path w="719455" h="0">
                <a:moveTo>
                  <a:pt x="0" y="0"/>
                </a:moveTo>
                <a:lnTo>
                  <a:pt x="719455" y="0"/>
                </a:lnTo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66216" y="1833372"/>
            <a:ext cx="0" cy="747395"/>
          </a:xfrm>
          <a:custGeom>
            <a:avLst/>
            <a:gdLst/>
            <a:ahLst/>
            <a:cxnLst/>
            <a:rect l="l" t="t" r="r" b="b"/>
            <a:pathLst>
              <a:path w="0" h="747394">
                <a:moveTo>
                  <a:pt x="0" y="0"/>
                </a:moveTo>
                <a:lnTo>
                  <a:pt x="0" y="747394"/>
                </a:lnTo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819" y="4357115"/>
            <a:ext cx="3138170" cy="279400"/>
          </a:xfrm>
          <a:custGeom>
            <a:avLst/>
            <a:gdLst/>
            <a:ahLst/>
            <a:cxnLst/>
            <a:rect l="l" t="t" r="r" b="b"/>
            <a:pathLst>
              <a:path w="3138170" h="279400">
                <a:moveTo>
                  <a:pt x="0" y="278892"/>
                </a:moveTo>
                <a:lnTo>
                  <a:pt x="3137916" y="278892"/>
                </a:lnTo>
                <a:lnTo>
                  <a:pt x="3137916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solidFill>
            <a:srgbClr val="FDD2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619500" y="4358640"/>
            <a:ext cx="3441700" cy="281940"/>
          </a:xfrm>
          <a:custGeom>
            <a:avLst/>
            <a:gdLst/>
            <a:ahLst/>
            <a:cxnLst/>
            <a:rect l="l" t="t" r="r" b="b"/>
            <a:pathLst>
              <a:path w="3441700" h="281939">
                <a:moveTo>
                  <a:pt x="0" y="281940"/>
                </a:moveTo>
                <a:lnTo>
                  <a:pt x="3441192" y="281940"/>
                </a:lnTo>
                <a:lnTo>
                  <a:pt x="3441192" y="0"/>
                </a:lnTo>
                <a:lnTo>
                  <a:pt x="0" y="0"/>
                </a:lnTo>
                <a:lnTo>
                  <a:pt x="0" y="281940"/>
                </a:lnTo>
                <a:close/>
              </a:path>
            </a:pathLst>
          </a:custGeom>
          <a:solidFill>
            <a:srgbClr val="D064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542288" y="4354067"/>
            <a:ext cx="971549" cy="41070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464819" y="4398365"/>
            <a:ext cx="313817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R="18415">
              <a:lnSpc>
                <a:spcPct val="100000"/>
              </a:lnSpc>
              <a:spcBef>
                <a:spcPts val="125"/>
              </a:spcBef>
            </a:pPr>
            <a:r>
              <a:rPr dirty="0" sz="1400" spc="25" b="1">
                <a:solidFill>
                  <a:srgbClr val="FFFFFF"/>
                </a:solidFill>
                <a:latin typeface="微软雅黑"/>
                <a:cs typeface="微软雅黑"/>
              </a:rPr>
              <a:t>夯实基础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902708" y="4354067"/>
            <a:ext cx="971550" cy="40919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3617976" y="4398060"/>
            <a:ext cx="344297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85090">
              <a:lnSpc>
                <a:spcPct val="100000"/>
              </a:lnSpc>
              <a:spcBef>
                <a:spcPts val="125"/>
              </a:spcBef>
            </a:pPr>
            <a:r>
              <a:rPr dirty="0" sz="1400" spc="25" b="1">
                <a:solidFill>
                  <a:srgbClr val="F1F1F1"/>
                </a:solidFill>
                <a:latin typeface="微软雅黑"/>
                <a:cs typeface="微软雅黑"/>
              </a:rPr>
              <a:t>提升优化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36804" y="1749551"/>
            <a:ext cx="192024" cy="299352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202423" y="2520695"/>
            <a:ext cx="787146" cy="65913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7318375" y="2577196"/>
            <a:ext cx="582295" cy="5194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42240" marR="5080" indent="-130175">
              <a:lnSpc>
                <a:spcPct val="124700"/>
              </a:lnSpc>
              <a:spcBef>
                <a:spcPts val="90"/>
              </a:spcBef>
              <a:buClr>
                <a:srgbClr val="79B800"/>
              </a:buClr>
              <a:buFont typeface="Arial"/>
              <a:buChar char="•"/>
              <a:tabLst>
                <a:tab pos="142875" algn="l"/>
              </a:tabLst>
            </a:pPr>
            <a:r>
              <a:rPr dirty="0" sz="650" spc="20" b="1">
                <a:solidFill>
                  <a:srgbClr val="1C1C1C"/>
                </a:solidFill>
                <a:latin typeface="微软雅黑"/>
                <a:cs typeface="微软雅黑"/>
              </a:rPr>
              <a:t>开展</a:t>
            </a:r>
            <a:r>
              <a:rPr dirty="0" sz="650" spc="10" b="1">
                <a:solidFill>
                  <a:srgbClr val="1C1C1C"/>
                </a:solidFill>
                <a:latin typeface="Arial"/>
                <a:cs typeface="Arial"/>
              </a:rPr>
              <a:t>CMMI  </a:t>
            </a:r>
            <a:r>
              <a:rPr dirty="0" sz="650" spc="15" b="1">
                <a:solidFill>
                  <a:srgbClr val="1C1C1C"/>
                </a:solidFill>
                <a:latin typeface="微软雅黑"/>
                <a:cs typeface="微软雅黑"/>
              </a:rPr>
              <a:t>五级建设， </a:t>
            </a:r>
            <a:r>
              <a:rPr dirty="0" sz="650" spc="15" b="1">
                <a:solidFill>
                  <a:srgbClr val="1C1C1C"/>
                </a:solidFill>
                <a:latin typeface="微软雅黑"/>
                <a:cs typeface="微软雅黑"/>
              </a:rPr>
              <a:t>推动组织级 </a:t>
            </a:r>
            <a:r>
              <a:rPr dirty="0" sz="650" spc="20" b="1">
                <a:solidFill>
                  <a:srgbClr val="1C1C1C"/>
                </a:solidFill>
                <a:latin typeface="微软雅黑"/>
                <a:cs typeface="微软雅黑"/>
              </a:rPr>
              <a:t>革新改进</a:t>
            </a:r>
            <a:endParaRPr sz="650">
              <a:latin typeface="微软雅黑"/>
              <a:cs typeface="微软雅黑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072883" y="4357115"/>
            <a:ext cx="1927860" cy="283845"/>
          </a:xfrm>
          <a:custGeom>
            <a:avLst/>
            <a:gdLst/>
            <a:ahLst/>
            <a:cxnLst/>
            <a:rect l="l" t="t" r="r" b="b"/>
            <a:pathLst>
              <a:path w="1927859" h="283845">
                <a:moveTo>
                  <a:pt x="0" y="283464"/>
                </a:moveTo>
                <a:lnTo>
                  <a:pt x="1927860" y="283464"/>
                </a:lnTo>
                <a:lnTo>
                  <a:pt x="1927860" y="0"/>
                </a:lnTo>
                <a:lnTo>
                  <a:pt x="0" y="0"/>
                </a:lnTo>
                <a:lnTo>
                  <a:pt x="0" y="283464"/>
                </a:lnTo>
                <a:close/>
              </a:path>
            </a:pathLst>
          </a:custGeom>
          <a:solidFill>
            <a:srgbClr val="D042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644384" y="4373879"/>
            <a:ext cx="971550" cy="40919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7072883" y="4416958"/>
            <a:ext cx="192786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88340">
              <a:lnSpc>
                <a:spcPct val="100000"/>
              </a:lnSpc>
              <a:spcBef>
                <a:spcPts val="125"/>
              </a:spcBef>
            </a:pPr>
            <a:r>
              <a:rPr dirty="0" sz="1400" spc="25" b="1">
                <a:solidFill>
                  <a:srgbClr val="F1F1F1"/>
                </a:solidFill>
                <a:latin typeface="微软雅黑"/>
                <a:cs typeface="微软雅黑"/>
              </a:rPr>
              <a:t>深耕细作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36448" y="3476244"/>
            <a:ext cx="697242" cy="82525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560628" y="3488486"/>
            <a:ext cx="497205" cy="766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42240" marR="5080" indent="-130175">
              <a:lnSpc>
                <a:spcPct val="124600"/>
              </a:lnSpc>
              <a:spcBef>
                <a:spcPts val="95"/>
              </a:spcBef>
              <a:buClr>
                <a:srgbClr val="79B800"/>
              </a:buClr>
              <a:buFont typeface="Arial"/>
              <a:buChar char="•"/>
              <a:tabLst>
                <a:tab pos="142875" algn="l"/>
              </a:tabLst>
            </a:pPr>
            <a:r>
              <a:rPr dirty="0" sz="650" spc="15" b="1">
                <a:latin typeface="微软雅黑"/>
                <a:cs typeface="微软雅黑"/>
              </a:rPr>
              <a:t>质控中心 </a:t>
            </a:r>
            <a:r>
              <a:rPr dirty="0" sz="650" spc="20" b="1">
                <a:latin typeface="微软雅黑"/>
                <a:cs typeface="微软雅黑"/>
              </a:rPr>
              <a:t>成立</a:t>
            </a:r>
            <a:endParaRPr sz="650">
              <a:latin typeface="微软雅黑"/>
              <a:cs typeface="微软雅黑"/>
            </a:endParaRPr>
          </a:p>
          <a:p>
            <a:pPr algn="just" marL="142240" marR="5080" indent="-130175">
              <a:lnSpc>
                <a:spcPct val="124600"/>
              </a:lnSpc>
              <a:buClr>
                <a:srgbClr val="79B800"/>
              </a:buClr>
              <a:buFont typeface="Arial"/>
              <a:buChar char="•"/>
              <a:tabLst>
                <a:tab pos="142875" algn="l"/>
              </a:tabLst>
            </a:pPr>
            <a:r>
              <a:rPr dirty="0" sz="650" spc="15" b="1">
                <a:latin typeface="微软雅黑"/>
                <a:cs typeface="微软雅黑"/>
              </a:rPr>
              <a:t>整合并建 立“一体 化”质量 管理体系</a:t>
            </a:r>
            <a:endParaRPr sz="650">
              <a:latin typeface="微软雅黑"/>
              <a:cs typeface="微软雅黑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318260" y="3401567"/>
            <a:ext cx="735342" cy="55703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1428750" y="3406051"/>
            <a:ext cx="496570" cy="52006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42240" indent="-129539">
              <a:lnSpc>
                <a:spcPct val="100000"/>
              </a:lnSpc>
              <a:spcBef>
                <a:spcPts val="290"/>
              </a:spcBef>
              <a:buClr>
                <a:srgbClr val="79B800"/>
              </a:buClr>
              <a:buFont typeface="Arial"/>
              <a:buChar char="•"/>
              <a:tabLst>
                <a:tab pos="142240" algn="l"/>
              </a:tabLst>
            </a:pPr>
            <a:r>
              <a:rPr dirty="0" sz="650" spc="15" b="1">
                <a:latin typeface="微软雅黑"/>
                <a:cs typeface="微软雅黑"/>
              </a:rPr>
              <a:t>过程裁剪</a:t>
            </a:r>
            <a:endParaRPr sz="650">
              <a:latin typeface="微软雅黑"/>
              <a:cs typeface="微软雅黑"/>
            </a:endParaRPr>
          </a:p>
          <a:p>
            <a:pPr marL="142240" indent="-129539">
              <a:lnSpc>
                <a:spcPct val="100000"/>
              </a:lnSpc>
              <a:spcBef>
                <a:spcPts val="195"/>
              </a:spcBef>
              <a:buClr>
                <a:srgbClr val="79B800"/>
              </a:buClr>
              <a:buFont typeface="Arial"/>
              <a:buChar char="•"/>
              <a:tabLst>
                <a:tab pos="142240" algn="l"/>
              </a:tabLst>
            </a:pPr>
            <a:r>
              <a:rPr dirty="0" sz="650" spc="20" b="1">
                <a:latin typeface="微软雅黑"/>
                <a:cs typeface="微软雅黑"/>
              </a:rPr>
              <a:t>过程监控</a:t>
            </a:r>
            <a:endParaRPr sz="650">
              <a:latin typeface="微软雅黑"/>
              <a:cs typeface="微软雅黑"/>
            </a:endParaRPr>
          </a:p>
          <a:p>
            <a:pPr marL="142240" indent="-129539">
              <a:lnSpc>
                <a:spcPct val="100000"/>
              </a:lnSpc>
              <a:spcBef>
                <a:spcPts val="190"/>
              </a:spcBef>
              <a:buClr>
                <a:srgbClr val="79B800"/>
              </a:buClr>
              <a:buFont typeface="Arial"/>
              <a:buChar char="•"/>
              <a:tabLst>
                <a:tab pos="142240" algn="l"/>
              </a:tabLst>
            </a:pPr>
            <a:r>
              <a:rPr dirty="0" sz="650" spc="20" b="1">
                <a:latin typeface="微软雅黑"/>
                <a:cs typeface="微软雅黑"/>
              </a:rPr>
              <a:t>内部验收</a:t>
            </a:r>
            <a:endParaRPr sz="650">
              <a:latin typeface="微软雅黑"/>
              <a:cs typeface="微软雅黑"/>
            </a:endParaRPr>
          </a:p>
          <a:p>
            <a:pPr marL="142240" indent="-129539">
              <a:lnSpc>
                <a:spcPct val="100000"/>
              </a:lnSpc>
              <a:spcBef>
                <a:spcPts val="195"/>
              </a:spcBef>
              <a:buClr>
                <a:srgbClr val="79B800"/>
              </a:buClr>
              <a:buFont typeface="Arial"/>
              <a:buChar char="•"/>
              <a:tabLst>
                <a:tab pos="142240" algn="l"/>
              </a:tabLst>
            </a:pPr>
            <a:r>
              <a:rPr dirty="0" sz="650" spc="20" b="1">
                <a:latin typeface="微软雅黑"/>
                <a:cs typeface="微软雅黑"/>
              </a:rPr>
              <a:t>成果归档</a:t>
            </a:r>
            <a:endParaRPr sz="650">
              <a:latin typeface="微软雅黑"/>
              <a:cs typeface="微软雅黑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119883" y="3352787"/>
            <a:ext cx="611898" cy="47016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2161159" y="3355009"/>
            <a:ext cx="411480" cy="396240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142240" indent="-129539">
              <a:lnSpc>
                <a:spcPct val="100000"/>
              </a:lnSpc>
              <a:spcBef>
                <a:spcPts val="285"/>
              </a:spcBef>
              <a:buClr>
                <a:srgbClr val="79B800"/>
              </a:buClr>
              <a:buFont typeface="Arial"/>
              <a:buChar char="•"/>
              <a:tabLst>
                <a:tab pos="142240" algn="l"/>
              </a:tabLst>
            </a:pPr>
            <a:r>
              <a:rPr dirty="0" sz="650" spc="20" b="1">
                <a:latin typeface="微软雅黑"/>
                <a:cs typeface="微软雅黑"/>
              </a:rPr>
              <a:t>专家库</a:t>
            </a:r>
            <a:endParaRPr sz="650">
              <a:latin typeface="微软雅黑"/>
              <a:cs typeface="微软雅黑"/>
            </a:endParaRPr>
          </a:p>
          <a:p>
            <a:pPr marL="142240" indent="-129539">
              <a:lnSpc>
                <a:spcPct val="100000"/>
              </a:lnSpc>
              <a:spcBef>
                <a:spcPts val="195"/>
              </a:spcBef>
              <a:buClr>
                <a:srgbClr val="79B800"/>
              </a:buClr>
              <a:buFont typeface="Arial"/>
              <a:buChar char="•"/>
              <a:tabLst>
                <a:tab pos="142240" algn="l"/>
              </a:tabLst>
            </a:pPr>
            <a:r>
              <a:rPr dirty="0" sz="650" spc="20" b="1">
                <a:latin typeface="微软雅黑"/>
                <a:cs typeface="微软雅黑"/>
              </a:rPr>
              <a:t>成果库</a:t>
            </a:r>
            <a:endParaRPr sz="650">
              <a:latin typeface="微软雅黑"/>
              <a:cs typeface="微软雅黑"/>
            </a:endParaRPr>
          </a:p>
          <a:p>
            <a:pPr marL="142240" indent="-129539">
              <a:lnSpc>
                <a:spcPct val="100000"/>
              </a:lnSpc>
              <a:spcBef>
                <a:spcPts val="190"/>
              </a:spcBef>
              <a:buClr>
                <a:srgbClr val="79B800"/>
              </a:buClr>
              <a:buFont typeface="Arial"/>
              <a:buChar char="•"/>
              <a:tabLst>
                <a:tab pos="142240" algn="l"/>
              </a:tabLst>
            </a:pPr>
            <a:r>
              <a:rPr dirty="0" sz="650" spc="20" b="1">
                <a:latin typeface="微软雅黑"/>
                <a:cs typeface="微软雅黑"/>
              </a:rPr>
              <a:t>知识库</a:t>
            </a:r>
            <a:endParaRPr sz="650">
              <a:latin typeface="微软雅黑"/>
              <a:cs typeface="微软雅黑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990331" y="1418831"/>
            <a:ext cx="803922" cy="40768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118604" y="1592567"/>
            <a:ext cx="837438" cy="50674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368540" y="1612391"/>
            <a:ext cx="346697" cy="19431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330200" y="617321"/>
            <a:ext cx="7677150" cy="1136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06070">
              <a:lnSpc>
                <a:spcPct val="150000"/>
              </a:lnSpc>
              <a:spcBef>
                <a:spcPts val="100"/>
              </a:spcBef>
            </a:pPr>
            <a:r>
              <a:rPr dirty="0" sz="1400">
                <a:latin typeface="微软雅黑"/>
                <a:cs typeface="微软雅黑"/>
              </a:rPr>
              <a:t>公司以</a:t>
            </a:r>
            <a:r>
              <a:rPr dirty="0" sz="1400" spc="1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“顾客满意、追求共赢、</a:t>
            </a:r>
            <a:r>
              <a:rPr dirty="0" sz="1400" spc="-15">
                <a:latin typeface="微软雅黑"/>
                <a:cs typeface="微软雅黑"/>
              </a:rPr>
              <a:t>严</a:t>
            </a:r>
            <a:r>
              <a:rPr dirty="0" sz="1400">
                <a:latin typeface="微软雅黑"/>
                <a:cs typeface="微软雅黑"/>
              </a:rPr>
              <a:t>格管</a:t>
            </a:r>
            <a:r>
              <a:rPr dirty="0" sz="1400" spc="-15">
                <a:latin typeface="微软雅黑"/>
                <a:cs typeface="微软雅黑"/>
              </a:rPr>
              <a:t>理</a:t>
            </a:r>
            <a:r>
              <a:rPr dirty="0" sz="1400">
                <a:latin typeface="微软雅黑"/>
                <a:cs typeface="微软雅黑"/>
              </a:rPr>
              <a:t>、精</a:t>
            </a:r>
            <a:r>
              <a:rPr dirty="0" sz="1400" spc="-15">
                <a:latin typeface="微软雅黑"/>
                <a:cs typeface="微软雅黑"/>
              </a:rPr>
              <a:t>益</a:t>
            </a:r>
            <a:r>
              <a:rPr dirty="0" sz="1400">
                <a:latin typeface="微软雅黑"/>
                <a:cs typeface="微软雅黑"/>
              </a:rPr>
              <a:t>求精</a:t>
            </a:r>
            <a:r>
              <a:rPr dirty="0" sz="1400" spc="-15">
                <a:latin typeface="微软雅黑"/>
                <a:cs typeface="微软雅黑"/>
              </a:rPr>
              <a:t>”</a:t>
            </a:r>
            <a:r>
              <a:rPr dirty="0" sz="1400">
                <a:latin typeface="微软雅黑"/>
                <a:cs typeface="微软雅黑"/>
              </a:rPr>
              <a:t>作为</a:t>
            </a:r>
            <a:r>
              <a:rPr dirty="0" sz="1400" spc="-15">
                <a:latin typeface="微软雅黑"/>
                <a:cs typeface="微软雅黑"/>
              </a:rPr>
              <a:t>质</a:t>
            </a:r>
            <a:r>
              <a:rPr dirty="0" sz="1400">
                <a:latin typeface="微软雅黑"/>
                <a:cs typeface="微软雅黑"/>
              </a:rPr>
              <a:t>量管</a:t>
            </a:r>
            <a:r>
              <a:rPr dirty="0" sz="1400" spc="-15">
                <a:latin typeface="微软雅黑"/>
                <a:cs typeface="微软雅黑"/>
              </a:rPr>
              <a:t>理</a:t>
            </a:r>
            <a:r>
              <a:rPr dirty="0" sz="1400">
                <a:latin typeface="微软雅黑"/>
                <a:cs typeface="微软雅黑"/>
              </a:rPr>
              <a:t>的方</a:t>
            </a:r>
            <a:r>
              <a:rPr dirty="0" sz="1400" spc="-5">
                <a:latin typeface="微软雅黑"/>
                <a:cs typeface="微软雅黑"/>
              </a:rPr>
              <a:t>针</a:t>
            </a:r>
            <a:r>
              <a:rPr dirty="0" sz="1400">
                <a:latin typeface="微软雅黑"/>
                <a:cs typeface="微软雅黑"/>
              </a:rPr>
              <a:t>，不</a:t>
            </a:r>
            <a:r>
              <a:rPr dirty="0" sz="1400" spc="-15">
                <a:latin typeface="微软雅黑"/>
                <a:cs typeface="微软雅黑"/>
              </a:rPr>
              <a:t>断</a:t>
            </a:r>
            <a:r>
              <a:rPr dirty="0" sz="1400">
                <a:latin typeface="微软雅黑"/>
                <a:cs typeface="微软雅黑"/>
              </a:rPr>
              <a:t>探索</a:t>
            </a:r>
            <a:r>
              <a:rPr dirty="0" sz="1400" spc="-15">
                <a:latin typeface="微软雅黑"/>
                <a:cs typeface="微软雅黑"/>
              </a:rPr>
              <a:t>和</a:t>
            </a:r>
            <a:r>
              <a:rPr dirty="0" sz="1400">
                <a:latin typeface="微软雅黑"/>
                <a:cs typeface="微软雅黑"/>
              </a:rPr>
              <a:t>优化 质量管理模式，十年来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夯基</a:t>
            </a:r>
            <a:r>
              <a:rPr dirty="0" sz="1400" spc="-15">
                <a:latin typeface="微软雅黑"/>
                <a:cs typeface="微软雅黑"/>
              </a:rPr>
              <a:t>础</a:t>
            </a:r>
            <a:r>
              <a:rPr dirty="0" sz="1400">
                <a:latin typeface="微软雅黑"/>
                <a:cs typeface="微软雅黑"/>
              </a:rPr>
              <a:t>、促</a:t>
            </a:r>
            <a:r>
              <a:rPr dirty="0" sz="1400" spc="-15">
                <a:latin typeface="微软雅黑"/>
                <a:cs typeface="微软雅黑"/>
              </a:rPr>
              <a:t>提</a:t>
            </a:r>
            <a:r>
              <a:rPr dirty="0" sz="1400">
                <a:latin typeface="微软雅黑"/>
                <a:cs typeface="微软雅黑"/>
              </a:rPr>
              <a:t>升、</a:t>
            </a:r>
            <a:r>
              <a:rPr dirty="0" sz="1400" spc="-15">
                <a:latin typeface="微软雅黑"/>
                <a:cs typeface="微软雅黑"/>
              </a:rPr>
              <a:t>抓</a:t>
            </a:r>
            <a:r>
              <a:rPr dirty="0" sz="1400">
                <a:latin typeface="微软雅黑"/>
                <a:cs typeface="微软雅黑"/>
              </a:rPr>
              <a:t>落</a:t>
            </a:r>
            <a:r>
              <a:rPr dirty="0" sz="1400" spc="-45">
                <a:latin typeface="微软雅黑"/>
                <a:cs typeface="微软雅黑"/>
              </a:rPr>
              <a:t>实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形成</a:t>
            </a:r>
            <a:r>
              <a:rPr dirty="0" sz="1400" spc="-15">
                <a:latin typeface="微软雅黑"/>
                <a:cs typeface="微软雅黑"/>
              </a:rPr>
              <a:t>了</a:t>
            </a:r>
            <a:r>
              <a:rPr dirty="0" sz="1400">
                <a:latin typeface="微软雅黑"/>
                <a:cs typeface="微软雅黑"/>
              </a:rPr>
              <a:t>一体</a:t>
            </a:r>
            <a:r>
              <a:rPr dirty="0" sz="1400" spc="-15">
                <a:latin typeface="微软雅黑"/>
                <a:cs typeface="微软雅黑"/>
              </a:rPr>
              <a:t>化</a:t>
            </a:r>
            <a:r>
              <a:rPr dirty="0" sz="1400">
                <a:latin typeface="微软雅黑"/>
                <a:cs typeface="微软雅黑"/>
              </a:rPr>
              <a:t>的质</a:t>
            </a:r>
            <a:r>
              <a:rPr dirty="0" sz="1400" spc="-15">
                <a:latin typeface="微软雅黑"/>
                <a:cs typeface="微软雅黑"/>
              </a:rPr>
              <a:t>量</a:t>
            </a:r>
            <a:r>
              <a:rPr dirty="0" sz="1400">
                <a:latin typeface="微软雅黑"/>
                <a:cs typeface="微软雅黑"/>
              </a:rPr>
              <a:t>管理</a:t>
            </a:r>
            <a:r>
              <a:rPr dirty="0" sz="1400" spc="-15">
                <a:latin typeface="微软雅黑"/>
                <a:cs typeface="微软雅黑"/>
              </a:rPr>
              <a:t>体</a:t>
            </a:r>
            <a:r>
              <a:rPr dirty="0" sz="1400">
                <a:latin typeface="微软雅黑"/>
                <a:cs typeface="微软雅黑"/>
              </a:rPr>
              <a:t>系模</a:t>
            </a:r>
            <a:r>
              <a:rPr dirty="0" sz="1400" spc="-15">
                <a:latin typeface="微软雅黑"/>
                <a:cs typeface="微软雅黑"/>
              </a:rPr>
              <a:t>式</a:t>
            </a:r>
            <a:r>
              <a:rPr dirty="0" sz="1400">
                <a:latin typeface="微软雅黑"/>
                <a:cs typeface="微软雅黑"/>
              </a:rPr>
              <a:t>。</a:t>
            </a:r>
            <a:endParaRPr sz="1400">
              <a:latin typeface="微软雅黑"/>
              <a:cs typeface="微软雅黑"/>
            </a:endParaRPr>
          </a:p>
          <a:p>
            <a:pPr algn="ctr" marL="6685915">
              <a:lnSpc>
                <a:spcPct val="100000"/>
              </a:lnSpc>
              <a:spcBef>
                <a:spcPts val="1160"/>
              </a:spcBef>
            </a:pPr>
            <a:r>
              <a:rPr dirty="0" sz="900" spc="-5" b="1">
                <a:latin typeface="Arial"/>
                <a:cs typeface="Arial"/>
              </a:rPr>
              <a:t>2019</a:t>
            </a:r>
            <a:r>
              <a:rPr dirty="0" sz="900" b="1">
                <a:latin typeface="微软雅黑"/>
                <a:cs typeface="微软雅黑"/>
              </a:rPr>
              <a:t>年</a:t>
            </a:r>
            <a:endParaRPr sz="900">
              <a:latin typeface="微软雅黑"/>
              <a:cs typeface="微软雅黑"/>
            </a:endParaRPr>
          </a:p>
          <a:p>
            <a:pPr algn="ctr" marL="6740525">
              <a:lnSpc>
                <a:spcPct val="100000"/>
              </a:lnSpc>
              <a:spcBef>
                <a:spcPts val="680"/>
              </a:spcBef>
            </a:pPr>
            <a:r>
              <a:rPr dirty="0" sz="650" spc="10" b="1">
                <a:solidFill>
                  <a:srgbClr val="FFFFFF"/>
                </a:solidFill>
                <a:latin typeface="Arial"/>
                <a:cs typeface="Arial"/>
              </a:rPr>
              <a:t>CMMI</a:t>
            </a:r>
            <a:endParaRPr sz="65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351776" y="1725167"/>
            <a:ext cx="293382" cy="19431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527035" y="1726692"/>
            <a:ext cx="203453" cy="19430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440167" y="1830323"/>
            <a:ext cx="203453" cy="19430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7395717" y="1738630"/>
            <a:ext cx="286385" cy="231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650" spc="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650" spc="5" b="1">
                <a:solidFill>
                  <a:srgbClr val="FFFFFF"/>
                </a:solidFill>
                <a:latin typeface="Arial"/>
                <a:cs typeface="Arial"/>
              </a:rPr>
              <a:t>2.</a:t>
            </a:r>
            <a:r>
              <a:rPr dirty="0" sz="650" spc="5" b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650" spc="20" b="1">
                <a:solidFill>
                  <a:srgbClr val="FFFFFF"/>
                </a:solidFill>
                <a:latin typeface="微软雅黑"/>
                <a:cs typeface="微软雅黑"/>
              </a:rPr>
              <a:t>换</a:t>
            </a:r>
            <a:endParaRPr sz="650">
              <a:latin typeface="微软雅黑"/>
              <a:cs typeface="微软雅黑"/>
            </a:endParaRPr>
          </a:p>
          <a:p>
            <a:pPr algn="ctr" marL="1270">
              <a:lnSpc>
                <a:spcPct val="100000"/>
              </a:lnSpc>
              <a:spcBef>
                <a:spcPts val="35"/>
              </a:spcBef>
            </a:pPr>
            <a:r>
              <a:rPr dirty="0" sz="650" spc="20" b="1">
                <a:solidFill>
                  <a:srgbClr val="FFFFFF"/>
                </a:solidFill>
                <a:latin typeface="微软雅黑"/>
                <a:cs typeface="微软雅黑"/>
              </a:rPr>
              <a:t>版</a:t>
            </a:r>
            <a:endParaRPr sz="650">
              <a:latin typeface="微软雅黑"/>
              <a:cs typeface="微软雅黑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8192261" y="2358313"/>
            <a:ext cx="581660" cy="89026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2240" marR="45720" indent="-129539">
              <a:lnSpc>
                <a:spcPct val="124800"/>
              </a:lnSpc>
              <a:spcBef>
                <a:spcPts val="95"/>
              </a:spcBef>
              <a:buClr>
                <a:srgbClr val="79B800"/>
              </a:buClr>
              <a:buFont typeface="Arial"/>
              <a:buChar char="•"/>
              <a:tabLst>
                <a:tab pos="142240" algn="l"/>
              </a:tabLst>
            </a:pPr>
            <a:r>
              <a:rPr dirty="0" sz="650" spc="20" b="1">
                <a:solidFill>
                  <a:srgbClr val="F1F1F1"/>
                </a:solidFill>
                <a:latin typeface="微软雅黑"/>
                <a:cs typeface="微软雅黑"/>
              </a:rPr>
              <a:t>顺利通过 </a:t>
            </a:r>
            <a:r>
              <a:rPr dirty="0" sz="650" spc="10" b="1">
                <a:solidFill>
                  <a:srgbClr val="F1F1F1"/>
                </a:solidFill>
                <a:latin typeface="Arial"/>
                <a:cs typeface="Arial"/>
              </a:rPr>
              <a:t>CMMI</a:t>
            </a:r>
            <a:r>
              <a:rPr dirty="0" sz="650" spc="-65" b="1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dirty="0" sz="650" spc="10" b="1">
                <a:solidFill>
                  <a:srgbClr val="F1F1F1"/>
                </a:solidFill>
                <a:latin typeface="Arial"/>
                <a:cs typeface="Arial"/>
              </a:rPr>
              <a:t>5</a:t>
            </a:r>
            <a:r>
              <a:rPr dirty="0" sz="650" spc="20" b="1">
                <a:solidFill>
                  <a:srgbClr val="F1F1F1"/>
                </a:solidFill>
                <a:latin typeface="微软雅黑"/>
                <a:cs typeface="微软雅黑"/>
              </a:rPr>
              <a:t>级 评估</a:t>
            </a:r>
            <a:endParaRPr sz="650">
              <a:latin typeface="微软雅黑"/>
              <a:cs typeface="微软雅黑"/>
            </a:endParaRPr>
          </a:p>
          <a:p>
            <a:pPr marL="142240" marR="5080" indent="-129539">
              <a:lnSpc>
                <a:spcPct val="124600"/>
              </a:lnSpc>
              <a:buClr>
                <a:srgbClr val="79B800"/>
              </a:buClr>
              <a:buFont typeface="Arial"/>
              <a:buChar char="•"/>
              <a:tabLst>
                <a:tab pos="142240" algn="l"/>
              </a:tabLst>
            </a:pPr>
            <a:r>
              <a:rPr dirty="0" sz="650" spc="20" b="1">
                <a:solidFill>
                  <a:srgbClr val="F1F1F1"/>
                </a:solidFill>
                <a:latin typeface="微软雅黑"/>
                <a:cs typeface="微软雅黑"/>
              </a:rPr>
              <a:t>全面启动 </a:t>
            </a:r>
            <a:r>
              <a:rPr dirty="0" sz="650" spc="10" b="1">
                <a:solidFill>
                  <a:srgbClr val="F1F1F1"/>
                </a:solidFill>
                <a:latin typeface="Arial"/>
                <a:cs typeface="Arial"/>
              </a:rPr>
              <a:t>ISO 20000  </a:t>
            </a:r>
            <a:r>
              <a:rPr dirty="0" sz="650" spc="15" b="1">
                <a:solidFill>
                  <a:srgbClr val="F1F1F1"/>
                </a:solidFill>
                <a:latin typeface="微软雅黑"/>
                <a:cs typeface="微软雅黑"/>
              </a:rPr>
              <a:t>服务管理体 </a:t>
            </a:r>
            <a:r>
              <a:rPr dirty="0" sz="650" spc="20" b="1">
                <a:solidFill>
                  <a:srgbClr val="F1F1F1"/>
                </a:solidFill>
                <a:latin typeface="微软雅黑"/>
                <a:cs typeface="微软雅黑"/>
              </a:rPr>
              <a:t>系换版</a:t>
            </a:r>
            <a:endParaRPr sz="650">
              <a:latin typeface="微软雅黑"/>
              <a:cs typeface="微软雅黑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8133588" y="1444764"/>
            <a:ext cx="479285" cy="20496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045196" y="1572780"/>
            <a:ext cx="656081" cy="20496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 txBox="1"/>
          <p:nvPr/>
        </p:nvSpPr>
        <p:spPr>
          <a:xfrm>
            <a:off x="8092821" y="1238758"/>
            <a:ext cx="556260" cy="481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C00000"/>
                </a:solidFill>
                <a:latin typeface="Arial"/>
                <a:cs typeface="Arial"/>
              </a:rPr>
              <a:t>2020</a:t>
            </a:r>
            <a:r>
              <a:rPr dirty="0" sz="900" b="1">
                <a:solidFill>
                  <a:srgbClr val="C00000"/>
                </a:solidFill>
                <a:latin typeface="微软雅黑"/>
                <a:cs typeface="微软雅黑"/>
              </a:rPr>
              <a:t>年</a:t>
            </a:r>
            <a:endParaRPr sz="900">
              <a:latin typeface="微软雅黑"/>
              <a:cs typeface="微软雅黑"/>
            </a:endParaRPr>
          </a:p>
          <a:p>
            <a:pPr marL="12700" marR="5080" indent="88265">
              <a:lnSpc>
                <a:spcPct val="120000"/>
              </a:lnSpc>
              <a:spcBef>
                <a:spcPts val="495"/>
              </a:spcBef>
            </a:pPr>
            <a:r>
              <a:rPr dirty="0" sz="700" spc="-5" b="1">
                <a:solidFill>
                  <a:srgbClr val="FFFFFF"/>
                </a:solidFill>
                <a:latin typeface="微软雅黑"/>
                <a:cs typeface="微软雅黑"/>
              </a:rPr>
              <a:t>五级评估 </a:t>
            </a:r>
            <a:r>
              <a:rPr dirty="0" sz="700" spc="-5" b="1">
                <a:solidFill>
                  <a:srgbClr val="FFFFFF"/>
                </a:solidFill>
                <a:latin typeface="微软雅黑"/>
                <a:cs typeface="微软雅黑"/>
              </a:rPr>
              <a:t>运维体系换版</a:t>
            </a:r>
            <a:endParaRPr sz="700">
              <a:latin typeface="微软雅黑"/>
              <a:cs typeface="微软雅黑"/>
            </a:endParaRPr>
          </a:p>
        </p:txBody>
      </p:sp>
      <p:sp>
        <p:nvSpPr>
          <p:cNvPr id="98" name="object 98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9" name="object 99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0" name="object 100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1" name="object 101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2021-10-29T10:33:30Z</dcterms:created>
  <dcterms:modified xsi:type="dcterms:W3CDTF">2021-10-29T10:33:30Z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2021-07-27T00:00:00Z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2021-10-29T00:00:00Z</vt:filetime>
  </property>
</Properties>
</file>